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81" r:id="rId4"/>
    <p:sldId id="298" r:id="rId5"/>
    <p:sldId id="299" r:id="rId6"/>
    <p:sldId id="297" r:id="rId7"/>
    <p:sldId id="306" r:id="rId8"/>
    <p:sldId id="301" r:id="rId9"/>
    <p:sldId id="307" r:id="rId10"/>
    <p:sldId id="300" r:id="rId11"/>
    <p:sldId id="302" r:id="rId12"/>
    <p:sldId id="308" r:id="rId13"/>
    <p:sldId id="303" r:id="rId14"/>
    <p:sldId id="304" r:id="rId15"/>
    <p:sldId id="296" r:id="rId16"/>
    <p:sldId id="280" r:id="rId17"/>
    <p:sldId id="282" r:id="rId18"/>
    <p:sldId id="289" r:id="rId19"/>
    <p:sldId id="283" r:id="rId20"/>
    <p:sldId id="310" r:id="rId21"/>
    <p:sldId id="311" r:id="rId22"/>
    <p:sldId id="309" r:id="rId23"/>
    <p:sldId id="286" r:id="rId24"/>
    <p:sldId id="285" r:id="rId25"/>
    <p:sldId id="287" r:id="rId26"/>
    <p:sldId id="291" r:id="rId27"/>
    <p:sldId id="292" r:id="rId28"/>
    <p:sldId id="288" r:id="rId29"/>
    <p:sldId id="295" r:id="rId30"/>
    <p:sldId id="278" r:id="rId31"/>
    <p:sldId id="277" r:id="rId32"/>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90" d="100"/>
          <a:sy n="90" d="100"/>
        </p:scale>
        <p:origin x="3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24.01.2023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363039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24.01.2023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61300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24.01.2023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0090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24.01.2023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147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DCC4414-2C49-4465-B0CD-4EB74AF6E861}" type="datetimeFigureOut">
              <a:rPr lang="de-DE" smtClean="0"/>
              <a:t>24.01.2023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13670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DCC4414-2C49-4465-B0CD-4EB74AF6E861}" type="datetimeFigureOut">
              <a:rPr lang="de-DE" smtClean="0"/>
              <a:t>24.01.2023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68178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DCC4414-2C49-4465-B0CD-4EB74AF6E861}" type="datetimeFigureOut">
              <a:rPr lang="de-DE" smtClean="0"/>
              <a:t>24.01.2023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83430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DCC4414-2C49-4465-B0CD-4EB74AF6E861}" type="datetimeFigureOut">
              <a:rPr lang="de-DE" smtClean="0"/>
              <a:t>24.01.2023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24279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C4414-2C49-4465-B0CD-4EB74AF6E861}" type="datetimeFigureOut">
              <a:rPr lang="de-DE" smtClean="0"/>
              <a:t>24.01.2023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85847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BDCC4414-2C49-4465-B0CD-4EB74AF6E861}" type="datetimeFigureOut">
              <a:rPr lang="de-DE" smtClean="0"/>
              <a:t>24.01.2023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353624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BDCC4414-2C49-4465-B0CD-4EB74AF6E861}" type="datetimeFigureOut">
              <a:rPr lang="de-DE" smtClean="0"/>
              <a:t>24.01.2023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20830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12000">
              <a:schemeClr val="bg1"/>
            </a:gs>
            <a:gs pos="9000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C4414-2C49-4465-B0CD-4EB74AF6E861}" type="datetimeFigureOut">
              <a:rPr lang="de-DE" smtClean="0"/>
              <a:t>24.01.2023</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62458-9A8B-4B95-B9A4-1E337AB70F2B}" type="slidenum">
              <a:rPr lang="de-DE" smtClean="0"/>
              <a:t>‹Nr.›</a:t>
            </a:fld>
            <a:endParaRPr lang="de-DE"/>
          </a:p>
        </p:txBody>
      </p:sp>
    </p:spTree>
    <p:extLst>
      <p:ext uri="{BB962C8B-B14F-4D97-AF65-F5344CB8AC3E}">
        <p14:creationId xmlns:p14="http://schemas.microsoft.com/office/powerpoint/2010/main" val="1790317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1D502C6-F076-4884-A96D-9396DD7BF418}"/>
              </a:ext>
            </a:extLst>
          </p:cNvPr>
          <p:cNvSpPr>
            <a:spLocks noGrp="1"/>
          </p:cNvSpPr>
          <p:nvPr>
            <p:ph type="ctrTitle"/>
          </p:nvPr>
        </p:nvSpPr>
        <p:spPr>
          <a:xfrm>
            <a:off x="1637212" y="40232"/>
            <a:ext cx="9144000" cy="2387600"/>
          </a:xfrm>
        </p:spPr>
        <p:txBody>
          <a:bodyPr>
            <a:normAutofit/>
          </a:bodyPr>
          <a:lstStyle/>
          <a:p>
            <a:r>
              <a:rPr lang="de-DE" sz="8000" dirty="0">
                <a:latin typeface="Segoe UI Light" panose="020B0502040204020203" pitchFamily="34" charset="0"/>
                <a:cs typeface="Segoe UI Light" panose="020B0502040204020203" pitchFamily="34" charset="0"/>
              </a:rPr>
              <a:t>Herzlich willkommen</a:t>
            </a:r>
          </a:p>
        </p:txBody>
      </p:sp>
      <p:sp>
        <p:nvSpPr>
          <p:cNvPr id="3" name="Untertitel 2">
            <a:extLst>
              <a:ext uri="{FF2B5EF4-FFF2-40B4-BE49-F238E27FC236}">
                <a16:creationId xmlns="" xmlns:a16="http://schemas.microsoft.com/office/drawing/2014/main" id="{87F4A262-98AA-442F-A8EA-9DA5E3FAE227}"/>
              </a:ext>
            </a:extLst>
          </p:cNvPr>
          <p:cNvSpPr>
            <a:spLocks noGrp="1"/>
          </p:cNvSpPr>
          <p:nvPr>
            <p:ph type="subTitle" idx="1"/>
          </p:nvPr>
        </p:nvSpPr>
        <p:spPr>
          <a:xfrm>
            <a:off x="1323703" y="2626678"/>
            <a:ext cx="9144000" cy="1655762"/>
          </a:xfrm>
        </p:spPr>
        <p:txBody>
          <a:bodyPr>
            <a:normAutofit/>
          </a:bodyPr>
          <a:lstStyle/>
          <a:p>
            <a:r>
              <a:rPr lang="de-DE" sz="3200" dirty="0">
                <a:latin typeface="Segoe UI Light" panose="020B0502040204020203" pitchFamily="34" charset="0"/>
                <a:cs typeface="Segoe UI Light" panose="020B0502040204020203" pitchFamily="34" charset="0"/>
              </a:rPr>
              <a:t>zum Elternabend </a:t>
            </a:r>
          </a:p>
          <a:p>
            <a:r>
              <a:rPr lang="de-DE" sz="3200" dirty="0">
                <a:latin typeface="Segoe UI Light" panose="020B0502040204020203" pitchFamily="34" charset="0"/>
                <a:cs typeface="Segoe UI Light" panose="020B0502040204020203" pitchFamily="34" charset="0"/>
              </a:rPr>
              <a:t>für die Schulanfänger </a:t>
            </a:r>
            <a:r>
              <a:rPr lang="de-DE" sz="3200" dirty="0" smtClean="0">
                <a:latin typeface="Segoe UI Light" panose="020B0502040204020203" pitchFamily="34" charset="0"/>
                <a:cs typeface="Segoe UI Light" panose="020B0502040204020203" pitchFamily="34" charset="0"/>
              </a:rPr>
              <a:t>2023/2024</a:t>
            </a:r>
            <a:endParaRPr lang="de-DE" sz="3200" dirty="0">
              <a:latin typeface="Segoe UI Light" panose="020B0502040204020203" pitchFamily="34" charset="0"/>
              <a:cs typeface="Segoe UI Light" panose="020B0502040204020203" pitchFamily="34" charset="0"/>
            </a:endParaRPr>
          </a:p>
        </p:txBody>
      </p:sp>
      <p:pic>
        <p:nvPicPr>
          <p:cNvPr id="5" name="Grafik 4"/>
          <p:cNvPicPr>
            <a:picLocks noChangeAspect="1"/>
          </p:cNvPicPr>
          <p:nvPr/>
        </p:nvPicPr>
        <p:blipFill rotWithShape="1">
          <a:blip r:embed="rId2"/>
          <a:srcRect t="13008" r="3633" b="26476"/>
          <a:stretch/>
        </p:blipFill>
        <p:spPr>
          <a:xfrm>
            <a:off x="2451463" y="3817748"/>
            <a:ext cx="6888480" cy="2896717"/>
          </a:xfrm>
          <a:prstGeom prst="rect">
            <a:avLst/>
          </a:prstGeom>
        </p:spPr>
      </p:pic>
    </p:spTree>
    <p:extLst>
      <p:ext uri="{BB962C8B-B14F-4D97-AF65-F5344CB8AC3E}">
        <p14:creationId xmlns:p14="http://schemas.microsoft.com/office/powerpoint/2010/main" val="1043830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err="1" smtClean="0">
                <a:solidFill>
                  <a:srgbClr val="FFC000"/>
                </a:solidFill>
                <a:effectLst>
                  <a:outerShdw blurRad="38100" dist="38100" dir="2700000" algn="tl">
                    <a:srgbClr val="000000">
                      <a:alpha val="43137"/>
                    </a:srgbClr>
                  </a:outerShdw>
                </a:effectLst>
                <a:latin typeface="Comic Sans MS" panose="030F0702030302020204" pitchFamily="66" charset="0"/>
              </a:rPr>
              <a:t>screening</a:t>
            </a:r>
            <a:endParaRPr lang="de-DE"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2" name="Rechteck 1"/>
          <p:cNvSpPr/>
          <p:nvPr/>
        </p:nvSpPr>
        <p:spPr>
          <a:xfrm>
            <a:off x="1412240" y="1739037"/>
            <a:ext cx="6096000" cy="3785652"/>
          </a:xfrm>
          <a:prstGeom prst="rect">
            <a:avLst/>
          </a:prstGeom>
        </p:spPr>
        <p:txBody>
          <a:bodyPr>
            <a:spAutoFit/>
          </a:bodyPr>
          <a:lstStyle/>
          <a:p>
            <a:r>
              <a:rPr lang="de-DE" sz="2800" dirty="0" smtClean="0">
                <a:latin typeface="Segoe UI Light" panose="020B0502040204020203" pitchFamily="34" charset="0"/>
                <a:cs typeface="Segoe UI Light" panose="020B0502040204020203" pitchFamily="34" charset="0"/>
              </a:rPr>
              <a:t>Bringen Sie bitte folgendes mir:</a:t>
            </a:r>
          </a:p>
          <a:p>
            <a:pPr marL="571500" indent="-571500">
              <a:buFont typeface="Arial" panose="020B0604020202020204" pitchFamily="34" charset="0"/>
              <a:buChar char="•"/>
            </a:pPr>
            <a:endParaRPr lang="de-DE" sz="2800" dirty="0" smtClean="0">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de-DE" sz="2800" b="1" i="1" dirty="0" err="1" smtClean="0">
                <a:solidFill>
                  <a:srgbClr val="FFC000"/>
                </a:solidFill>
                <a:latin typeface="Segoe UI Light" panose="020B0502040204020203" pitchFamily="34" charset="0"/>
                <a:cs typeface="Segoe UI Light" panose="020B0502040204020203" pitchFamily="34" charset="0"/>
              </a:rPr>
              <a:t>screening</a:t>
            </a:r>
            <a:r>
              <a:rPr lang="de-DE" sz="2800" dirty="0" smtClean="0">
                <a:latin typeface="Segoe UI Light" panose="020B0502040204020203" pitchFamily="34" charset="0"/>
                <a:cs typeface="Segoe UI Light" panose="020B0502040204020203" pitchFamily="34" charset="0"/>
              </a:rPr>
              <a:t>: 14.03.2023</a:t>
            </a:r>
          </a:p>
          <a:p>
            <a:pPr marL="571500" indent="-571500">
              <a:buFont typeface="Arial" panose="020B0604020202020204" pitchFamily="34" charset="0"/>
              <a:buChar char="•"/>
            </a:pPr>
            <a:r>
              <a:rPr lang="de-DE" sz="2800" dirty="0" smtClean="0">
                <a:latin typeface="Segoe UI Light" panose="020B0502040204020203" pitchFamily="34" charset="0"/>
                <a:cs typeface="Segoe UI Light" panose="020B0502040204020203" pitchFamily="34" charset="0"/>
              </a:rPr>
              <a:t>Zeiteinteilung bitte beachten!</a:t>
            </a:r>
          </a:p>
          <a:p>
            <a:pPr marL="571500" indent="-571500">
              <a:buFont typeface="Arial" panose="020B0604020202020204" pitchFamily="34" charset="0"/>
              <a:buChar char="•"/>
            </a:pPr>
            <a:r>
              <a:rPr lang="de-DE" sz="2800" dirty="0" smtClean="0">
                <a:latin typeface="Segoe UI Light" panose="020B0502040204020203" pitchFamily="34" charset="0"/>
                <a:cs typeface="Segoe UI Light" panose="020B0502040204020203" pitchFamily="34" charset="0"/>
              </a:rPr>
              <a:t>Stammbuch/Geburtsurkunde</a:t>
            </a:r>
            <a:endParaRPr lang="de-DE" sz="2800" dirty="0">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de-DE" sz="2800" dirty="0" smtClean="0">
                <a:latin typeface="Segoe UI Light" panose="020B0502040204020203" pitchFamily="34" charset="0"/>
                <a:cs typeface="Segoe UI Light" panose="020B0502040204020203" pitchFamily="34" charset="0"/>
              </a:rPr>
              <a:t>Gesundheitsuntersuchung</a:t>
            </a:r>
            <a:endParaRPr lang="de-DE" sz="2800" dirty="0">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endParaRPr lang="de-DE" sz="2800" dirty="0">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de-DE" sz="4400" b="1" i="1" dirty="0" smtClean="0">
                <a:solidFill>
                  <a:srgbClr val="C0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Kind</a:t>
            </a:r>
            <a:r>
              <a:rPr lang="de-DE" sz="2800" dirty="0" smtClean="0">
                <a:latin typeface="Comic Sans MS" panose="030F0702030302020204" pitchFamily="66" charset="0"/>
                <a:cs typeface="Segoe UI Light" panose="020B0502040204020203" pitchFamily="34" charset="0"/>
              </a:rPr>
              <a:t> nicht vergessen!</a:t>
            </a:r>
            <a:endParaRPr lang="de-DE" sz="28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2608974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err="1" smtClean="0">
                <a:solidFill>
                  <a:srgbClr val="FFC000"/>
                </a:solidFill>
                <a:effectLst>
                  <a:outerShdw blurRad="38100" dist="38100" dir="2700000" algn="tl">
                    <a:srgbClr val="000000">
                      <a:alpha val="43137"/>
                    </a:srgbClr>
                  </a:outerShdw>
                </a:effectLst>
                <a:latin typeface="Comic Sans MS" panose="030F0702030302020204" pitchFamily="66" charset="0"/>
              </a:rPr>
              <a:t>screening</a:t>
            </a:r>
            <a:endParaRPr lang="de-DE"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2" name="Rechteck 1"/>
          <p:cNvSpPr/>
          <p:nvPr/>
        </p:nvSpPr>
        <p:spPr>
          <a:xfrm>
            <a:off x="1412240" y="1617133"/>
            <a:ext cx="8823960" cy="4401205"/>
          </a:xfrm>
          <a:prstGeom prst="rect">
            <a:avLst/>
          </a:prstGeom>
        </p:spPr>
        <p:txBody>
          <a:bodyPr wrap="square">
            <a:spAutoFit/>
          </a:bodyPr>
          <a:lstStyle/>
          <a:p>
            <a:r>
              <a:rPr lang="de-DE" sz="2800" b="1" dirty="0" smtClean="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Ablauf:</a:t>
            </a:r>
          </a:p>
          <a:p>
            <a:pPr marL="571500" indent="-571500">
              <a:buFont typeface="Arial" panose="020B0604020202020204" pitchFamily="34" charset="0"/>
              <a:buChar char="•"/>
            </a:pPr>
            <a:endParaRPr lang="de-DE" sz="2800" dirty="0" smtClean="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smtClean="0">
                <a:latin typeface="Comic Sans MS" panose="030F0702030302020204" pitchFamily="66" charset="0"/>
                <a:cs typeface="Segoe UI Light" panose="020B0502040204020203" pitchFamily="34" charset="0"/>
              </a:rPr>
              <a:t>Lehrerin empfängt die Kinder</a:t>
            </a:r>
          </a:p>
          <a:p>
            <a:pPr marL="571500" indent="-571500">
              <a:buFont typeface="Arial" panose="020B0604020202020204" pitchFamily="34" charset="0"/>
              <a:buChar char="•"/>
            </a:pPr>
            <a:r>
              <a:rPr lang="de-DE" sz="2800" dirty="0" smtClean="0">
                <a:latin typeface="Comic Sans MS" panose="030F0702030302020204" pitchFamily="66" charset="0"/>
                <a:cs typeface="Segoe UI Light" panose="020B0502040204020203" pitchFamily="34" charset="0"/>
              </a:rPr>
              <a:t>Gehen gemeinsam ins Klassenzimmer</a:t>
            </a:r>
          </a:p>
          <a:p>
            <a:pPr marL="571500" indent="-571500">
              <a:buFont typeface="Arial" panose="020B0604020202020204" pitchFamily="34" charset="0"/>
              <a:buChar char="•"/>
            </a:pPr>
            <a:r>
              <a:rPr lang="de-DE" sz="2800" dirty="0" smtClean="0">
                <a:latin typeface="Comic Sans MS" panose="030F0702030302020204" pitchFamily="66" charset="0"/>
                <a:cs typeface="Segoe UI Light" panose="020B0502040204020203" pitchFamily="34" charset="0"/>
              </a:rPr>
              <a:t>Überprüfung der Schulfähigkeit</a:t>
            </a:r>
          </a:p>
          <a:p>
            <a:r>
              <a:rPr lang="de-DE" sz="2800" dirty="0">
                <a:latin typeface="Comic Sans MS" panose="030F0702030302020204" pitchFamily="66" charset="0"/>
                <a:cs typeface="Segoe UI Light" panose="020B0502040204020203" pitchFamily="34" charset="0"/>
              </a:rPr>
              <a:t> </a:t>
            </a:r>
            <a:r>
              <a:rPr lang="de-DE" sz="2800" dirty="0" smtClean="0">
                <a:latin typeface="Comic Sans MS" panose="030F0702030302020204" pitchFamily="66" charset="0"/>
                <a:cs typeface="Segoe UI Light" panose="020B0502040204020203" pitchFamily="34" charset="0"/>
              </a:rPr>
              <a:t>     (Beobachter: </a:t>
            </a:r>
            <a:r>
              <a:rPr lang="de-DE" sz="2800" b="1" dirty="0" err="1" smtClean="0">
                <a:solidFill>
                  <a:srgbClr val="0070C0"/>
                </a:solidFill>
                <a:latin typeface="Comic Sans MS" panose="030F0702030302020204" pitchFamily="66" charset="0"/>
                <a:cs typeface="Segoe UI Light" panose="020B0502040204020203" pitchFamily="34" charset="0"/>
              </a:rPr>
              <a:t>KiGa</a:t>
            </a:r>
            <a:r>
              <a:rPr lang="de-DE" sz="2800" dirty="0" smtClean="0">
                <a:latin typeface="Comic Sans MS" panose="030F0702030302020204" pitchFamily="66" charset="0"/>
                <a:cs typeface="Segoe UI Light" panose="020B0502040204020203" pitchFamily="34" charset="0"/>
              </a:rPr>
              <a:t> / </a:t>
            </a:r>
            <a:r>
              <a:rPr lang="de-DE" sz="2800" b="1" dirty="0" smtClean="0">
                <a:solidFill>
                  <a:srgbClr val="0070C0"/>
                </a:solidFill>
                <a:latin typeface="Comic Sans MS" panose="030F0702030302020204" pitchFamily="66" charset="0"/>
                <a:cs typeface="Segoe UI Light" panose="020B0502040204020203" pitchFamily="34" charset="0"/>
              </a:rPr>
              <a:t>Schule</a:t>
            </a:r>
            <a:r>
              <a:rPr lang="de-DE" sz="2800" dirty="0" smtClean="0">
                <a:latin typeface="Comic Sans MS" panose="030F0702030302020204" pitchFamily="66" charset="0"/>
                <a:cs typeface="Segoe UI Light" panose="020B0502040204020203" pitchFamily="34" charset="0"/>
              </a:rPr>
              <a:t>)</a:t>
            </a:r>
          </a:p>
          <a:p>
            <a:pPr marL="571500" indent="-5715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smtClean="0">
                <a:latin typeface="Comic Sans MS" panose="030F0702030302020204" pitchFamily="66" charset="0"/>
                <a:cs typeface="Segoe UI Light" panose="020B0502040204020203" pitchFamily="34" charset="0"/>
              </a:rPr>
              <a:t>Kaffee und Kuchen für die Eltern (1 h)</a:t>
            </a:r>
          </a:p>
          <a:p>
            <a:pPr marL="571500" indent="-5715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smtClean="0">
                <a:latin typeface="Comic Sans MS" panose="030F0702030302020204" pitchFamily="66" charset="0"/>
                <a:cs typeface="Segoe UI Light" panose="020B0502040204020203" pitchFamily="34" charset="0"/>
              </a:rPr>
              <a:t>Besprechung: Eltern </a:t>
            </a:r>
            <a:r>
              <a:rPr lang="de-DE" sz="2800" dirty="0" smtClean="0">
                <a:latin typeface="Comic Sans MS" panose="030F0702030302020204" pitchFamily="66" charset="0"/>
                <a:cs typeface="Segoe UI Light" panose="020B0502040204020203" pitchFamily="34" charset="0"/>
              </a:rPr>
              <a:t>– Erzieherin/Lehrerin</a:t>
            </a:r>
            <a:endParaRPr lang="de-DE" sz="28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2389526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err="1" smtClean="0">
                <a:solidFill>
                  <a:srgbClr val="FFC000"/>
                </a:solidFill>
                <a:effectLst>
                  <a:outerShdw blurRad="38100" dist="38100" dir="2700000" algn="tl">
                    <a:srgbClr val="000000">
                      <a:alpha val="43137"/>
                    </a:srgbClr>
                  </a:outerShdw>
                </a:effectLst>
                <a:latin typeface="Comic Sans MS" panose="030F0702030302020204" pitchFamily="66" charset="0"/>
              </a:rPr>
              <a:t>screening</a:t>
            </a:r>
            <a:endParaRPr lang="de-DE"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2" name="Rechteck 1"/>
          <p:cNvSpPr/>
          <p:nvPr/>
        </p:nvSpPr>
        <p:spPr>
          <a:xfrm>
            <a:off x="1412240" y="1739037"/>
            <a:ext cx="7772400" cy="4401205"/>
          </a:xfrm>
          <a:prstGeom prst="rect">
            <a:avLst/>
          </a:prstGeom>
        </p:spPr>
        <p:txBody>
          <a:bodyPr wrap="square">
            <a:spAutoFit/>
          </a:bodyPr>
          <a:lstStyle/>
          <a:p>
            <a:r>
              <a:rPr lang="de-DE" sz="2800" b="1" dirty="0" smtClean="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Empfehlungen:</a:t>
            </a:r>
            <a:endParaRPr lang="de-DE" sz="2800" b="1" dirty="0" smtClean="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endParaRPr lang="de-DE" sz="2800" dirty="0" smtClean="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err="1" smtClean="0">
                <a:latin typeface="Comic Sans MS" panose="030F0702030302020204" pitchFamily="66" charset="0"/>
                <a:cs typeface="Segoe UI Light" panose="020B0502040204020203" pitchFamily="34" charset="0"/>
              </a:rPr>
              <a:t>Lehrer:in</a:t>
            </a:r>
            <a:r>
              <a:rPr lang="de-DE" sz="2800" dirty="0" smtClean="0">
                <a:latin typeface="Comic Sans MS" panose="030F0702030302020204" pitchFamily="66" charset="0"/>
                <a:cs typeface="Segoe UI Light" panose="020B0502040204020203" pitchFamily="34" charset="0"/>
              </a:rPr>
              <a:t> gibt Einschätzung</a:t>
            </a:r>
          </a:p>
          <a:p>
            <a:pPr marL="571500" indent="-571500">
              <a:buFont typeface="Arial" panose="020B0604020202020204" pitchFamily="34" charset="0"/>
              <a:buChar char="•"/>
            </a:pPr>
            <a:endParaRPr lang="de-DE" sz="2800" dirty="0" smtClean="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smtClean="0">
                <a:latin typeface="Comic Sans MS" panose="030F0702030302020204" pitchFamily="66" charset="0"/>
                <a:cs typeface="Segoe UI Light" panose="020B0502040204020203" pitchFamily="34" charset="0"/>
              </a:rPr>
              <a:t>Einschätzung des </a:t>
            </a:r>
            <a:r>
              <a:rPr lang="de-DE" sz="3600" b="1" dirty="0" err="1" smtClean="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KiGa</a:t>
            </a:r>
            <a:r>
              <a:rPr lang="de-DE" sz="3600" dirty="0" smtClean="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2800" dirty="0" smtClean="0">
                <a:latin typeface="Comic Sans MS" panose="030F0702030302020204" pitchFamily="66" charset="0"/>
                <a:cs typeface="Segoe UI Light" panose="020B0502040204020203" pitchFamily="34" charset="0"/>
              </a:rPr>
              <a:t>bitte beachten</a:t>
            </a:r>
            <a:endParaRPr lang="de-DE" sz="2800" dirty="0" smtClean="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endParaRPr lang="de-DE" sz="2800" dirty="0" smtClean="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smtClean="0">
                <a:latin typeface="Comic Sans MS" panose="030F0702030302020204" pitchFamily="66" charset="0"/>
                <a:cs typeface="Segoe UI Light" panose="020B0502040204020203" pitchFamily="34" charset="0"/>
              </a:rPr>
              <a:t>Fördertipps </a:t>
            </a:r>
            <a:r>
              <a:rPr lang="de-DE" sz="2800" dirty="0" smtClean="0">
                <a:latin typeface="Comic Sans MS" panose="030F0702030302020204" pitchFamily="66" charset="0"/>
                <a:cs typeface="Segoe UI Light" panose="020B0502040204020203" pitchFamily="34" charset="0"/>
              </a:rPr>
              <a:t>für </a:t>
            </a:r>
            <a:r>
              <a:rPr lang="de-DE" sz="2800" dirty="0" smtClean="0">
                <a:latin typeface="Comic Sans MS" panose="030F0702030302020204" pitchFamily="66" charset="0"/>
                <a:cs typeface="Segoe UI Light" panose="020B0502040204020203" pitchFamily="34" charset="0"/>
              </a:rPr>
              <a:t>Teilbereiche </a:t>
            </a:r>
          </a:p>
          <a:p>
            <a:pPr marL="571500" indent="-5715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4800" b="1" dirty="0" smtClean="0">
                <a:solidFill>
                  <a:srgbClr val="FFC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SVE</a:t>
            </a:r>
            <a:r>
              <a:rPr lang="de-DE" sz="4800" dirty="0" smtClean="0">
                <a:latin typeface="Comic Sans MS" panose="030F0702030302020204" pitchFamily="66" charset="0"/>
                <a:cs typeface="Segoe UI Light" panose="020B0502040204020203" pitchFamily="34" charset="0"/>
              </a:rPr>
              <a:t> – </a:t>
            </a:r>
            <a:r>
              <a:rPr lang="de-DE" sz="4800" b="1" dirty="0" smtClean="0">
                <a:solidFill>
                  <a:schemeClr val="accent1">
                    <a:lumMod val="60000"/>
                    <a:lumOff val="40000"/>
                  </a:schemeClr>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DFK</a:t>
            </a:r>
            <a:r>
              <a:rPr lang="de-DE" sz="4800" dirty="0" smtClean="0">
                <a:solidFill>
                  <a:schemeClr val="accent1">
                    <a:lumMod val="60000"/>
                    <a:lumOff val="40000"/>
                  </a:schemeClr>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4800" dirty="0" smtClean="0">
                <a:latin typeface="Comic Sans MS" panose="030F0702030302020204" pitchFamily="66" charset="0"/>
                <a:cs typeface="Segoe UI Light" panose="020B0502040204020203" pitchFamily="34" charset="0"/>
              </a:rPr>
              <a:t>- </a:t>
            </a:r>
            <a:r>
              <a:rPr lang="de-DE" sz="48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HPT</a:t>
            </a:r>
            <a:endParaRPr lang="de-DE" sz="48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308319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175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175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left)">
                                      <p:cBhvr>
                                        <p:cTn id="17" dur="175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left)">
                                      <p:cBhvr>
                                        <p:cTn id="22" dur="17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err="1" smtClean="0">
                <a:solidFill>
                  <a:srgbClr val="FFC000"/>
                </a:solidFill>
                <a:effectLst>
                  <a:outerShdw blurRad="38100" dist="38100" dir="2700000" algn="tl">
                    <a:srgbClr val="000000">
                      <a:alpha val="43137"/>
                    </a:srgbClr>
                  </a:outerShdw>
                </a:effectLst>
                <a:latin typeface="Comic Sans MS" panose="030F0702030302020204" pitchFamily="66" charset="0"/>
              </a:rPr>
              <a:t>screening</a:t>
            </a:r>
            <a:endParaRPr lang="de-DE"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graphicFrame>
        <p:nvGraphicFramePr>
          <p:cNvPr id="8" name="Objekt 7"/>
          <p:cNvGraphicFramePr>
            <a:graphicFrameLocks noChangeAspect="1"/>
          </p:cNvGraphicFramePr>
          <p:nvPr>
            <p:extLst>
              <p:ext uri="{D42A27DB-BD31-4B8C-83A1-F6EECF244321}">
                <p14:modId xmlns:p14="http://schemas.microsoft.com/office/powerpoint/2010/main" val="986084120"/>
              </p:ext>
            </p:extLst>
          </p:nvPr>
        </p:nvGraphicFramePr>
        <p:xfrm>
          <a:off x="938941" y="1290319"/>
          <a:ext cx="3687034" cy="5216843"/>
        </p:xfrm>
        <a:graphic>
          <a:graphicData uri="http://schemas.openxmlformats.org/presentationml/2006/ole">
            <mc:AlternateContent xmlns:mc="http://schemas.openxmlformats.org/markup-compatibility/2006">
              <mc:Choice xmlns:v="urn:schemas-microsoft-com:vml" Requires="v">
                <p:oleObj spid="_x0000_s3097" name="Acrobat Document" r:id="rId4" imgW="4533723" imgH="6415677" progId="Acrobat.Document.DC">
                  <p:embed/>
                </p:oleObj>
              </mc:Choice>
              <mc:Fallback>
                <p:oleObj name="Acrobat Document" r:id="rId4" imgW="4533723" imgH="6415677" progId="Acrobat.Document.DC">
                  <p:embed/>
                  <p:pic>
                    <p:nvPicPr>
                      <p:cNvPr id="0" name=""/>
                      <p:cNvPicPr/>
                      <p:nvPr/>
                    </p:nvPicPr>
                    <p:blipFill>
                      <a:blip r:embed="rId5"/>
                      <a:stretch>
                        <a:fillRect/>
                      </a:stretch>
                    </p:blipFill>
                    <p:spPr>
                      <a:xfrm>
                        <a:off x="938941" y="1290319"/>
                        <a:ext cx="3687034" cy="5216843"/>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4284925755"/>
              </p:ext>
            </p:extLst>
          </p:nvPr>
        </p:nvGraphicFramePr>
        <p:xfrm>
          <a:off x="5013190" y="1290319"/>
          <a:ext cx="3683770" cy="5212225"/>
        </p:xfrm>
        <a:graphic>
          <a:graphicData uri="http://schemas.openxmlformats.org/presentationml/2006/ole">
            <mc:AlternateContent xmlns:mc="http://schemas.openxmlformats.org/markup-compatibility/2006">
              <mc:Choice xmlns:v="urn:schemas-microsoft-com:vml" Requires="v">
                <p:oleObj spid="_x0000_s3098" name="Acrobat Document" r:id="rId6" imgW="4533723" imgH="6415677" progId="Acrobat.Document.DC">
                  <p:embed/>
                </p:oleObj>
              </mc:Choice>
              <mc:Fallback>
                <p:oleObj name="Acrobat Document" r:id="rId6" imgW="4533723" imgH="6415677" progId="Acrobat.Document.DC">
                  <p:embed/>
                  <p:pic>
                    <p:nvPicPr>
                      <p:cNvPr id="0" name=""/>
                      <p:cNvPicPr/>
                      <p:nvPr/>
                    </p:nvPicPr>
                    <p:blipFill>
                      <a:blip r:embed="rId7"/>
                      <a:stretch>
                        <a:fillRect/>
                      </a:stretch>
                    </p:blipFill>
                    <p:spPr>
                      <a:xfrm>
                        <a:off x="5013190" y="1290319"/>
                        <a:ext cx="3683770" cy="5212225"/>
                      </a:xfrm>
                      <a:prstGeom prst="rect">
                        <a:avLst/>
                      </a:prstGeom>
                    </p:spPr>
                  </p:pic>
                </p:oleObj>
              </mc:Fallback>
            </mc:AlternateContent>
          </a:graphicData>
        </a:graphic>
      </p:graphicFrame>
    </p:spTree>
    <p:extLst>
      <p:ext uri="{BB962C8B-B14F-4D97-AF65-F5344CB8AC3E}">
        <p14:creationId xmlns:p14="http://schemas.microsoft.com/office/powerpoint/2010/main" val="57933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759" y="2012942"/>
            <a:ext cx="3393441" cy="4445536"/>
          </a:xfrm>
          <a:prstGeom prst="rect">
            <a:avLst/>
          </a:prstGeom>
        </p:spPr>
      </p:pic>
      <p:sp>
        <p:nvSpPr>
          <p:cNvPr id="2" name="Ovale Legende 1"/>
          <p:cNvSpPr/>
          <p:nvPr/>
        </p:nvSpPr>
        <p:spPr>
          <a:xfrm>
            <a:off x="3718560" y="1300481"/>
            <a:ext cx="4592320" cy="2499360"/>
          </a:xfrm>
          <a:prstGeom prst="wedgeEllipseCallout">
            <a:avLst>
              <a:gd name="adj1" fmla="val -63276"/>
              <a:gd name="adj2" fmla="val 41502"/>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smtClean="0">
                <a:solidFill>
                  <a:schemeClr val="tx1"/>
                </a:solidFill>
                <a:latin typeface="Comic Sans MS" panose="030F0702030302020204" pitchFamily="66" charset="0"/>
              </a:rPr>
              <a:t>. . . noch Fragen zum </a:t>
            </a:r>
            <a:r>
              <a:rPr lang="de-DE" sz="4400" b="1" i="1" dirty="0" err="1" smtClean="0">
                <a:solidFill>
                  <a:srgbClr val="FFC000"/>
                </a:solidFill>
                <a:effectLst>
                  <a:outerShdw blurRad="38100" dist="38100" dir="2700000" algn="tl">
                    <a:srgbClr val="000000">
                      <a:alpha val="43137"/>
                    </a:srgbClr>
                  </a:outerShdw>
                </a:effectLst>
                <a:latin typeface="Comic Sans MS" panose="030F0702030302020204" pitchFamily="66" charset="0"/>
              </a:rPr>
              <a:t>screening</a:t>
            </a:r>
            <a:r>
              <a:rPr lang="de-DE" sz="4400" dirty="0" smtClean="0">
                <a:solidFill>
                  <a:schemeClr val="tx1"/>
                </a:solidFill>
                <a:latin typeface="Comic Sans MS" panose="030F0702030302020204" pitchFamily="66" charset="0"/>
              </a:rPr>
              <a:t>?</a:t>
            </a:r>
            <a:endParaRPr lang="de-DE" sz="4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50525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551726" y="251506"/>
            <a:ext cx="9144000" cy="1940433"/>
          </a:xfrm>
        </p:spPr>
        <p:txBody>
          <a:bodyPr>
            <a:normAutofit/>
          </a:bodyPr>
          <a:lstStyle/>
          <a:p>
            <a:pPr algn="l"/>
            <a:r>
              <a:rPr lang="de-DE" b="1" dirty="0">
                <a:solidFill>
                  <a:srgbClr val="00B05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1. Schultag:</a:t>
            </a:r>
            <a:r>
              <a:rPr lang="de-DE" dirty="0">
                <a:latin typeface="Comic Sans MS" panose="030F0702030302020204" pitchFamily="66" charset="0"/>
              </a:rPr>
              <a:t/>
            </a:r>
            <a:br>
              <a:rPr lang="de-DE" dirty="0">
                <a:latin typeface="Comic Sans MS" panose="030F0702030302020204" pitchFamily="66" charset="0"/>
              </a:rPr>
            </a:br>
            <a:endParaRPr lang="de-DE" dirty="0">
              <a:latin typeface="Comic Sans MS" panose="030F0702030302020204" pitchFamily="66" charset="0"/>
            </a:endParaRPr>
          </a:p>
        </p:txBody>
      </p:sp>
      <p:sp>
        <p:nvSpPr>
          <p:cNvPr id="7" name="Textfeld 6">
            <a:extLst>
              <a:ext uri="{FF2B5EF4-FFF2-40B4-BE49-F238E27FC236}">
                <a16:creationId xmlns="" xmlns:a16="http://schemas.microsoft.com/office/drawing/2014/main" id="{0BFC4403-016B-4970-BF08-A13E648C124D}"/>
              </a:ext>
            </a:extLst>
          </p:cNvPr>
          <p:cNvSpPr txBox="1"/>
          <p:nvPr/>
        </p:nvSpPr>
        <p:spPr>
          <a:xfrm>
            <a:off x="551726" y="3078128"/>
            <a:ext cx="11088547" cy="3539430"/>
          </a:xfrm>
          <a:prstGeom prst="rect">
            <a:avLst/>
          </a:prstGeom>
          <a:noFill/>
        </p:spPr>
        <p:txBody>
          <a:bodyPr wrap="square" rtlCol="0">
            <a:spAutoFit/>
          </a:bodyPr>
          <a:lstStyle/>
          <a:p>
            <a:r>
              <a:rPr lang="de-DE" sz="3200" b="1" dirty="0" smtClean="0">
                <a:latin typeface="Comic Sans MS" panose="030F0702030302020204" pitchFamily="66" charset="0"/>
                <a:cs typeface="Segoe UI Light" panose="020B0502040204020203" pitchFamily="34" charset="0"/>
              </a:rPr>
              <a:t>8.15 Uhr Schulanfangsgottesdienst</a:t>
            </a:r>
            <a:r>
              <a:rPr lang="de-DE" sz="3200" dirty="0" smtClean="0">
                <a:latin typeface="Comic Sans MS" panose="030F0702030302020204" pitchFamily="66" charset="0"/>
                <a:cs typeface="Segoe UI Light" panose="020B0502040204020203" pitchFamily="34" charset="0"/>
              </a:rPr>
              <a:t> /</a:t>
            </a:r>
            <a:r>
              <a:rPr lang="de-DE" sz="3200" b="1" dirty="0" smtClean="0">
                <a:latin typeface="Comic Sans MS" panose="030F0702030302020204" pitchFamily="66" charset="0"/>
                <a:cs typeface="Segoe UI Light" panose="020B0502040204020203" pitchFamily="34" charset="0"/>
              </a:rPr>
              <a:t>Begrüßung</a:t>
            </a:r>
          </a:p>
          <a:p>
            <a:r>
              <a:rPr lang="de-DE" sz="3200" dirty="0">
                <a:latin typeface="Comic Sans MS" panose="030F0702030302020204" pitchFamily="66" charset="0"/>
                <a:cs typeface="Segoe UI Light" panose="020B0502040204020203" pitchFamily="34" charset="0"/>
              </a:rPr>
              <a:t> </a:t>
            </a:r>
            <a:r>
              <a:rPr lang="de-DE" sz="3200" dirty="0" smtClean="0">
                <a:latin typeface="Comic Sans MS" panose="030F0702030302020204" pitchFamily="66" charset="0"/>
                <a:cs typeface="Segoe UI Light" panose="020B0502040204020203" pitchFamily="34" charset="0"/>
              </a:rPr>
              <a:t>               anschl. „Fototermin“ (</a:t>
            </a:r>
            <a:r>
              <a:rPr lang="de-DE" sz="3200" b="1" i="1" dirty="0" smtClean="0">
                <a:solidFill>
                  <a:srgbClr val="00B0F0"/>
                </a:solidFill>
                <a:latin typeface="Comic Sans MS" panose="030F0702030302020204" pitchFamily="66" charset="0"/>
                <a:cs typeface="Segoe UI Light" panose="020B0502040204020203" pitchFamily="34" charset="0"/>
              </a:rPr>
              <a:t>Klassentasse</a:t>
            </a:r>
            <a:r>
              <a:rPr lang="de-DE" sz="3200" dirty="0" smtClean="0">
                <a:latin typeface="Comic Sans MS" panose="030F0702030302020204" pitchFamily="66" charset="0"/>
                <a:cs typeface="Segoe UI Light" panose="020B0502040204020203" pitchFamily="34" charset="0"/>
              </a:rPr>
              <a:t>)</a:t>
            </a:r>
          </a:p>
          <a:p>
            <a:endParaRPr lang="de-DE" sz="3200" dirty="0" smtClean="0">
              <a:latin typeface="Comic Sans MS" panose="030F0702030302020204" pitchFamily="66" charset="0"/>
              <a:cs typeface="Segoe UI Light" panose="020B0502040204020203" pitchFamily="34" charset="0"/>
            </a:endParaRPr>
          </a:p>
          <a:p>
            <a:r>
              <a:rPr lang="de-DE" sz="3200" b="1" dirty="0" smtClean="0">
                <a:latin typeface="Comic Sans MS" panose="030F0702030302020204" pitchFamily="66" charset="0"/>
                <a:cs typeface="Segoe UI Light" panose="020B0502040204020203" pitchFamily="34" charset="0"/>
              </a:rPr>
              <a:t>9.15 Uhr Unterricht</a:t>
            </a:r>
            <a:r>
              <a:rPr lang="de-DE" sz="3200" dirty="0" smtClean="0">
                <a:latin typeface="Comic Sans MS" panose="030F0702030302020204" pitchFamily="66" charset="0"/>
                <a:cs typeface="Segoe UI Light" panose="020B0502040204020203" pitchFamily="34" charset="0"/>
              </a:rPr>
              <a:t> im Klassenzimmer (ohne Eltern)</a:t>
            </a:r>
          </a:p>
          <a:p>
            <a:endParaRPr lang="de-DE" sz="3200" dirty="0" smtClean="0">
              <a:latin typeface="Comic Sans MS" panose="030F0702030302020204" pitchFamily="66" charset="0"/>
              <a:cs typeface="Segoe UI Light" panose="020B0502040204020203" pitchFamily="34" charset="0"/>
            </a:endParaRPr>
          </a:p>
          <a:p>
            <a:r>
              <a:rPr lang="de-DE" sz="3200" b="1" dirty="0" smtClean="0">
                <a:latin typeface="Comic Sans MS" panose="030F0702030302020204" pitchFamily="66" charset="0"/>
                <a:cs typeface="Segoe UI Light" panose="020B0502040204020203" pitchFamily="34" charset="0"/>
              </a:rPr>
              <a:t>11.15 Uhr Schulschluss</a:t>
            </a:r>
            <a:r>
              <a:rPr lang="de-DE" sz="3200" dirty="0" smtClean="0">
                <a:latin typeface="Comic Sans MS" panose="030F0702030302020204" pitchFamily="66" charset="0"/>
                <a:cs typeface="Segoe UI Light" panose="020B0502040204020203" pitchFamily="34" charset="0"/>
              </a:rPr>
              <a:t> und Abholung durch die Eltern</a:t>
            </a:r>
            <a:endParaRPr lang="de-DE" sz="2400" dirty="0">
              <a:latin typeface="Comic Sans MS" panose="030F0702030302020204" pitchFamily="66" charset="0"/>
              <a:cs typeface="Segoe UI Light" panose="020B0502040204020203" pitchFamily="34" charset="0"/>
            </a:endParaRPr>
          </a:p>
          <a:p>
            <a:endParaRPr lang="de-DE" sz="3200" b="1" dirty="0">
              <a:latin typeface="Comic Sans MS" panose="030F0702030302020204" pitchFamily="66" charset="0"/>
            </a:endParaRPr>
          </a:p>
        </p:txBody>
      </p:sp>
      <p:pic>
        <p:nvPicPr>
          <p:cNvPr id="6" name="Grafik 5">
            <a:extLst>
              <a:ext uri="{FF2B5EF4-FFF2-40B4-BE49-F238E27FC236}">
                <a16:creationId xmlns="" xmlns:a16="http://schemas.microsoft.com/office/drawing/2014/main" id="{14A32A1C-D19D-4115-B3CA-06C2B403744F}"/>
              </a:ext>
            </a:extLst>
          </p:cNvPr>
          <p:cNvPicPr/>
          <p:nvPr/>
        </p:nvPicPr>
        <p:blipFill>
          <a:blip r:embed="rId2">
            <a:extLst>
              <a:ext uri="{28A0092B-C50C-407E-A947-70E740481C1C}">
                <a14:useLocalDpi xmlns:a14="http://schemas.microsoft.com/office/drawing/2010/main" val="0"/>
              </a:ext>
            </a:extLst>
          </a:blip>
          <a:stretch>
            <a:fillRect/>
          </a:stretch>
        </p:blipFill>
        <p:spPr>
          <a:xfrm>
            <a:off x="5700762" y="853439"/>
            <a:ext cx="2612722" cy="2316023"/>
          </a:xfrm>
          <a:prstGeom prst="rect">
            <a:avLst/>
          </a:prstGeom>
        </p:spPr>
      </p:pic>
      <p:sp>
        <p:nvSpPr>
          <p:cNvPr id="2" name="Textfeld 1">
            <a:extLst>
              <a:ext uri="{FF2B5EF4-FFF2-40B4-BE49-F238E27FC236}">
                <a16:creationId xmlns="" xmlns:a16="http://schemas.microsoft.com/office/drawing/2014/main" id="{6182DACC-A929-4564-BC74-1CF7F2C524C8}"/>
              </a:ext>
            </a:extLst>
          </p:cNvPr>
          <p:cNvSpPr txBox="1"/>
          <p:nvPr/>
        </p:nvSpPr>
        <p:spPr>
          <a:xfrm>
            <a:off x="1721280" y="1443952"/>
            <a:ext cx="5422649" cy="1446550"/>
          </a:xfrm>
          <a:prstGeom prst="rect">
            <a:avLst/>
          </a:prstGeom>
          <a:noFill/>
        </p:spPr>
        <p:txBody>
          <a:bodyPr wrap="square" rtlCol="0">
            <a:spAutoFit/>
          </a:bodyPr>
          <a:lstStyle/>
          <a:p>
            <a:r>
              <a:rPr lang="de-DE" sz="4400" b="1" dirty="0" smtClean="0">
                <a:latin typeface="Comic Sans MS" panose="030F0702030302020204" pitchFamily="66" charset="0"/>
                <a:cs typeface="Segoe UI Light" panose="020B0502040204020203" pitchFamily="34" charset="0"/>
              </a:rPr>
              <a:t>Dienstag, 12.09.2023</a:t>
            </a:r>
            <a:endParaRPr lang="de-DE" b="1"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2504827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531223" y="225380"/>
            <a:ext cx="9144000" cy="1940433"/>
          </a:xfrm>
        </p:spPr>
        <p:txBody>
          <a:bodyPr>
            <a:normAutofit/>
          </a:bodyPr>
          <a:lstStyle/>
          <a:p>
            <a:pPr algn="l"/>
            <a:r>
              <a:rPr lang="de-DE" b="1" dirty="0" smtClean="0">
                <a:solidFill>
                  <a:srgbClr val="00B05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1. Schultag:</a:t>
            </a:r>
            <a:r>
              <a:rPr lang="de-DE" dirty="0"/>
              <a:t/>
            </a:r>
            <a:br>
              <a:rPr lang="de-DE" dirty="0"/>
            </a:br>
            <a:endParaRPr lang="de-DE" dirty="0"/>
          </a:p>
        </p:txBody>
      </p:sp>
      <p:sp>
        <p:nvSpPr>
          <p:cNvPr id="7" name="Textfeld 6">
            <a:extLst>
              <a:ext uri="{FF2B5EF4-FFF2-40B4-BE49-F238E27FC236}">
                <a16:creationId xmlns="" xmlns:a16="http://schemas.microsoft.com/office/drawing/2014/main" id="{0BFC4403-016B-4970-BF08-A13E648C124D}"/>
              </a:ext>
            </a:extLst>
          </p:cNvPr>
          <p:cNvSpPr txBox="1"/>
          <p:nvPr/>
        </p:nvSpPr>
        <p:spPr>
          <a:xfrm>
            <a:off x="531222" y="1517814"/>
            <a:ext cx="11086011" cy="5109091"/>
          </a:xfrm>
          <a:prstGeom prst="rect">
            <a:avLst/>
          </a:prstGeom>
          <a:noFill/>
        </p:spPr>
        <p:txBody>
          <a:bodyPr wrap="square" rtlCol="0">
            <a:spAutoFit/>
          </a:bodyPr>
          <a:lstStyle/>
          <a:p>
            <a:r>
              <a:rPr lang="de-DE" sz="2400" dirty="0">
                <a:latin typeface="Segoe UI Light" panose="020B0502040204020203" pitchFamily="34" charset="0"/>
                <a:cs typeface="Segoe UI Light" panose="020B0502040204020203" pitchFamily="34" charset="0"/>
              </a:rPr>
              <a:t>Folgende Dinge sollten am 1. Schultag mitgebracht werden: </a:t>
            </a:r>
            <a:endParaRPr lang="de-DE" sz="2400" dirty="0" smtClean="0">
              <a:latin typeface="Segoe UI Light" panose="020B0502040204020203" pitchFamily="34" charset="0"/>
              <a:cs typeface="Segoe UI Light" panose="020B0502040204020203" pitchFamily="34" charset="0"/>
            </a:endParaRPr>
          </a:p>
          <a:p>
            <a:endParaRPr lang="de-DE" sz="2400" dirty="0">
              <a:latin typeface="Segoe UI Light" panose="020B0502040204020203" pitchFamily="34" charset="0"/>
              <a:cs typeface="Segoe UI Light" panose="020B0502040204020203" pitchFamily="34" charset="0"/>
            </a:endParaRP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Schultüte</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Schultasche</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Federmäppchen </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Schlampermäppchen</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Hausaufgabenmappe</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Brotzeit in der Pausenbox</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Getränke</a:t>
            </a:r>
          </a:p>
          <a:p>
            <a:pPr marL="285750" indent="-285750">
              <a:buFont typeface="Arial" panose="020B0604020202020204" pitchFamily="34" charset="0"/>
              <a:buChar char="•"/>
            </a:pPr>
            <a:r>
              <a:rPr lang="de-DE" sz="2400" dirty="0" smtClean="0">
                <a:latin typeface="Segoe UI Light" panose="020B0502040204020203" pitchFamily="34" charset="0"/>
                <a:cs typeface="Segoe UI Light" panose="020B0502040204020203" pitchFamily="34" charset="0"/>
              </a:rPr>
              <a:t>Hausschuhe</a:t>
            </a:r>
          </a:p>
          <a:p>
            <a:endParaRPr lang="de-DE" dirty="0">
              <a:latin typeface="+mj-lt"/>
            </a:endParaRPr>
          </a:p>
          <a:p>
            <a:r>
              <a:rPr lang="de-DE" sz="2800" b="1" dirty="0">
                <a:latin typeface="Segoe UI Light" panose="020B0502040204020203" pitchFamily="34" charset="0"/>
                <a:cs typeface="Segoe UI Light" panose="020B0502040204020203" pitchFamily="34" charset="0"/>
              </a:rPr>
              <a:t>Alle restlichen Materialien in eine </a:t>
            </a:r>
            <a:r>
              <a:rPr lang="de-DE" sz="3200" b="1" u="sng" dirty="0">
                <a:latin typeface="Segoe UI Light" panose="020B0502040204020203" pitchFamily="34" charset="0"/>
                <a:cs typeface="Segoe UI Light" panose="020B0502040204020203" pitchFamily="34" charset="0"/>
              </a:rPr>
              <a:t>große Tüte</a:t>
            </a:r>
            <a:r>
              <a:rPr lang="de-DE" sz="3200" b="1" dirty="0">
                <a:latin typeface="Segoe UI Light" panose="020B0502040204020203" pitchFamily="34" charset="0"/>
                <a:cs typeface="Segoe UI Light" panose="020B0502040204020203" pitchFamily="34" charset="0"/>
              </a:rPr>
              <a:t> </a:t>
            </a:r>
            <a:r>
              <a:rPr lang="de-DE" sz="2800" b="1" dirty="0">
                <a:latin typeface="Segoe UI Light" panose="020B0502040204020203" pitchFamily="34" charset="0"/>
                <a:cs typeface="Segoe UI Light" panose="020B0502040204020203" pitchFamily="34" charset="0"/>
              </a:rPr>
              <a:t>packen und </a:t>
            </a:r>
            <a:r>
              <a:rPr lang="de-DE" sz="2800" b="1" dirty="0" smtClean="0">
                <a:latin typeface="Segoe UI Light" panose="020B0502040204020203" pitchFamily="34" charset="0"/>
                <a:cs typeface="Segoe UI Light" panose="020B0502040204020203" pitchFamily="34" charset="0"/>
              </a:rPr>
              <a:t>vor dem </a:t>
            </a:r>
            <a:r>
              <a:rPr lang="de-DE" sz="3600" b="1" dirty="0" smtClean="0">
                <a:solidFill>
                  <a:srgbClr val="FF0000"/>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Klassenzimmer (1. Obergeschoss – R 2.01) </a:t>
            </a:r>
            <a:r>
              <a:rPr lang="de-DE" sz="2800" b="1" dirty="0" smtClean="0">
                <a:latin typeface="Segoe UI Light" panose="020B0502040204020203" pitchFamily="34" charset="0"/>
                <a:cs typeface="Segoe UI Light" panose="020B0502040204020203" pitchFamily="34" charset="0"/>
              </a:rPr>
              <a:t>abstellen!</a:t>
            </a:r>
            <a:endParaRPr lang="de-DE" sz="2800" b="1" dirty="0">
              <a:latin typeface="Segoe UI Light" panose="020B0502040204020203" pitchFamily="34" charset="0"/>
              <a:cs typeface="Segoe UI Light" panose="020B0502040204020203" pitchFamily="34" charset="0"/>
            </a:endParaRPr>
          </a:p>
        </p:txBody>
      </p:sp>
      <p:pic>
        <p:nvPicPr>
          <p:cNvPr id="6" name="Grafik 5">
            <a:extLst>
              <a:ext uri="{FF2B5EF4-FFF2-40B4-BE49-F238E27FC236}">
                <a16:creationId xmlns="" xmlns:a16="http://schemas.microsoft.com/office/drawing/2014/main" id="{14A32A1C-D19D-4115-B3CA-06C2B403744F}"/>
              </a:ext>
            </a:extLst>
          </p:cNvPr>
          <p:cNvPicPr/>
          <p:nvPr/>
        </p:nvPicPr>
        <p:blipFill>
          <a:blip r:embed="rId2">
            <a:extLst>
              <a:ext uri="{28A0092B-C50C-407E-A947-70E740481C1C}">
                <a14:useLocalDpi xmlns:a14="http://schemas.microsoft.com/office/drawing/2010/main" val="0"/>
              </a:ext>
            </a:extLst>
          </a:blip>
          <a:stretch>
            <a:fillRect/>
          </a:stretch>
        </p:blipFill>
        <p:spPr>
          <a:xfrm>
            <a:off x="4389121" y="1998951"/>
            <a:ext cx="3868420" cy="2877849"/>
          </a:xfrm>
          <a:prstGeom prst="rect">
            <a:avLst/>
          </a:prstGeom>
        </p:spPr>
      </p:pic>
    </p:spTree>
    <p:extLst>
      <p:ext uri="{BB962C8B-B14F-4D97-AF65-F5344CB8AC3E}">
        <p14:creationId xmlns:p14="http://schemas.microsoft.com/office/powerpoint/2010/main" val="3260726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451303" y="370781"/>
            <a:ext cx="9144000" cy="1940433"/>
          </a:xfrm>
        </p:spPr>
        <p:txBody>
          <a:bodyPr>
            <a:normAutofit/>
          </a:bodyPr>
          <a:lstStyle/>
          <a:p>
            <a:pPr algn="l"/>
            <a:r>
              <a:rPr lang="de-DE" dirty="0" smtClean="0">
                <a:latin typeface="Comic Sans MS" panose="030F0702030302020204" pitchFamily="66" charset="0"/>
                <a:cs typeface="Segoe UI Light" panose="020B0502040204020203" pitchFamily="34" charset="0"/>
              </a:rPr>
              <a:t>Die ersten Wochen:</a:t>
            </a:r>
            <a:r>
              <a:rPr lang="de-DE" dirty="0">
                <a:latin typeface="Comic Sans MS" panose="030F0702030302020204" pitchFamily="66" charset="0"/>
              </a:rPr>
              <a:t/>
            </a:r>
            <a:br>
              <a:rPr lang="de-DE" dirty="0">
                <a:latin typeface="Comic Sans MS" panose="030F0702030302020204" pitchFamily="66" charset="0"/>
              </a:rPr>
            </a:br>
            <a:endParaRPr lang="de-DE" dirty="0">
              <a:latin typeface="Comic Sans MS" panose="030F0702030302020204" pitchFamily="66" charset="0"/>
            </a:endParaRPr>
          </a:p>
        </p:txBody>
      </p:sp>
      <p:sp>
        <p:nvSpPr>
          <p:cNvPr id="7" name="Textfeld 6">
            <a:extLst>
              <a:ext uri="{FF2B5EF4-FFF2-40B4-BE49-F238E27FC236}">
                <a16:creationId xmlns="" xmlns:a16="http://schemas.microsoft.com/office/drawing/2014/main" id="{0BFC4403-016B-4970-BF08-A13E648C124D}"/>
              </a:ext>
            </a:extLst>
          </p:cNvPr>
          <p:cNvSpPr txBox="1"/>
          <p:nvPr/>
        </p:nvSpPr>
        <p:spPr>
          <a:xfrm>
            <a:off x="461463" y="1335099"/>
            <a:ext cx="11395257" cy="5447645"/>
          </a:xfrm>
          <a:prstGeom prst="rect">
            <a:avLst/>
          </a:prstGeom>
          <a:noFill/>
        </p:spPr>
        <p:txBody>
          <a:bodyPr wrap="square" rtlCol="0">
            <a:spAutoFit/>
          </a:bodyPr>
          <a:lstStyle/>
          <a:p>
            <a:pPr marL="457200" indent="-457200">
              <a:buFont typeface="Arial" panose="020B0604020202020204" pitchFamily="34" charset="0"/>
              <a:buChar char="•"/>
            </a:pPr>
            <a:r>
              <a:rPr lang="de-DE" sz="2800" b="1" dirty="0" smtClean="0">
                <a:latin typeface="Comic Sans MS" panose="030F0702030302020204" pitchFamily="66" charset="0"/>
                <a:cs typeface="Segoe UI Light" panose="020B0502040204020203" pitchFamily="34" charset="0"/>
              </a:rPr>
              <a:t>Nach Schulschluss: </a:t>
            </a:r>
          </a:p>
          <a:p>
            <a:r>
              <a:rPr lang="de-DE" sz="2800" b="1" dirty="0">
                <a:latin typeface="Comic Sans MS" panose="030F0702030302020204" pitchFamily="66" charset="0"/>
                <a:cs typeface="Segoe UI Light" panose="020B0502040204020203" pitchFamily="34" charset="0"/>
              </a:rPr>
              <a:t> </a:t>
            </a:r>
            <a:r>
              <a:rPr lang="de-DE" sz="2800" b="1" dirty="0" smtClean="0">
                <a:latin typeface="Comic Sans MS" panose="030F0702030302020204" pitchFamily="66" charset="0"/>
                <a:cs typeface="Segoe UI Light" panose="020B0502040204020203" pitchFamily="34" charset="0"/>
              </a:rPr>
              <a:t>  </a:t>
            </a:r>
            <a:r>
              <a:rPr lang="de-DE" sz="2800" dirty="0" smtClean="0">
                <a:latin typeface="Comic Sans MS" panose="030F0702030302020204" pitchFamily="66" charset="0"/>
                <a:cs typeface="Segoe UI Light" panose="020B0502040204020203" pitchFamily="34" charset="0"/>
              </a:rPr>
              <a:t>Abholung </a:t>
            </a:r>
            <a:r>
              <a:rPr lang="de-DE" sz="2800" dirty="0">
                <a:latin typeface="Comic Sans MS" panose="030F0702030302020204" pitchFamily="66" charset="0"/>
                <a:cs typeface="Segoe UI Light" panose="020B0502040204020203" pitchFamily="34" charset="0"/>
              </a:rPr>
              <a:t>der Eltern </a:t>
            </a:r>
            <a:r>
              <a:rPr lang="de-DE" sz="2800" dirty="0" smtClean="0">
                <a:latin typeface="Comic Sans MS" panose="030F0702030302020204" pitchFamily="66" charset="0"/>
                <a:cs typeface="Segoe UI Light" panose="020B0502040204020203" pitchFamily="34" charset="0"/>
              </a:rPr>
              <a:t>im Pausenhof oder </a:t>
            </a:r>
            <a:r>
              <a:rPr lang="de-DE" sz="2800" dirty="0">
                <a:latin typeface="Comic Sans MS" panose="030F0702030302020204" pitchFamily="66" charset="0"/>
                <a:cs typeface="Segoe UI Light" panose="020B0502040204020203" pitchFamily="34" charset="0"/>
              </a:rPr>
              <a:t>Heimfahrt mit dem Bus </a:t>
            </a:r>
            <a:r>
              <a:rPr lang="de-DE" sz="2800" dirty="0" smtClean="0">
                <a:latin typeface="Comic Sans MS" panose="030F0702030302020204" pitchFamily="66" charset="0"/>
                <a:cs typeface="Segoe UI Light" panose="020B0502040204020203" pitchFamily="34" charset="0"/>
              </a:rPr>
              <a:t> </a:t>
            </a:r>
          </a:p>
          <a:p>
            <a:r>
              <a:rPr lang="de-DE" sz="2800" dirty="0">
                <a:latin typeface="Comic Sans MS" panose="030F0702030302020204" pitchFamily="66" charset="0"/>
                <a:cs typeface="Segoe UI Light" panose="020B0502040204020203" pitchFamily="34" charset="0"/>
              </a:rPr>
              <a:t> </a:t>
            </a:r>
            <a:r>
              <a:rPr lang="de-DE" sz="2800" dirty="0" smtClean="0">
                <a:latin typeface="Comic Sans MS" panose="030F0702030302020204" pitchFamily="66" charset="0"/>
                <a:cs typeface="Segoe UI Light" panose="020B0502040204020203" pitchFamily="34" charset="0"/>
              </a:rPr>
              <a:t>   (Abfrage durch die Klassenlehrkraft am 1. Schultag)</a:t>
            </a:r>
          </a:p>
          <a:p>
            <a:pPr marL="457200" indent="-4572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800" b="1" dirty="0" smtClean="0">
                <a:latin typeface="Comic Sans MS" panose="030F0702030302020204" pitchFamily="66" charset="0"/>
                <a:cs typeface="Segoe UI Light" panose="020B0502040204020203" pitchFamily="34" charset="0"/>
              </a:rPr>
              <a:t>1. Schulwoche: </a:t>
            </a:r>
          </a:p>
          <a:p>
            <a:r>
              <a:rPr lang="de-DE" sz="2800" b="1" dirty="0">
                <a:latin typeface="Comic Sans MS" panose="030F0702030302020204" pitchFamily="66" charset="0"/>
                <a:cs typeface="Segoe UI Light" panose="020B0502040204020203" pitchFamily="34" charset="0"/>
              </a:rPr>
              <a:t> </a:t>
            </a:r>
            <a:r>
              <a:rPr lang="de-DE" sz="2800" b="1" dirty="0" smtClean="0">
                <a:latin typeface="Comic Sans MS" panose="030F0702030302020204" pitchFamily="66" charset="0"/>
                <a:cs typeface="Segoe UI Light" panose="020B0502040204020203" pitchFamily="34" charset="0"/>
              </a:rPr>
              <a:t>  </a:t>
            </a:r>
            <a:r>
              <a:rPr lang="de-DE" sz="2800" dirty="0" smtClean="0">
                <a:latin typeface="Comic Sans MS" panose="030F0702030302020204" pitchFamily="66" charset="0"/>
                <a:cs typeface="Segoe UI Light" panose="020B0502040204020203" pitchFamily="34" charset="0"/>
              </a:rPr>
              <a:t>Klassenleiterunterricht / Unterrichtsende: 11.15 Uhr</a:t>
            </a:r>
          </a:p>
          <a:p>
            <a:endParaRPr lang="de-DE" sz="28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800" b="1" dirty="0">
                <a:latin typeface="Comic Sans MS" panose="030F0702030302020204" pitchFamily="66" charset="0"/>
                <a:cs typeface="Segoe UI Light" panose="020B0502040204020203" pitchFamily="34" charset="0"/>
              </a:rPr>
              <a:t>ab 2. Woche: </a:t>
            </a:r>
            <a:r>
              <a:rPr lang="de-DE" sz="2800" dirty="0" smtClean="0">
                <a:latin typeface="Comic Sans MS" panose="030F0702030302020204" pitchFamily="66" charset="0"/>
                <a:cs typeface="Segoe UI Light" panose="020B0502040204020203" pitchFamily="34" charset="0"/>
              </a:rPr>
              <a:t>Fachunterricht nach Stundenplan </a:t>
            </a:r>
          </a:p>
          <a:p>
            <a:r>
              <a:rPr lang="de-DE" sz="2800" dirty="0">
                <a:latin typeface="Comic Sans MS" panose="030F0702030302020204" pitchFamily="66" charset="0"/>
                <a:cs typeface="Segoe UI Light" panose="020B0502040204020203" pitchFamily="34" charset="0"/>
              </a:rPr>
              <a:t> </a:t>
            </a:r>
            <a:r>
              <a:rPr lang="de-DE" sz="2800" dirty="0" smtClean="0">
                <a:latin typeface="Comic Sans MS" panose="030F0702030302020204" pitchFamily="66" charset="0"/>
                <a:cs typeface="Segoe UI Light" panose="020B0502040204020203" pitchFamily="34" charset="0"/>
              </a:rPr>
              <a:t>   (mit WG, Religion, Ethik…) </a:t>
            </a:r>
            <a:endParaRPr lang="de-DE" sz="2800" dirty="0">
              <a:latin typeface="Comic Sans MS" panose="030F0702030302020204" pitchFamily="66" charset="0"/>
              <a:cs typeface="Segoe UI Light" panose="020B0502040204020203" pitchFamily="34" charset="0"/>
            </a:endParaRPr>
          </a:p>
          <a:p>
            <a:endParaRPr lang="de-DE" sz="3200" b="1" dirty="0">
              <a:latin typeface="Comic Sans MS" panose="030F0702030302020204" pitchFamily="66" charset="0"/>
            </a:endParaRPr>
          </a:p>
          <a:p>
            <a:pPr algn="ctr"/>
            <a:r>
              <a:rPr lang="de-DE" sz="3200" b="1" dirty="0" smtClean="0">
                <a:latin typeface="Comic Sans MS" panose="030F0702030302020204" pitchFamily="66" charset="0"/>
                <a:cs typeface="Segoe UI Light" panose="020B0502040204020203" pitchFamily="34" charset="0"/>
              </a:rPr>
              <a:t>Den Stundenplan erhalten die Kinder am Ende der ersten Schulwoche!</a:t>
            </a:r>
            <a:endParaRPr lang="de-DE" sz="3200" b="1"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3400544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451303" y="370781"/>
            <a:ext cx="9144000" cy="1940433"/>
          </a:xfrm>
        </p:spPr>
        <p:txBody>
          <a:bodyPr>
            <a:normAutofit/>
          </a:bodyPr>
          <a:lstStyle/>
          <a:p>
            <a:pPr algn="l"/>
            <a:r>
              <a:rPr lang="de-DE" dirty="0" smtClean="0">
                <a:latin typeface="Segoe UI Light" panose="020B0502040204020203" pitchFamily="34" charset="0"/>
                <a:cs typeface="Segoe UI Light" panose="020B0502040204020203" pitchFamily="34" charset="0"/>
              </a:rPr>
              <a:t>Stundentafel:</a:t>
            </a:r>
            <a:r>
              <a:rPr lang="de-DE" dirty="0"/>
              <a:t/>
            </a:r>
            <a:br>
              <a:rPr lang="de-DE" dirty="0"/>
            </a:br>
            <a:endParaRPr lang="de-DE" dirty="0"/>
          </a:p>
        </p:txBody>
      </p:sp>
      <p:pic>
        <p:nvPicPr>
          <p:cNvPr id="2" name="Grafik 1"/>
          <p:cNvPicPr>
            <a:picLocks noChangeAspect="1"/>
          </p:cNvPicPr>
          <p:nvPr/>
        </p:nvPicPr>
        <p:blipFill rotWithShape="1">
          <a:blip r:embed="rId2"/>
          <a:srcRect l="11375" t="23824" r="61055" b="15338"/>
          <a:stretch/>
        </p:blipFill>
        <p:spPr>
          <a:xfrm>
            <a:off x="5738949" y="444137"/>
            <a:ext cx="4746171" cy="5891227"/>
          </a:xfrm>
          <a:prstGeom prst="rect">
            <a:avLst/>
          </a:prstGeom>
        </p:spPr>
      </p:pic>
      <p:sp>
        <p:nvSpPr>
          <p:cNvPr id="3" name="Textfeld 2"/>
          <p:cNvSpPr txBox="1"/>
          <p:nvPr/>
        </p:nvSpPr>
        <p:spPr>
          <a:xfrm>
            <a:off x="246652" y="2490653"/>
            <a:ext cx="5492297" cy="3108543"/>
          </a:xfrm>
          <a:prstGeom prst="rect">
            <a:avLst/>
          </a:prstGeom>
          <a:noFill/>
        </p:spPr>
        <p:txBody>
          <a:bodyPr wrap="square" rtlCol="0">
            <a:spAutoFit/>
          </a:bodyPr>
          <a:lstStyle/>
          <a:p>
            <a:pPr marL="457200" indent="-457200">
              <a:buFont typeface="Arial" panose="020B0604020202020204" pitchFamily="34" charset="0"/>
              <a:buChar char="•"/>
            </a:pPr>
            <a:r>
              <a:rPr lang="de-DE" sz="2800" dirty="0">
                <a:latin typeface="Segoe UI Light" panose="020B0502040204020203" pitchFamily="34" charset="0"/>
                <a:cs typeface="Segoe UI Light" panose="020B0502040204020203" pitchFamily="34" charset="0"/>
              </a:rPr>
              <a:t>2mal pro Woche 11.15 Uhr </a:t>
            </a:r>
            <a:r>
              <a:rPr lang="de-DE" sz="2800" dirty="0" smtClean="0">
                <a:latin typeface="Segoe UI Light" panose="020B0502040204020203" pitchFamily="34" charset="0"/>
                <a:cs typeface="Segoe UI Light" panose="020B0502040204020203" pitchFamily="34" charset="0"/>
              </a:rPr>
              <a:t>Unterrichtsende (MO und FR)</a:t>
            </a:r>
          </a:p>
          <a:p>
            <a:pPr marL="457200" indent="-457200">
              <a:buFont typeface="Arial" panose="020B0604020202020204" pitchFamily="34" charset="0"/>
              <a:buChar char="•"/>
            </a:pPr>
            <a:endParaRPr lang="de-DE" sz="28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r>
              <a:rPr lang="de-DE" sz="2800" dirty="0" smtClean="0">
                <a:latin typeface="Segoe UI Light" panose="020B0502040204020203" pitchFamily="34" charset="0"/>
                <a:cs typeface="Segoe UI Light" panose="020B0502040204020203" pitchFamily="34" charset="0"/>
              </a:rPr>
              <a:t>3mal pro Woche 12.10 Uhr Unterrichtsende (DI, MI und DO)</a:t>
            </a:r>
          </a:p>
          <a:p>
            <a:pPr marL="457200" indent="-457200">
              <a:buFont typeface="Arial" panose="020B0604020202020204" pitchFamily="34" charset="0"/>
              <a:buChar char="•"/>
            </a:pPr>
            <a:endParaRPr lang="de-DE" sz="28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endParaRPr lang="de-DE" sz="2800" dirty="0" smtClean="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298376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0" y="507175"/>
            <a:ext cx="12366171" cy="1199214"/>
          </a:xfrm>
        </p:spPr>
        <p:txBody>
          <a:bodyPr>
            <a:noAutofit/>
          </a:bodyPr>
          <a:lstStyle/>
          <a:p>
            <a:pPr algn="l"/>
            <a:r>
              <a:rPr lang="de-DE" sz="8800" b="1" dirty="0" smtClean="0">
                <a:solidFill>
                  <a:srgbClr val="0000FF"/>
                </a:solidFill>
                <a:effectLst>
                  <a:outerShdw blurRad="38100" dist="38100" dir="2700000" algn="tl">
                    <a:srgbClr val="000000">
                      <a:alpha val="43137"/>
                    </a:srgbClr>
                  </a:outerShdw>
                </a:effectLst>
                <a:latin typeface="ET  VA U0" panose="00000500000000000000" pitchFamily="2" charset="0"/>
                <a:cs typeface="Segoe UI Light" panose="020B0502040204020203" pitchFamily="34" charset="0"/>
              </a:rPr>
              <a:t> Schreibhaltung</a:t>
            </a:r>
            <a:endParaRPr lang="de-DE" sz="8800" b="1" dirty="0">
              <a:solidFill>
                <a:srgbClr val="0000FF"/>
              </a:solidFill>
              <a:effectLst>
                <a:outerShdw blurRad="38100" dist="38100" dir="2700000" algn="tl">
                  <a:srgbClr val="000000">
                    <a:alpha val="43137"/>
                  </a:srgbClr>
                </a:outerShdw>
              </a:effectLst>
              <a:latin typeface="ET  VA U0" panose="00000500000000000000" pitchFamily="2" charset="0"/>
              <a:cs typeface="Segoe UI Light" panose="020B0502040204020203" pitchFamily="34" charset="0"/>
            </a:endParaRPr>
          </a:p>
        </p:txBody>
      </p:sp>
      <p:pic>
        <p:nvPicPr>
          <p:cNvPr id="4104" name="Picture 8" descr="Viele Und so weiter Sozialismus stift richtig halten kinder Rippe Pflicht  neut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5" y="1706389"/>
            <a:ext cx="6765991" cy="422874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Zum nachlesen - - Händigke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108" y="3412067"/>
            <a:ext cx="3816936" cy="253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993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444138" y="216672"/>
            <a:ext cx="7297782" cy="2056265"/>
          </a:xfrm>
        </p:spPr>
        <p:txBody>
          <a:bodyPr>
            <a:normAutofit/>
          </a:bodyPr>
          <a:lstStyle/>
          <a:p>
            <a:pPr algn="l"/>
            <a:r>
              <a:rPr lang="de-DE" dirty="0">
                <a:latin typeface="Segoe UI Light" panose="020B0502040204020203" pitchFamily="34" charset="0"/>
                <a:cs typeface="Segoe UI Light" panose="020B0502040204020203" pitchFamily="34" charset="0"/>
              </a:rPr>
              <a:t>Themen</a:t>
            </a:r>
            <a:r>
              <a:rPr lang="de-DE" dirty="0"/>
              <a:t>:</a:t>
            </a:r>
            <a:br>
              <a:rPr lang="de-DE" dirty="0"/>
            </a:br>
            <a:endParaRPr lang="de-DE" dirty="0"/>
          </a:p>
        </p:txBody>
      </p:sp>
      <p:sp>
        <p:nvSpPr>
          <p:cNvPr id="7" name="Textfeld 6">
            <a:extLst>
              <a:ext uri="{FF2B5EF4-FFF2-40B4-BE49-F238E27FC236}">
                <a16:creationId xmlns="" xmlns:a16="http://schemas.microsoft.com/office/drawing/2014/main" id="{0BFC4403-016B-4970-BF08-A13E648C124D}"/>
              </a:ext>
            </a:extLst>
          </p:cNvPr>
          <p:cNvSpPr txBox="1"/>
          <p:nvPr/>
        </p:nvSpPr>
        <p:spPr>
          <a:xfrm>
            <a:off x="1210493" y="1555115"/>
            <a:ext cx="9144000" cy="4247317"/>
          </a:xfrm>
          <a:prstGeom prst="rect">
            <a:avLst/>
          </a:prstGeom>
          <a:noFill/>
        </p:spPr>
        <p:txBody>
          <a:bodyPr wrap="square" rtlCol="0">
            <a:spAutoFit/>
          </a:bodyPr>
          <a:lstStyle/>
          <a:p>
            <a:pPr marL="571500" indent="-571500">
              <a:buFont typeface="Arial" panose="020B0604020202020204" pitchFamily="34" charset="0"/>
              <a:buChar char="•"/>
            </a:pPr>
            <a:r>
              <a:rPr lang="de-DE" sz="3600" b="1" dirty="0" smtClean="0">
                <a:latin typeface="Segoe UI Light" panose="020B0502040204020203" pitchFamily="34" charset="0"/>
                <a:cs typeface="Segoe UI Light" panose="020B0502040204020203" pitchFamily="34" charset="0"/>
              </a:rPr>
              <a:t>Schulfähigkeit </a:t>
            </a:r>
            <a:r>
              <a:rPr lang="de-DE" sz="3600" dirty="0" smtClean="0">
                <a:latin typeface="Segoe UI Light" panose="020B0502040204020203" pitchFamily="34" charset="0"/>
                <a:cs typeface="Segoe UI Light" panose="020B0502040204020203" pitchFamily="34" charset="0"/>
              </a:rPr>
              <a:t>(Bereiche)</a:t>
            </a:r>
          </a:p>
          <a:p>
            <a:pPr marL="571500" indent="-571500">
              <a:buFont typeface="Arial" panose="020B0604020202020204" pitchFamily="34" charset="0"/>
              <a:buChar char="•"/>
            </a:pPr>
            <a:r>
              <a:rPr lang="de-DE" sz="3600" dirty="0" smtClean="0">
                <a:latin typeface="Segoe UI Light" panose="020B0502040204020203" pitchFamily="34" charset="0"/>
                <a:cs typeface="Segoe UI Light" panose="020B0502040204020203" pitchFamily="34" charset="0"/>
              </a:rPr>
              <a:t>Schuleingangsuntersuchung (</a:t>
            </a:r>
            <a:r>
              <a:rPr lang="de-DE" sz="3600" b="1" dirty="0" err="1" smtClean="0">
                <a:solidFill>
                  <a:srgbClr val="FFC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screening</a:t>
            </a:r>
            <a:r>
              <a:rPr lang="de-DE" sz="3600" dirty="0" smtClean="0">
                <a:latin typeface="Segoe UI Light" panose="020B0502040204020203" pitchFamily="34" charset="0"/>
                <a:cs typeface="Segoe UI Light" panose="020B0502040204020203" pitchFamily="34" charset="0"/>
              </a:rPr>
              <a:t>)</a:t>
            </a:r>
          </a:p>
          <a:p>
            <a:pPr marL="571500" indent="-571500">
              <a:buFont typeface="Arial" panose="020B0604020202020204" pitchFamily="34" charset="0"/>
              <a:buChar char="•"/>
            </a:pPr>
            <a:r>
              <a:rPr lang="de-DE" sz="3600" b="1" dirty="0" smtClean="0">
                <a:latin typeface="Segoe UI Light" panose="020B0502040204020203" pitchFamily="34" charset="0"/>
                <a:cs typeface="Segoe UI Light" panose="020B0502040204020203" pitchFamily="34" charset="0"/>
              </a:rPr>
              <a:t>Erster Schultag </a:t>
            </a:r>
            <a:r>
              <a:rPr lang="de-DE" sz="3600" dirty="0" smtClean="0">
                <a:latin typeface="Segoe UI Light" panose="020B0502040204020203" pitchFamily="34" charset="0"/>
                <a:cs typeface="Segoe UI Light" panose="020B0502040204020203" pitchFamily="34" charset="0"/>
              </a:rPr>
              <a:t>und erste Schulwoche(n)</a:t>
            </a:r>
          </a:p>
          <a:p>
            <a:pPr marL="571500" indent="-571500">
              <a:buFont typeface="Arial" panose="020B0604020202020204" pitchFamily="34" charset="0"/>
              <a:buChar char="•"/>
            </a:pPr>
            <a:r>
              <a:rPr lang="de-DE" sz="3600" b="1" dirty="0" smtClean="0">
                <a:latin typeface="Segoe UI Light" panose="020B0502040204020203" pitchFamily="34" charset="0"/>
                <a:cs typeface="Segoe UI Light" panose="020B0502040204020203" pitchFamily="34" charset="0"/>
              </a:rPr>
              <a:t>Stundentafel</a:t>
            </a:r>
            <a:r>
              <a:rPr lang="de-DE" sz="3600" dirty="0" smtClean="0">
                <a:latin typeface="Segoe UI Light" panose="020B0502040204020203" pitchFamily="34" charset="0"/>
                <a:cs typeface="Segoe UI Light" panose="020B0502040204020203" pitchFamily="34" charset="0"/>
              </a:rPr>
              <a:t> 1. Klasse</a:t>
            </a:r>
            <a:endParaRPr lang="de-DE" sz="3600" dirty="0">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de-DE" sz="3600" dirty="0" smtClean="0">
                <a:latin typeface="Segoe UI Light" panose="020B0502040204020203" pitchFamily="34" charset="0"/>
                <a:cs typeface="Segoe UI Light" panose="020B0502040204020203" pitchFamily="34" charset="0"/>
              </a:rPr>
              <a:t>Hinweise zum </a:t>
            </a:r>
            <a:r>
              <a:rPr lang="de-DE" sz="3600" b="1" dirty="0" smtClean="0">
                <a:latin typeface="Segoe UI Light" panose="020B0502040204020203" pitchFamily="34" charset="0"/>
                <a:cs typeface="Segoe UI Light" panose="020B0502040204020203" pitchFamily="34" charset="0"/>
              </a:rPr>
              <a:t>Sachbedarf</a:t>
            </a:r>
            <a:r>
              <a:rPr lang="de-DE" sz="3600" dirty="0" smtClean="0">
                <a:latin typeface="Segoe UI Light" panose="020B0502040204020203" pitchFamily="34" charset="0"/>
                <a:cs typeface="Segoe UI Light" panose="020B0502040204020203" pitchFamily="34" charset="0"/>
              </a:rPr>
              <a:t>/ Material</a:t>
            </a:r>
          </a:p>
          <a:p>
            <a:pPr marL="571500" indent="-571500">
              <a:buFont typeface="Arial" panose="020B0604020202020204" pitchFamily="34" charset="0"/>
              <a:buChar char="•"/>
            </a:pPr>
            <a:r>
              <a:rPr lang="de-DE" sz="3600" dirty="0" smtClean="0">
                <a:latin typeface="Segoe UI Light" panose="020B0502040204020203" pitchFamily="34" charset="0"/>
                <a:cs typeface="Segoe UI Light" panose="020B0502040204020203" pitchFamily="34" charset="0"/>
              </a:rPr>
              <a:t>Schulbus </a:t>
            </a:r>
            <a:r>
              <a:rPr lang="de-DE" sz="3600" dirty="0">
                <a:latin typeface="Segoe UI Light" panose="020B0502040204020203" pitchFamily="34" charset="0"/>
                <a:cs typeface="Segoe UI Light" panose="020B0502040204020203" pitchFamily="34" charset="0"/>
              </a:rPr>
              <a:t>- Mittagsbetreuung</a:t>
            </a:r>
          </a:p>
          <a:p>
            <a:pPr marL="571500" indent="-571500">
              <a:buFont typeface="Arial" panose="020B0604020202020204" pitchFamily="34" charset="0"/>
              <a:buChar char="•"/>
            </a:pPr>
            <a:r>
              <a:rPr lang="de-DE" sz="3600" dirty="0" smtClean="0">
                <a:latin typeface="Segoe UI Light" panose="020B0502040204020203" pitchFamily="34" charset="0"/>
                <a:cs typeface="Segoe UI Light" panose="020B0502040204020203" pitchFamily="34" charset="0"/>
              </a:rPr>
              <a:t>Allgemeine </a:t>
            </a:r>
            <a:r>
              <a:rPr lang="de-DE" sz="3600" b="1" dirty="0" smtClean="0">
                <a:latin typeface="Segoe UI Light" panose="020B0502040204020203" pitchFamily="34" charset="0"/>
                <a:cs typeface="Segoe UI Light" panose="020B0502040204020203" pitchFamily="34" charset="0"/>
              </a:rPr>
              <a:t>Infos</a:t>
            </a:r>
            <a:r>
              <a:rPr lang="de-DE" sz="3600" dirty="0" smtClean="0">
                <a:latin typeface="Segoe UI Light" panose="020B0502040204020203" pitchFamily="34" charset="0"/>
                <a:cs typeface="Segoe UI Light" panose="020B0502040204020203" pitchFamily="34" charset="0"/>
              </a:rPr>
              <a:t> und </a:t>
            </a:r>
            <a:r>
              <a:rPr lang="de-DE" sz="3600" b="1" dirty="0" smtClean="0">
                <a:latin typeface="Segoe UI Light" panose="020B0502040204020203" pitchFamily="34" charset="0"/>
                <a:cs typeface="Segoe UI Light" panose="020B0502040204020203" pitchFamily="34" charset="0"/>
              </a:rPr>
              <a:t>Fragen</a:t>
            </a:r>
            <a:endParaRPr lang="de-DE" sz="3600" b="1" dirty="0">
              <a:latin typeface="Segoe UI Light" panose="020B0502040204020203" pitchFamily="34" charset="0"/>
              <a:cs typeface="Segoe UI Light" panose="020B0502040204020203" pitchFamily="34" charset="0"/>
            </a:endParaRPr>
          </a:p>
          <a:p>
            <a:pPr marL="342900" indent="-342900">
              <a:buAutoNum type="arabicPeriod"/>
            </a:pPr>
            <a:endParaRPr lang="de-DE" dirty="0"/>
          </a:p>
        </p:txBody>
      </p:sp>
    </p:spTree>
    <p:extLst>
      <p:ext uri="{BB962C8B-B14F-4D97-AF65-F5344CB8AC3E}">
        <p14:creationId xmlns:p14="http://schemas.microsoft.com/office/powerpoint/2010/main" val="1644812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0" y="507175"/>
            <a:ext cx="12366171" cy="1199214"/>
          </a:xfrm>
        </p:spPr>
        <p:txBody>
          <a:bodyPr>
            <a:noAutofit/>
          </a:bodyPr>
          <a:lstStyle/>
          <a:p>
            <a:pPr algn="l"/>
            <a:r>
              <a:rPr lang="de-DE" sz="8800" b="1" dirty="0" smtClean="0">
                <a:solidFill>
                  <a:srgbClr val="0000FF"/>
                </a:solidFill>
                <a:effectLst>
                  <a:outerShdw blurRad="38100" dist="38100" dir="2700000" algn="tl">
                    <a:srgbClr val="000000">
                      <a:alpha val="43137"/>
                    </a:srgbClr>
                  </a:outerShdw>
                </a:effectLst>
                <a:latin typeface="ET  VA U0" panose="00000500000000000000" pitchFamily="2" charset="0"/>
                <a:cs typeface="Segoe UI Light" panose="020B0502040204020203" pitchFamily="34" charset="0"/>
              </a:rPr>
              <a:t> Schreibhaltung</a:t>
            </a:r>
            <a:endParaRPr lang="de-DE" sz="8800" b="1" dirty="0">
              <a:solidFill>
                <a:srgbClr val="0000FF"/>
              </a:solidFill>
              <a:effectLst>
                <a:outerShdw blurRad="38100" dist="38100" dir="2700000" algn="tl">
                  <a:srgbClr val="000000">
                    <a:alpha val="43137"/>
                  </a:srgbClr>
                </a:outerShdw>
              </a:effectLst>
              <a:latin typeface="ET  VA U0" panose="00000500000000000000" pitchFamily="2" charset="0"/>
              <a:cs typeface="Segoe UI Light" panose="020B0502040204020203" pitchFamily="34" charset="0"/>
            </a:endParaRPr>
          </a:p>
        </p:txBody>
      </p:sp>
      <p:pic>
        <p:nvPicPr>
          <p:cNvPr id="4098" name="Picture 2" descr="Distraction Galaxy priest Changes from Moronic Re-paste stifthaltung arten  - impulsbike.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2978" y="1477434"/>
            <a:ext cx="2062693" cy="47029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einmotorik bei Grundschulkindern - Mein RothSt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477434"/>
            <a:ext cx="836295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13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0" y="507175"/>
            <a:ext cx="12366171" cy="1199214"/>
          </a:xfrm>
        </p:spPr>
        <p:txBody>
          <a:bodyPr>
            <a:noAutofit/>
          </a:bodyPr>
          <a:lstStyle/>
          <a:p>
            <a:pPr algn="l"/>
            <a:r>
              <a:rPr lang="de-DE" sz="8800" b="1" dirty="0" smtClean="0">
                <a:solidFill>
                  <a:srgbClr val="0000FF"/>
                </a:solidFill>
                <a:effectLst>
                  <a:outerShdw blurRad="38100" dist="38100" dir="2700000" algn="tl">
                    <a:srgbClr val="000000">
                      <a:alpha val="43137"/>
                    </a:srgbClr>
                  </a:outerShdw>
                </a:effectLst>
                <a:latin typeface="ET  VA U0" panose="00000500000000000000" pitchFamily="2" charset="0"/>
                <a:cs typeface="Segoe UI Light" panose="020B0502040204020203" pitchFamily="34" charset="0"/>
              </a:rPr>
              <a:t> Schreibhaltung</a:t>
            </a:r>
            <a:endParaRPr lang="de-DE" sz="8800" b="1" dirty="0">
              <a:solidFill>
                <a:srgbClr val="0000FF"/>
              </a:solidFill>
              <a:effectLst>
                <a:outerShdw blurRad="38100" dist="38100" dir="2700000" algn="tl">
                  <a:srgbClr val="000000">
                    <a:alpha val="43137"/>
                  </a:srgbClr>
                </a:outerShdw>
              </a:effectLst>
              <a:latin typeface="ET  VA U0" panose="00000500000000000000" pitchFamily="2" charset="0"/>
              <a:cs typeface="Segoe UI Light" panose="020B0502040204020203" pitchFamily="34" charset="0"/>
            </a:endParaRPr>
          </a:p>
        </p:txBody>
      </p:sp>
      <p:sp>
        <p:nvSpPr>
          <p:cNvPr id="3" name="Rechteck 2"/>
          <p:cNvSpPr/>
          <p:nvPr/>
        </p:nvSpPr>
        <p:spPr>
          <a:xfrm>
            <a:off x="990599" y="1706389"/>
            <a:ext cx="7907867" cy="4401205"/>
          </a:xfrm>
          <a:prstGeom prst="rect">
            <a:avLst/>
          </a:prstGeom>
        </p:spPr>
        <p:txBody>
          <a:bodyPr wrap="square">
            <a:spAutoFit/>
          </a:bodyPr>
          <a:lstStyle/>
          <a:p>
            <a:r>
              <a:rPr lang="de-DE" sz="3200" b="1" i="1" dirty="0" smtClean="0">
                <a:solidFill>
                  <a:srgbClr val="00B0F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Tipps:</a:t>
            </a:r>
          </a:p>
          <a:p>
            <a:endParaRPr lang="de-DE" sz="32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3200" dirty="0" smtClean="0">
                <a:latin typeface="Comic Sans MS" panose="030F0702030302020204" pitchFamily="66" charset="0"/>
                <a:cs typeface="Segoe UI Light" panose="020B0502040204020203" pitchFamily="34" charset="0"/>
              </a:rPr>
              <a:t>Eltern sind </a:t>
            </a:r>
            <a:r>
              <a:rPr lang="de-DE" sz="3200" b="1" i="1" u="sng" dirty="0" smtClean="0">
                <a:solidFill>
                  <a:srgbClr val="FF00FF"/>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Vorbild</a:t>
            </a:r>
            <a:r>
              <a:rPr lang="de-DE" sz="3200" dirty="0" smtClean="0">
                <a:solidFill>
                  <a:srgbClr val="FF00FF"/>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3200" dirty="0" smtClean="0">
                <a:latin typeface="Comic Sans MS" panose="030F0702030302020204" pitchFamily="66" charset="0"/>
                <a:cs typeface="Segoe UI Light" panose="020B0502040204020203" pitchFamily="34" charset="0"/>
              </a:rPr>
              <a:t>!</a:t>
            </a:r>
          </a:p>
          <a:p>
            <a:pPr marL="457200" indent="-457200">
              <a:buFont typeface="Arial" panose="020B0604020202020204" pitchFamily="34" charset="0"/>
              <a:buChar char="•"/>
            </a:pPr>
            <a:endParaRPr lang="de-DE" sz="32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3200" dirty="0" smtClean="0">
                <a:latin typeface="Comic Sans MS" panose="030F0702030302020204" pitchFamily="66" charset="0"/>
                <a:cs typeface="Segoe UI Light" panose="020B0502040204020203" pitchFamily="34" charset="0"/>
              </a:rPr>
              <a:t>Übungen:</a:t>
            </a:r>
          </a:p>
          <a:p>
            <a:pPr marL="1371600" lvl="2" indent="-457200">
              <a:buFont typeface="Arial" panose="020B0604020202020204" pitchFamily="34" charset="0"/>
              <a:buChar char="•"/>
            </a:pPr>
            <a:r>
              <a:rPr lang="de-DE" sz="2400" b="1" i="1" dirty="0" smtClean="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Wettlauf</a:t>
            </a:r>
            <a:r>
              <a:rPr lang="de-DE" sz="2400" i="1" dirty="0" smtClean="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2400" i="1" dirty="0" smtClean="0">
                <a:latin typeface="Comic Sans MS" panose="030F0702030302020204" pitchFamily="66" charset="0"/>
                <a:cs typeface="Segoe UI Light" panose="020B0502040204020203" pitchFamily="34" charset="0"/>
              </a:rPr>
              <a:t>durch den Garten</a:t>
            </a:r>
          </a:p>
          <a:p>
            <a:pPr marL="1371600" lvl="2" indent="-457200">
              <a:buFont typeface="Arial" panose="020B0604020202020204" pitchFamily="34" charset="0"/>
              <a:buChar char="•"/>
            </a:pPr>
            <a:r>
              <a:rPr lang="de-DE" sz="2400" b="1" i="1" dirty="0" smtClean="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Handmotorik</a:t>
            </a:r>
            <a:r>
              <a:rPr lang="de-DE" sz="2400" i="1" dirty="0" smtClean="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2400" i="1" dirty="0" smtClean="0">
                <a:latin typeface="Comic Sans MS" panose="030F0702030302020204" pitchFamily="66" charset="0"/>
                <a:cs typeface="Segoe UI Light" panose="020B0502040204020203" pitchFamily="34" charset="0"/>
              </a:rPr>
              <a:t>beachten!</a:t>
            </a:r>
          </a:p>
          <a:p>
            <a:pPr marL="1828800" lvl="3" indent="-457200">
              <a:buFont typeface="Wingdings" panose="05000000000000000000" pitchFamily="2" charset="2"/>
              <a:buChar char="Ø"/>
            </a:pPr>
            <a:r>
              <a:rPr lang="de-DE" sz="2400" i="1" dirty="0" smtClean="0">
                <a:latin typeface="Comic Sans MS" panose="030F0702030302020204" pitchFamily="66" charset="0"/>
                <a:cs typeface="Segoe UI Light" panose="020B0502040204020203" pitchFamily="34" charset="0"/>
              </a:rPr>
              <a:t>Basteln</a:t>
            </a:r>
          </a:p>
          <a:p>
            <a:pPr marL="1828800" lvl="3" indent="-457200">
              <a:buFont typeface="Wingdings" panose="05000000000000000000" pitchFamily="2" charset="2"/>
              <a:buChar char="Ø"/>
            </a:pPr>
            <a:r>
              <a:rPr lang="de-DE" sz="2400" i="1" dirty="0" smtClean="0">
                <a:latin typeface="Comic Sans MS" panose="030F0702030302020204" pitchFamily="66" charset="0"/>
                <a:cs typeface="Segoe UI Light" panose="020B0502040204020203" pitchFamily="34" charset="0"/>
              </a:rPr>
              <a:t>Mandarine schälen</a:t>
            </a:r>
          </a:p>
          <a:p>
            <a:pPr marL="1828800" lvl="3" indent="-457200">
              <a:buFont typeface="Wingdings" panose="05000000000000000000" pitchFamily="2" charset="2"/>
              <a:buChar char="Ø"/>
            </a:pPr>
            <a:r>
              <a:rPr lang="de-DE" sz="2400" i="1" dirty="0" smtClean="0">
                <a:latin typeface="Comic Sans MS" panose="030F0702030302020204" pitchFamily="66" charset="0"/>
                <a:cs typeface="Segoe UI Light" panose="020B0502040204020203" pitchFamily="34" charset="0"/>
              </a:rPr>
              <a:t>Perlen auffädeln</a:t>
            </a:r>
            <a:endParaRPr lang="de-DE" sz="2400" i="1" dirty="0">
              <a:latin typeface="Comic Sans MS" panose="030F0702030302020204" pitchFamily="66" charset="0"/>
              <a:cs typeface="Segoe UI Light" panose="020B0502040204020203" pitchFamily="34" charset="0"/>
            </a:endParaRPr>
          </a:p>
        </p:txBody>
      </p:sp>
      <p:pic>
        <p:nvPicPr>
          <p:cNvPr id="6146" name="Picture 2" descr="Probier-Set Stifthalter zum Kennenlernen"/>
          <p:cNvPicPr>
            <a:picLocks noChangeAspect="1" noChangeArrowheads="1"/>
          </p:cNvPicPr>
          <p:nvPr/>
        </p:nvPicPr>
        <p:blipFill rotWithShape="1">
          <a:blip r:embed="rId2">
            <a:extLst>
              <a:ext uri="{28A0092B-C50C-407E-A947-70E740481C1C}">
                <a14:useLocalDpi xmlns:a14="http://schemas.microsoft.com/office/drawing/2010/main" val="0"/>
              </a:ext>
            </a:extLst>
          </a:blip>
          <a:srcRect l="5188" t="12428" r="4779" b="12796"/>
          <a:stretch/>
        </p:blipFill>
        <p:spPr bwMode="auto">
          <a:xfrm>
            <a:off x="6807200" y="2836333"/>
            <a:ext cx="4605867" cy="3005668"/>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6807200" y="2079931"/>
            <a:ext cx="3759362" cy="923330"/>
          </a:xfrm>
          <a:prstGeom prst="rect">
            <a:avLst/>
          </a:prstGeom>
        </p:spPr>
        <p:txBody>
          <a:bodyPr wrap="none">
            <a:spAutoFit/>
          </a:bodyPr>
          <a:lstStyle/>
          <a:p>
            <a:r>
              <a:rPr lang="de-DE" sz="5400" b="1" i="1" u="sng"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Vorsicht !!!</a:t>
            </a:r>
            <a:endParaRPr lang="de-DE" sz="5400" b="1" i="1" u="sng"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22869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500"/>
                                        <p:tgtEl>
                                          <p:spTgt spid="3">
                                            <p:txEl>
                                              <p:pRg st="5" end="5"/>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left)">
                                      <p:cBhvr>
                                        <p:cTn id="18" dur="500"/>
                                        <p:tgtEl>
                                          <p:spTgt spid="3">
                                            <p:txEl>
                                              <p:pRg st="6" end="6"/>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wipe(left)">
                                      <p:cBhvr>
                                        <p:cTn id="21" dur="500"/>
                                        <p:tgtEl>
                                          <p:spTgt spid="3">
                                            <p:txEl>
                                              <p:pRg st="7" end="7"/>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wipe(left)">
                                      <p:cBhvr>
                                        <p:cTn id="24" dur="500"/>
                                        <p:tgtEl>
                                          <p:spTgt spid="3">
                                            <p:txEl>
                                              <p:pRg st="8" end="8"/>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left)">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out)">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wheel(1)">
                                      <p:cBhvr>
                                        <p:cTn id="3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259037" y="185450"/>
            <a:ext cx="12107134" cy="1199214"/>
          </a:xfrm>
        </p:spPr>
        <p:txBody>
          <a:bodyPr>
            <a:normAutofit/>
          </a:bodyPr>
          <a:lstStyle/>
          <a:p>
            <a:pPr algn="l"/>
            <a:r>
              <a:rPr lang="de-DE" dirty="0" smtClean="0">
                <a:latin typeface="Segoe UI Light" panose="020B0502040204020203" pitchFamily="34" charset="0"/>
                <a:cs typeface="Segoe UI Light" panose="020B0502040204020203" pitchFamily="34" charset="0"/>
              </a:rPr>
              <a:t>Hinweise zum Sachbedarf/Material:</a:t>
            </a:r>
            <a:endParaRPr lang="de-DE" dirty="0">
              <a:latin typeface="Segoe UI Light" panose="020B0502040204020203" pitchFamily="34" charset="0"/>
              <a:cs typeface="Segoe UI Light" panose="020B0502040204020203" pitchFamily="34" charset="0"/>
            </a:endParaRPr>
          </a:p>
        </p:txBody>
      </p:sp>
      <p:pic>
        <p:nvPicPr>
          <p:cNvPr id="3" name="Grafik 2"/>
          <p:cNvPicPr>
            <a:picLocks noChangeAspect="1"/>
          </p:cNvPicPr>
          <p:nvPr/>
        </p:nvPicPr>
        <p:blipFill>
          <a:blip r:embed="rId2"/>
          <a:stretch>
            <a:fillRect/>
          </a:stretch>
        </p:blipFill>
        <p:spPr>
          <a:xfrm>
            <a:off x="9309463" y="1384664"/>
            <a:ext cx="2056247" cy="2056247"/>
          </a:xfrm>
          <a:prstGeom prst="rect">
            <a:avLst/>
          </a:prstGeom>
        </p:spPr>
      </p:pic>
      <p:sp>
        <p:nvSpPr>
          <p:cNvPr id="8" name="Textfeld 7"/>
          <p:cNvSpPr txBox="1"/>
          <p:nvPr/>
        </p:nvSpPr>
        <p:spPr>
          <a:xfrm>
            <a:off x="9413966" y="3248297"/>
            <a:ext cx="2055223" cy="954107"/>
          </a:xfrm>
          <a:prstGeom prst="rect">
            <a:avLst/>
          </a:prstGeom>
          <a:noFill/>
        </p:spPr>
        <p:txBody>
          <a:bodyPr wrap="square" rtlCol="0">
            <a:spAutoFit/>
          </a:bodyPr>
          <a:lstStyle/>
          <a:p>
            <a:r>
              <a:rPr lang="de-DE" sz="2800" dirty="0" smtClean="0">
                <a:latin typeface="Segoe UI Light" panose="020B0502040204020203" pitchFamily="34" charset="0"/>
                <a:cs typeface="Segoe UI Light" panose="020B0502040204020203" pitchFamily="34" charset="0"/>
              </a:rPr>
              <a:t>1x dick und dreieckig</a:t>
            </a:r>
            <a:endParaRPr lang="de-DE" sz="2800" dirty="0">
              <a:latin typeface="Segoe UI Light" panose="020B0502040204020203" pitchFamily="34" charset="0"/>
              <a:cs typeface="Segoe UI Light" panose="020B0502040204020203" pitchFamily="34" charset="0"/>
            </a:endParaRPr>
          </a:p>
        </p:txBody>
      </p:sp>
      <p:sp>
        <p:nvSpPr>
          <p:cNvPr id="12" name="Textfeld 11"/>
          <p:cNvSpPr txBox="1"/>
          <p:nvPr/>
        </p:nvSpPr>
        <p:spPr>
          <a:xfrm>
            <a:off x="8682785" y="5304544"/>
            <a:ext cx="2055223" cy="523220"/>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c</a:t>
            </a:r>
            <a:r>
              <a:rPr lang="de-DE" sz="2800" dirty="0" smtClean="0">
                <a:latin typeface="Segoe UI Light" panose="020B0502040204020203" pitchFamily="34" charset="0"/>
                <a:cs typeface="Segoe UI Light" panose="020B0502040204020203" pitchFamily="34" charset="0"/>
              </a:rPr>
              <a:t>irca 16 cm</a:t>
            </a:r>
            <a:endParaRPr lang="de-DE" sz="2800" dirty="0">
              <a:latin typeface="Segoe UI Light" panose="020B0502040204020203" pitchFamily="34" charset="0"/>
              <a:cs typeface="Segoe UI Light" panose="020B0502040204020203" pitchFamily="34" charset="0"/>
            </a:endParaRPr>
          </a:p>
        </p:txBody>
      </p:sp>
      <p:pic>
        <p:nvPicPr>
          <p:cNvPr id="13" name="Grafik 12"/>
          <p:cNvPicPr>
            <a:picLocks noChangeAspect="1"/>
          </p:cNvPicPr>
          <p:nvPr/>
        </p:nvPicPr>
        <p:blipFill rotWithShape="1">
          <a:blip r:embed="rId3"/>
          <a:srcRect l="34559" t="19140" r="35970" b="49325"/>
          <a:stretch/>
        </p:blipFill>
        <p:spPr>
          <a:xfrm>
            <a:off x="163242" y="1657190"/>
            <a:ext cx="7721933" cy="4647815"/>
          </a:xfrm>
          <a:prstGeom prst="rect">
            <a:avLst/>
          </a:prstGeom>
        </p:spPr>
      </p:pic>
      <p:cxnSp>
        <p:nvCxnSpPr>
          <p:cNvPr id="16" name="Gerade Verbindung mit Pfeil 15"/>
          <p:cNvCxnSpPr/>
          <p:nvPr/>
        </p:nvCxnSpPr>
        <p:spPr>
          <a:xfrm flipV="1">
            <a:off x="5808617" y="2664823"/>
            <a:ext cx="3500846" cy="7760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endCxn id="12" idx="1"/>
          </p:cNvCxnSpPr>
          <p:nvPr/>
        </p:nvCxnSpPr>
        <p:spPr>
          <a:xfrm>
            <a:off x="5096473" y="4369141"/>
            <a:ext cx="3586312" cy="11970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385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259037" y="185450"/>
            <a:ext cx="12107134" cy="1199214"/>
          </a:xfrm>
        </p:spPr>
        <p:txBody>
          <a:bodyPr>
            <a:normAutofit/>
          </a:bodyPr>
          <a:lstStyle/>
          <a:p>
            <a:pPr algn="l"/>
            <a:r>
              <a:rPr lang="de-DE" dirty="0" smtClean="0">
                <a:latin typeface="Segoe UI Light" panose="020B0502040204020203" pitchFamily="34" charset="0"/>
                <a:cs typeface="Segoe UI Light" panose="020B0502040204020203" pitchFamily="34" charset="0"/>
              </a:rPr>
              <a:t>Hinweise zum Sachbedarf/Material:</a:t>
            </a:r>
            <a:endParaRPr lang="de-DE" dirty="0">
              <a:latin typeface="Segoe UI Light" panose="020B0502040204020203" pitchFamily="34" charset="0"/>
              <a:cs typeface="Segoe UI Light" panose="020B0502040204020203" pitchFamily="34" charset="0"/>
            </a:endParaRPr>
          </a:p>
        </p:txBody>
      </p:sp>
      <p:pic>
        <p:nvPicPr>
          <p:cNvPr id="2" name="Grafik 1"/>
          <p:cNvPicPr>
            <a:picLocks noChangeAspect="1"/>
          </p:cNvPicPr>
          <p:nvPr/>
        </p:nvPicPr>
        <p:blipFill rotWithShape="1">
          <a:blip r:embed="rId2"/>
          <a:srcRect l="36777" t="50434" r="38416" b="32650"/>
          <a:stretch/>
        </p:blipFill>
        <p:spPr>
          <a:xfrm>
            <a:off x="259037" y="1926386"/>
            <a:ext cx="8180287" cy="3137647"/>
          </a:xfrm>
          <a:prstGeom prst="rect">
            <a:avLst/>
          </a:prstGeom>
        </p:spPr>
      </p:pic>
      <p:cxnSp>
        <p:nvCxnSpPr>
          <p:cNvPr id="4" name="Gerade Verbindung mit Pfeil 3"/>
          <p:cNvCxnSpPr/>
          <p:nvPr/>
        </p:nvCxnSpPr>
        <p:spPr>
          <a:xfrm>
            <a:off x="6471187" y="4590442"/>
            <a:ext cx="2777316" cy="9482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9405258" y="5064033"/>
            <a:ext cx="2577736" cy="1384995"/>
          </a:xfrm>
          <a:prstGeom prst="rect">
            <a:avLst/>
          </a:prstGeom>
          <a:noFill/>
        </p:spPr>
        <p:txBody>
          <a:bodyPr wrap="square" rtlCol="0">
            <a:spAutoFit/>
          </a:bodyPr>
          <a:lstStyle/>
          <a:p>
            <a:r>
              <a:rPr lang="de-DE" sz="2800" dirty="0" smtClean="0">
                <a:latin typeface="Segoe UI Light" panose="020B0502040204020203" pitchFamily="34" charset="0"/>
                <a:cs typeface="Segoe UI Light" panose="020B0502040204020203" pitchFamily="34" charset="0"/>
              </a:rPr>
              <a:t>Altes T-Shirt ohne Knöpfe oder Bänder!</a:t>
            </a:r>
            <a:endParaRPr lang="de-DE" sz="2800" dirty="0">
              <a:latin typeface="Segoe UI Light" panose="020B0502040204020203" pitchFamily="34" charset="0"/>
              <a:cs typeface="Segoe UI Light" panose="020B0502040204020203" pitchFamily="34" charset="0"/>
            </a:endParaRPr>
          </a:p>
        </p:txBody>
      </p:sp>
      <p:sp>
        <p:nvSpPr>
          <p:cNvPr id="7" name="Textfeld 6"/>
          <p:cNvSpPr txBox="1"/>
          <p:nvPr/>
        </p:nvSpPr>
        <p:spPr>
          <a:xfrm>
            <a:off x="9139647" y="2634343"/>
            <a:ext cx="2577736" cy="1815882"/>
          </a:xfrm>
          <a:prstGeom prst="rect">
            <a:avLst/>
          </a:prstGeom>
          <a:noFill/>
        </p:spPr>
        <p:txBody>
          <a:bodyPr wrap="square" rtlCol="0">
            <a:spAutoFit/>
          </a:bodyPr>
          <a:lstStyle/>
          <a:p>
            <a:r>
              <a:rPr lang="de-DE" sz="2800" dirty="0" smtClean="0">
                <a:latin typeface="Segoe UI Light" panose="020B0502040204020203" pitchFamily="34" charset="0"/>
                <a:cs typeface="Segoe UI Light" panose="020B0502040204020203" pitchFamily="34" charset="0"/>
              </a:rPr>
              <a:t>Gemischte Packung mit Borsten- und Haarpinseln</a:t>
            </a:r>
            <a:endParaRPr lang="de-DE" sz="2800" dirty="0">
              <a:latin typeface="Segoe UI Light" panose="020B0502040204020203" pitchFamily="34" charset="0"/>
              <a:cs typeface="Segoe UI Light" panose="020B0502040204020203" pitchFamily="34" charset="0"/>
            </a:endParaRPr>
          </a:p>
        </p:txBody>
      </p:sp>
      <p:cxnSp>
        <p:nvCxnSpPr>
          <p:cNvPr id="8" name="Gerade Verbindung mit Pfeil 7"/>
          <p:cNvCxnSpPr/>
          <p:nvPr/>
        </p:nvCxnSpPr>
        <p:spPr>
          <a:xfrm flipV="1">
            <a:off x="5770864" y="2934789"/>
            <a:ext cx="3477639" cy="14178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4677940" y="4827238"/>
            <a:ext cx="1182929" cy="12451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926207" y="5756530"/>
            <a:ext cx="2577736" cy="523220"/>
          </a:xfrm>
          <a:prstGeom prst="rect">
            <a:avLst/>
          </a:prstGeom>
          <a:noFill/>
        </p:spPr>
        <p:txBody>
          <a:bodyPr wrap="square" rtlCol="0">
            <a:spAutoFit/>
          </a:bodyPr>
          <a:lstStyle/>
          <a:p>
            <a:r>
              <a:rPr lang="de-DE" sz="2800" dirty="0" smtClean="0">
                <a:latin typeface="Segoe UI Light" panose="020B0502040204020203" pitchFamily="34" charset="0"/>
                <a:cs typeface="Segoe UI Light" panose="020B0502040204020203" pitchFamily="34" charset="0"/>
              </a:rPr>
              <a:t>8-12 Stifte</a:t>
            </a:r>
            <a:endParaRPr lang="de-DE" sz="28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96026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259037" y="185450"/>
            <a:ext cx="12107134" cy="1199214"/>
          </a:xfrm>
        </p:spPr>
        <p:txBody>
          <a:bodyPr>
            <a:normAutofit/>
          </a:bodyPr>
          <a:lstStyle/>
          <a:p>
            <a:pPr algn="l"/>
            <a:r>
              <a:rPr lang="de-DE" dirty="0" smtClean="0">
                <a:latin typeface="Segoe UI Light" panose="020B0502040204020203" pitchFamily="34" charset="0"/>
                <a:cs typeface="Segoe UI Light" panose="020B0502040204020203" pitchFamily="34" charset="0"/>
              </a:rPr>
              <a:t>Hinweise zum Sachbedarf/Material:</a:t>
            </a:r>
            <a:endParaRPr lang="de-DE" dirty="0">
              <a:latin typeface="Segoe UI Light" panose="020B0502040204020203" pitchFamily="34" charset="0"/>
              <a:cs typeface="Segoe UI Light" panose="020B0502040204020203" pitchFamily="34" charset="0"/>
            </a:endParaRPr>
          </a:p>
        </p:txBody>
      </p:sp>
      <p:pic>
        <p:nvPicPr>
          <p:cNvPr id="2" name="Grafik 1"/>
          <p:cNvPicPr>
            <a:picLocks noChangeAspect="1"/>
          </p:cNvPicPr>
          <p:nvPr/>
        </p:nvPicPr>
        <p:blipFill rotWithShape="1">
          <a:blip r:embed="rId2"/>
          <a:srcRect l="35689" t="67229" r="38485" b="8606"/>
          <a:stretch/>
        </p:blipFill>
        <p:spPr>
          <a:xfrm>
            <a:off x="119699" y="1883611"/>
            <a:ext cx="7126582" cy="3750835"/>
          </a:xfrm>
          <a:prstGeom prst="rect">
            <a:avLst/>
          </a:prstGeom>
        </p:spPr>
      </p:pic>
      <p:cxnSp>
        <p:nvCxnSpPr>
          <p:cNvPr id="4" name="Gerade Verbindung mit Pfeil 3"/>
          <p:cNvCxnSpPr/>
          <p:nvPr/>
        </p:nvCxnSpPr>
        <p:spPr>
          <a:xfrm flipV="1">
            <a:off x="6920396" y="2656114"/>
            <a:ext cx="1622713" cy="1463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8456023" y="1981200"/>
            <a:ext cx="3461657" cy="954107"/>
          </a:xfrm>
          <a:prstGeom prst="rect">
            <a:avLst/>
          </a:prstGeom>
          <a:noFill/>
        </p:spPr>
        <p:txBody>
          <a:bodyPr wrap="square" rtlCol="0">
            <a:spAutoFit/>
          </a:bodyPr>
          <a:lstStyle/>
          <a:p>
            <a:r>
              <a:rPr lang="de-DE" sz="2800" dirty="0" smtClean="0">
                <a:latin typeface="Segoe UI Light" panose="020B0502040204020203" pitchFamily="34" charset="0"/>
                <a:cs typeface="Segoe UI Light" panose="020B0502040204020203" pitchFamily="34" charset="0"/>
              </a:rPr>
              <a:t>Keine Turnschläppchen!</a:t>
            </a:r>
            <a:endParaRPr lang="de-DE" sz="2800" dirty="0">
              <a:latin typeface="Segoe UI Light" panose="020B0502040204020203" pitchFamily="34" charset="0"/>
              <a:cs typeface="Segoe UI Light" panose="020B0502040204020203" pitchFamily="34" charset="0"/>
            </a:endParaRPr>
          </a:p>
        </p:txBody>
      </p:sp>
      <p:cxnSp>
        <p:nvCxnSpPr>
          <p:cNvPr id="7" name="Gerade Verbindung mit Pfeil 6"/>
          <p:cNvCxnSpPr/>
          <p:nvPr/>
        </p:nvCxnSpPr>
        <p:spPr>
          <a:xfrm>
            <a:off x="5705550" y="3942686"/>
            <a:ext cx="2026202" cy="14788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7415349" y="5372836"/>
            <a:ext cx="3461657" cy="523220"/>
          </a:xfrm>
          <a:prstGeom prst="rect">
            <a:avLst/>
          </a:prstGeom>
          <a:noFill/>
        </p:spPr>
        <p:txBody>
          <a:bodyPr wrap="square" rtlCol="0">
            <a:spAutoFit/>
          </a:bodyPr>
          <a:lstStyle/>
          <a:p>
            <a:r>
              <a:rPr lang="de-DE" sz="2800" dirty="0" smtClean="0">
                <a:latin typeface="Segoe UI Light" panose="020B0502040204020203" pitchFamily="34" charset="0"/>
                <a:cs typeface="Segoe UI Light" panose="020B0502040204020203" pitchFamily="34" charset="0"/>
              </a:rPr>
              <a:t>Am besten: einfarbig</a:t>
            </a:r>
            <a:endParaRPr lang="de-DE" sz="2800" dirty="0">
              <a:latin typeface="Segoe UI Light" panose="020B0502040204020203" pitchFamily="34" charset="0"/>
              <a:cs typeface="Segoe UI Light" panose="020B0502040204020203" pitchFamily="34" charset="0"/>
            </a:endParaRPr>
          </a:p>
        </p:txBody>
      </p:sp>
      <p:pic>
        <p:nvPicPr>
          <p:cNvPr id="11" name="Grafik 10"/>
          <p:cNvPicPr>
            <a:picLocks noChangeAspect="1"/>
          </p:cNvPicPr>
          <p:nvPr/>
        </p:nvPicPr>
        <p:blipFill>
          <a:blip r:embed="rId3"/>
          <a:stretch>
            <a:fillRect/>
          </a:stretch>
        </p:blipFill>
        <p:spPr>
          <a:xfrm>
            <a:off x="10807338" y="5438754"/>
            <a:ext cx="1236618" cy="1236618"/>
          </a:xfrm>
          <a:prstGeom prst="rect">
            <a:avLst/>
          </a:prstGeom>
        </p:spPr>
      </p:pic>
      <p:cxnSp>
        <p:nvCxnSpPr>
          <p:cNvPr id="13" name="Gerade Verbindung mit Pfeil 12"/>
          <p:cNvCxnSpPr/>
          <p:nvPr/>
        </p:nvCxnSpPr>
        <p:spPr>
          <a:xfrm>
            <a:off x="6789018" y="3707810"/>
            <a:ext cx="1754091" cy="2332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8651967" y="3648754"/>
            <a:ext cx="3461657" cy="1384995"/>
          </a:xfrm>
          <a:prstGeom prst="rect">
            <a:avLst/>
          </a:prstGeom>
          <a:noFill/>
        </p:spPr>
        <p:txBody>
          <a:bodyPr wrap="square" rtlCol="0">
            <a:spAutoFit/>
          </a:bodyPr>
          <a:lstStyle/>
          <a:p>
            <a:r>
              <a:rPr lang="de-DE" sz="2800" dirty="0" smtClean="0">
                <a:latin typeface="Segoe UI Light" panose="020B0502040204020203" pitchFamily="34" charset="0"/>
                <a:cs typeface="Segoe UI Light" panose="020B0502040204020203" pitchFamily="34" charset="0"/>
              </a:rPr>
              <a:t>Ohne Schutzhülle! </a:t>
            </a:r>
            <a:br>
              <a:rPr lang="de-DE" sz="2800" dirty="0" smtClean="0">
                <a:latin typeface="Segoe UI Light" panose="020B0502040204020203" pitchFamily="34" charset="0"/>
                <a:cs typeface="Segoe UI Light" panose="020B0502040204020203" pitchFamily="34" charset="0"/>
              </a:rPr>
            </a:br>
            <a:r>
              <a:rPr lang="de-DE" sz="2800" dirty="0" smtClean="0">
                <a:latin typeface="Segoe UI Light" panose="020B0502040204020203" pitchFamily="34" charset="0"/>
                <a:cs typeface="Segoe UI Light" panose="020B0502040204020203" pitchFamily="34" charset="0"/>
              </a:rPr>
              <a:t>Tafelstifte im Federmäppchen!</a:t>
            </a:r>
            <a:endParaRPr lang="de-DE" sz="28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6566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878797" y="185450"/>
            <a:ext cx="8316003" cy="1199214"/>
          </a:xfrm>
        </p:spPr>
        <p:txBody>
          <a:bodyPr>
            <a:noAutofit/>
          </a:bodyPr>
          <a:lstStyle/>
          <a:p>
            <a:pPr algn="l"/>
            <a:r>
              <a:rPr lang="de-DE" dirty="0" smtClean="0">
                <a:latin typeface="Comic Sans MS" panose="030F0702030302020204" pitchFamily="66" charset="0"/>
                <a:cs typeface="Segoe UI Light" panose="020B0502040204020203" pitchFamily="34" charset="0"/>
              </a:rPr>
              <a:t>Sachbedarf/Material:</a:t>
            </a:r>
            <a:endParaRPr lang="de-DE" dirty="0">
              <a:latin typeface="Comic Sans MS" panose="030F0702030302020204" pitchFamily="66" charset="0"/>
              <a:cs typeface="Segoe UI Light" panose="020B0502040204020203" pitchFamily="34" charset="0"/>
            </a:endParaRPr>
          </a:p>
        </p:txBody>
      </p:sp>
      <p:sp>
        <p:nvSpPr>
          <p:cNvPr id="3" name="Textfeld 2"/>
          <p:cNvSpPr txBox="1"/>
          <p:nvPr/>
        </p:nvSpPr>
        <p:spPr>
          <a:xfrm>
            <a:off x="986972" y="1506583"/>
            <a:ext cx="9501052" cy="4031873"/>
          </a:xfrm>
          <a:prstGeom prst="rect">
            <a:avLst/>
          </a:prstGeom>
          <a:noFill/>
        </p:spPr>
        <p:txBody>
          <a:bodyPr wrap="square" rtlCol="0">
            <a:spAutoFit/>
          </a:bodyPr>
          <a:lstStyle/>
          <a:p>
            <a:pPr marL="457200" indent="-457200">
              <a:buFont typeface="Arial" panose="020B0604020202020204" pitchFamily="34" charset="0"/>
              <a:buChar char="•"/>
            </a:pPr>
            <a:r>
              <a:rPr lang="de-DE" sz="3200" dirty="0" smtClean="0">
                <a:latin typeface="Comic Sans MS" panose="030F0702030302020204" pitchFamily="66" charset="0"/>
                <a:cs typeface="Segoe UI Light" panose="020B0502040204020203" pitchFamily="34" charset="0"/>
              </a:rPr>
              <a:t>Was an Heften und Hefteinbänden gebraucht wird, teilt Ihnen die Klassenlehrerin/der Klassenlehrer zu Beginn des Schuljahres mit.</a:t>
            </a:r>
          </a:p>
          <a:p>
            <a:endParaRPr lang="de-DE" sz="32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3200" dirty="0" smtClean="0">
                <a:latin typeface="Comic Sans MS" panose="030F0702030302020204" pitchFamily="66" charset="0"/>
                <a:cs typeface="Segoe UI Light" panose="020B0502040204020203" pitchFamily="34" charset="0"/>
              </a:rPr>
              <a:t>Hefteinbände von älteren Geschwistern, die noch nicht beschädigt oder dreckig sind, können gerne wiederverwendet werden. Natürlich auch angefangene Blöcke!</a:t>
            </a:r>
            <a:endParaRPr lang="de-DE" sz="32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1834405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6000" b="1" dirty="0" smtClean="0">
                <a:latin typeface="Comic Sans MS" panose="030F0702030302020204" pitchFamily="66" charset="0"/>
              </a:rPr>
              <a:t>Schulbus – Buszeiten</a:t>
            </a:r>
            <a:endParaRPr lang="de-DE" sz="6000" b="1" dirty="0">
              <a:latin typeface="Comic Sans MS" panose="030F0702030302020204" pitchFamily="66" charset="0"/>
            </a:endParaRPr>
          </a:p>
        </p:txBody>
      </p:sp>
      <p:sp>
        <p:nvSpPr>
          <p:cNvPr id="3" name="Inhaltsplatzhalter 2"/>
          <p:cNvSpPr>
            <a:spLocks noGrp="1"/>
          </p:cNvSpPr>
          <p:nvPr>
            <p:ph idx="1"/>
          </p:nvPr>
        </p:nvSpPr>
        <p:spPr/>
        <p:txBody>
          <a:bodyPr/>
          <a:lstStyle/>
          <a:p>
            <a:r>
              <a:rPr lang="de-DE" dirty="0" smtClean="0">
                <a:latin typeface="Comic Sans MS" panose="030F0702030302020204" pitchFamily="66" charset="0"/>
                <a:cs typeface="Segoe UI Light" panose="020B0502040204020203" pitchFamily="34" charset="0"/>
              </a:rPr>
              <a:t>Abfahrzeiten: 	siehe </a:t>
            </a:r>
            <a:r>
              <a:rPr lang="de-DE" dirty="0" err="1" smtClean="0">
                <a:latin typeface="Comic Sans MS" panose="030F0702030302020204" pitchFamily="66" charset="0"/>
                <a:cs typeface="Segoe UI Light" panose="020B0502040204020203" pitchFamily="34" charset="0"/>
              </a:rPr>
              <a:t>Buspläne</a:t>
            </a:r>
            <a:r>
              <a:rPr lang="de-DE" dirty="0" smtClean="0">
                <a:latin typeface="Comic Sans MS" panose="030F0702030302020204" pitchFamily="66" charset="0"/>
                <a:cs typeface="Segoe UI Light" panose="020B0502040204020203" pitchFamily="34" charset="0"/>
              </a:rPr>
              <a:t> (vor Ort)</a:t>
            </a:r>
          </a:p>
          <a:p>
            <a:r>
              <a:rPr lang="de-DE" dirty="0" smtClean="0">
                <a:latin typeface="Comic Sans MS" panose="030F0702030302020204" pitchFamily="66" charset="0"/>
                <a:cs typeface="Segoe UI Light" panose="020B0502040204020203" pitchFamily="34" charset="0"/>
              </a:rPr>
              <a:t>Bushaltestellen:</a:t>
            </a:r>
          </a:p>
          <a:p>
            <a:pPr marL="0" indent="0">
              <a:buNone/>
            </a:pPr>
            <a:r>
              <a:rPr lang="de-DE" dirty="0">
                <a:latin typeface="Comic Sans MS" panose="030F0702030302020204" pitchFamily="66" charset="0"/>
                <a:cs typeface="Segoe UI Light" panose="020B0502040204020203" pitchFamily="34" charset="0"/>
              </a:rPr>
              <a:t> </a:t>
            </a:r>
            <a:r>
              <a:rPr lang="de-DE" dirty="0" smtClean="0">
                <a:latin typeface="Comic Sans MS" panose="030F0702030302020204" pitchFamily="66" charset="0"/>
                <a:cs typeface="Segoe UI Light" panose="020B0502040204020203" pitchFamily="34" charset="0"/>
              </a:rPr>
              <a:t>    „Neueinrichtungen“ werden derzeit überprüft</a:t>
            </a:r>
          </a:p>
          <a:p>
            <a:pPr marL="0" indent="0">
              <a:buNone/>
            </a:pPr>
            <a:endParaRPr lang="de-DE" dirty="0" smtClean="0">
              <a:latin typeface="Comic Sans MS" panose="030F0702030302020204" pitchFamily="66" charset="0"/>
              <a:cs typeface="Segoe UI Light" panose="020B0502040204020203" pitchFamily="34" charset="0"/>
            </a:endParaRPr>
          </a:p>
          <a:p>
            <a:r>
              <a:rPr lang="de-DE" dirty="0" smtClean="0">
                <a:latin typeface="Comic Sans MS" panose="030F0702030302020204" pitchFamily="66" charset="0"/>
                <a:cs typeface="Segoe UI Light" panose="020B0502040204020203" pitchFamily="34" charset="0"/>
              </a:rPr>
              <a:t>Rückfragen: 	Gemeinde Obertaufkirchen</a:t>
            </a:r>
          </a:p>
          <a:p>
            <a:pPr marL="0" indent="0">
              <a:buNone/>
            </a:pPr>
            <a:r>
              <a:rPr lang="de-DE" dirty="0">
                <a:latin typeface="Comic Sans MS" panose="030F0702030302020204" pitchFamily="66" charset="0"/>
                <a:cs typeface="Segoe UI Light" panose="020B0502040204020203" pitchFamily="34" charset="0"/>
              </a:rPr>
              <a:t>	</a:t>
            </a:r>
            <a:r>
              <a:rPr lang="de-DE" dirty="0" smtClean="0">
                <a:latin typeface="Comic Sans MS" panose="030F0702030302020204" pitchFamily="66" charset="0"/>
                <a:cs typeface="Segoe UI Light" panose="020B0502040204020203" pitchFamily="34" charset="0"/>
              </a:rPr>
              <a:t>		Gemeinde </a:t>
            </a:r>
            <a:r>
              <a:rPr lang="de-DE" dirty="0" err="1" smtClean="0">
                <a:latin typeface="Comic Sans MS" panose="030F0702030302020204" pitchFamily="66" charset="0"/>
                <a:cs typeface="Segoe UI Light" panose="020B0502040204020203" pitchFamily="34" charset="0"/>
              </a:rPr>
              <a:t>Buchbach</a:t>
            </a:r>
            <a:r>
              <a:rPr lang="de-DE" dirty="0" smtClean="0">
                <a:latin typeface="Comic Sans MS" panose="030F0702030302020204" pitchFamily="66" charset="0"/>
                <a:cs typeface="Segoe UI Light" panose="020B0502040204020203" pitchFamily="34" charset="0"/>
              </a:rPr>
              <a:t> (Herr Junger)</a:t>
            </a:r>
            <a:endParaRPr lang="de-DE" dirty="0">
              <a:latin typeface="Comic Sans MS" panose="030F0702030302020204" pitchFamily="66" charset="0"/>
              <a:cs typeface="Segoe UI Light" panose="020B0502040204020203" pitchFamily="34" charset="0"/>
            </a:endParaRPr>
          </a:p>
          <a:p>
            <a:pPr marL="0" indent="0">
              <a:buNone/>
            </a:pPr>
            <a:endParaRPr lang="de-DE" dirty="0" smtClean="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3405291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6000" b="1" dirty="0" smtClean="0">
                <a:latin typeface="Comic Sans MS" panose="030F0702030302020204" pitchFamily="66" charset="0"/>
              </a:rPr>
              <a:t>Mittagsbetreuung</a:t>
            </a:r>
            <a:endParaRPr lang="de-DE" b="1" dirty="0">
              <a:latin typeface="Comic Sans MS" panose="030F0702030302020204" pitchFamily="66" charset="0"/>
            </a:endParaRPr>
          </a:p>
        </p:txBody>
      </p:sp>
      <p:sp>
        <p:nvSpPr>
          <p:cNvPr id="3" name="Inhaltsplatzhalter 2"/>
          <p:cNvSpPr>
            <a:spLocks noGrp="1"/>
          </p:cNvSpPr>
          <p:nvPr>
            <p:ph idx="1"/>
          </p:nvPr>
        </p:nvSpPr>
        <p:spPr/>
        <p:txBody>
          <a:bodyPr/>
          <a:lstStyle/>
          <a:p>
            <a:r>
              <a:rPr lang="de-DE" dirty="0" smtClean="0">
                <a:latin typeface="Comic Sans MS" panose="030F0702030302020204" pitchFamily="66" charset="0"/>
                <a:cs typeface="Segoe UI Light" panose="020B0502040204020203" pitchFamily="34" charset="0"/>
              </a:rPr>
              <a:t>Kinderwelt: 	„Sankt Martin“</a:t>
            </a:r>
          </a:p>
          <a:p>
            <a:pPr marL="0" indent="0">
              <a:buNone/>
            </a:pPr>
            <a:endParaRPr lang="de-DE" dirty="0" smtClean="0">
              <a:latin typeface="Comic Sans MS" panose="030F0702030302020204" pitchFamily="66" charset="0"/>
              <a:cs typeface="Segoe UI Light" panose="020B0502040204020203" pitchFamily="34" charset="0"/>
            </a:endParaRPr>
          </a:p>
          <a:p>
            <a:r>
              <a:rPr lang="de-DE" dirty="0" smtClean="0">
                <a:latin typeface="Comic Sans MS" panose="030F0702030302020204" pitchFamily="66" charset="0"/>
                <a:cs typeface="Segoe UI Light" panose="020B0502040204020203" pitchFamily="34" charset="0"/>
              </a:rPr>
              <a:t>OGTS:		Anmeldung über die Diakonie:</a:t>
            </a:r>
          </a:p>
          <a:p>
            <a:pPr marL="0" indent="0">
              <a:buNone/>
            </a:pPr>
            <a:r>
              <a:rPr lang="de-DE" dirty="0" smtClean="0">
                <a:latin typeface="Comic Sans MS" panose="030F0702030302020204" pitchFamily="66" charset="0"/>
                <a:cs typeface="Segoe UI Light" panose="020B0502040204020203" pitchFamily="34" charset="0"/>
              </a:rPr>
              <a:t>			Frau Paul (08082 9495808 ) oder die</a:t>
            </a:r>
          </a:p>
          <a:p>
            <a:pPr marL="0" indent="0">
              <a:buNone/>
            </a:pPr>
            <a:r>
              <a:rPr lang="de-DE" dirty="0">
                <a:latin typeface="Comic Sans MS" panose="030F0702030302020204" pitchFamily="66" charset="0"/>
                <a:cs typeface="Segoe UI Light" panose="020B0502040204020203" pitchFamily="34" charset="0"/>
              </a:rPr>
              <a:t>	</a:t>
            </a:r>
            <a:r>
              <a:rPr lang="de-DE" dirty="0" smtClean="0">
                <a:latin typeface="Comic Sans MS" panose="030F0702030302020204" pitchFamily="66" charset="0"/>
                <a:cs typeface="Segoe UI Light" panose="020B0502040204020203" pitchFamily="34" charset="0"/>
              </a:rPr>
              <a:t>		Grundschule </a:t>
            </a:r>
            <a:r>
              <a:rPr lang="de-DE" dirty="0" err="1" smtClean="0">
                <a:latin typeface="Comic Sans MS" panose="030F0702030302020204" pitchFamily="66" charset="0"/>
                <a:cs typeface="Segoe UI Light" panose="020B0502040204020203" pitchFamily="34" charset="0"/>
              </a:rPr>
              <a:t>Schwindegg</a:t>
            </a:r>
            <a:endParaRPr lang="de-DE" dirty="0" smtClean="0">
              <a:latin typeface="Comic Sans MS" panose="030F0702030302020204" pitchFamily="66" charset="0"/>
              <a:cs typeface="Segoe UI Light" panose="020B0502040204020203" pitchFamily="34" charset="0"/>
            </a:endParaRPr>
          </a:p>
          <a:p>
            <a:pPr marL="0" indent="0">
              <a:buNone/>
            </a:pPr>
            <a:endParaRPr lang="de-DE" dirty="0">
              <a:latin typeface="Comic Sans MS" panose="030F0702030302020204" pitchFamily="66" charset="0"/>
              <a:cs typeface="Segoe UI Light" panose="020B0502040204020203" pitchFamily="34" charset="0"/>
            </a:endParaRPr>
          </a:p>
          <a:p>
            <a:pPr marL="0" indent="0">
              <a:buNone/>
            </a:pPr>
            <a:endParaRPr lang="de-DE" dirty="0" smtClean="0">
              <a:latin typeface="Comic Sans MS" panose="030F0702030302020204" pitchFamily="66" charset="0"/>
              <a:cs typeface="Segoe UI Light" panose="020B0502040204020203" pitchFamily="34" charset="0"/>
            </a:endParaRPr>
          </a:p>
          <a:p>
            <a:pPr marL="0" indent="0" algn="ctr">
              <a:buNone/>
            </a:pPr>
            <a:r>
              <a:rPr lang="de-DE" sz="2000" dirty="0" smtClean="0">
                <a:latin typeface="Comic Sans MS" panose="030F0702030302020204" pitchFamily="66" charset="0"/>
                <a:cs typeface="Segoe UI Light" panose="020B0502040204020203" pitchFamily="34" charset="0"/>
              </a:rPr>
              <a:t>(Infos: siehe www.schule-obertaufkirchen.de)</a:t>
            </a:r>
          </a:p>
          <a:p>
            <a:endParaRPr lang="de-DE" dirty="0" smtClean="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3184275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rot="797966">
            <a:off x="7091497" y="1016539"/>
            <a:ext cx="4577987" cy="3044511"/>
          </a:xfrm>
          <a:prstGeom prst="rect">
            <a:avLst/>
          </a:prstGeom>
        </p:spPr>
      </p:pic>
      <p:sp>
        <p:nvSpPr>
          <p:cNvPr id="2" name="Titel 1"/>
          <p:cNvSpPr>
            <a:spLocks noGrp="1"/>
          </p:cNvSpPr>
          <p:nvPr>
            <p:ph type="title"/>
          </p:nvPr>
        </p:nvSpPr>
        <p:spPr>
          <a:xfrm>
            <a:off x="838200" y="324485"/>
            <a:ext cx="10515600" cy="1325563"/>
          </a:xfrm>
        </p:spPr>
        <p:txBody>
          <a:bodyPr>
            <a:normAutofit/>
          </a:bodyPr>
          <a:lstStyle/>
          <a:p>
            <a:r>
              <a:rPr lang="de-DE" sz="6000" dirty="0" smtClean="0">
                <a:latin typeface="Comic Sans MS" panose="030F0702030302020204" pitchFamily="66" charset="0"/>
                <a:cs typeface="Segoe UI Light" panose="020B0502040204020203" pitchFamily="34" charset="0"/>
              </a:rPr>
              <a:t>Ferien – „</a:t>
            </a:r>
            <a:r>
              <a:rPr lang="de-DE" sz="6000" dirty="0">
                <a:latin typeface="Comic Sans MS" panose="030F0702030302020204" pitchFamily="66" charset="0"/>
                <a:cs typeface="Segoe UI Light" panose="020B0502040204020203" pitchFamily="34" charset="0"/>
              </a:rPr>
              <a:t>H</a:t>
            </a:r>
            <a:r>
              <a:rPr lang="de-DE" sz="6000" dirty="0" smtClean="0">
                <a:latin typeface="Comic Sans MS" panose="030F0702030302020204" pitchFamily="66" charset="0"/>
                <a:cs typeface="Segoe UI Light" panose="020B0502040204020203" pitchFamily="34" charset="0"/>
              </a:rPr>
              <a:t>ausaufgabe“</a:t>
            </a:r>
            <a:endParaRPr lang="de-DE" sz="6000" dirty="0">
              <a:latin typeface="Comic Sans MS" panose="030F0702030302020204" pitchFamily="66" charset="0"/>
              <a:cs typeface="Segoe UI Light" panose="020B0502040204020203" pitchFamily="34" charset="0"/>
            </a:endParaRPr>
          </a:p>
        </p:txBody>
      </p:sp>
      <p:sp>
        <p:nvSpPr>
          <p:cNvPr id="3" name="Inhaltsplatzhalter 2"/>
          <p:cNvSpPr>
            <a:spLocks noGrp="1"/>
          </p:cNvSpPr>
          <p:nvPr>
            <p:ph idx="1"/>
          </p:nvPr>
        </p:nvSpPr>
        <p:spPr/>
        <p:txBody>
          <a:bodyPr>
            <a:normAutofit/>
          </a:bodyPr>
          <a:lstStyle/>
          <a:p>
            <a:pPr marL="0" indent="0">
              <a:buNone/>
            </a:pPr>
            <a:r>
              <a:rPr lang="de-DE" sz="3200" dirty="0" smtClean="0">
                <a:latin typeface="Comic Sans MS" panose="030F0702030302020204" pitchFamily="66" charset="0"/>
                <a:cs typeface="Segoe UI Light" panose="020B0502040204020203" pitchFamily="34" charset="0"/>
              </a:rPr>
              <a:t>Ihr Kind sollte sich eigenständig…</a:t>
            </a:r>
            <a:endParaRPr lang="de-DE" sz="800" dirty="0" smtClean="0">
              <a:latin typeface="Comic Sans MS" panose="030F0702030302020204" pitchFamily="66" charset="0"/>
              <a:cs typeface="Segoe UI Light" panose="020B0502040204020203" pitchFamily="34" charset="0"/>
            </a:endParaRPr>
          </a:p>
          <a:p>
            <a:pPr marL="0" indent="0">
              <a:buNone/>
            </a:pPr>
            <a:endParaRPr lang="de-DE" sz="800" dirty="0" smtClean="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d</a:t>
            </a:r>
            <a:r>
              <a:rPr lang="de-DE" sz="3200" dirty="0" smtClean="0">
                <a:latin typeface="Comic Sans MS" panose="030F0702030302020204" pitchFamily="66" charset="0"/>
                <a:cs typeface="Segoe UI Light" panose="020B0502040204020203" pitchFamily="34" charset="0"/>
              </a:rPr>
              <a:t>ie Schuhbänder binden können.</a:t>
            </a:r>
          </a:p>
          <a:p>
            <a:r>
              <a:rPr lang="de-DE" sz="3200" dirty="0" smtClean="0">
                <a:latin typeface="Comic Sans MS" panose="030F0702030302020204" pitchFamily="66" charset="0"/>
                <a:cs typeface="Segoe UI Light" panose="020B0502040204020203" pitchFamily="34" charset="0"/>
              </a:rPr>
              <a:t>einen Zopf machen können.</a:t>
            </a:r>
          </a:p>
          <a:p>
            <a:r>
              <a:rPr lang="de-DE" sz="3200" dirty="0">
                <a:latin typeface="Comic Sans MS" panose="030F0702030302020204" pitchFamily="66" charset="0"/>
                <a:cs typeface="Segoe UI Light" panose="020B0502040204020203" pitchFamily="34" charset="0"/>
              </a:rPr>
              <a:t>s</a:t>
            </a:r>
            <a:r>
              <a:rPr lang="de-DE" sz="3200" dirty="0" smtClean="0">
                <a:latin typeface="Comic Sans MS" panose="030F0702030302020204" pitchFamily="66" charset="0"/>
                <a:cs typeface="Segoe UI Light" panose="020B0502040204020203" pitchFamily="34" charset="0"/>
              </a:rPr>
              <a:t>ich an- und ausziehen können.</a:t>
            </a:r>
          </a:p>
          <a:p>
            <a:r>
              <a:rPr lang="de-DE" sz="3200" dirty="0">
                <a:latin typeface="Comic Sans MS" panose="030F0702030302020204" pitchFamily="66" charset="0"/>
                <a:cs typeface="Segoe UI Light" panose="020B0502040204020203" pitchFamily="34" charset="0"/>
              </a:rPr>
              <a:t>s</a:t>
            </a:r>
            <a:r>
              <a:rPr lang="de-DE" sz="3200" dirty="0" smtClean="0">
                <a:latin typeface="Comic Sans MS" panose="030F0702030302020204" pitchFamily="66" charset="0"/>
                <a:cs typeface="Segoe UI Light" panose="020B0502040204020203" pitchFamily="34" charset="0"/>
              </a:rPr>
              <a:t>einen Schulweg und mögliche Gefahrenstellen kennen.</a:t>
            </a:r>
          </a:p>
          <a:p>
            <a:endParaRPr lang="de-DE" dirty="0">
              <a:latin typeface="Comic Sans MS" panose="030F0702030302020204" pitchFamily="66" charset="0"/>
              <a:cs typeface="Segoe UI Light" panose="020B0502040204020203" pitchFamily="34" charset="0"/>
            </a:endParaRPr>
          </a:p>
        </p:txBody>
      </p:sp>
      <p:sp>
        <p:nvSpPr>
          <p:cNvPr id="5" name="Textfeld 4"/>
          <p:cNvSpPr txBox="1"/>
          <p:nvPr/>
        </p:nvSpPr>
        <p:spPr>
          <a:xfrm>
            <a:off x="635726" y="5042118"/>
            <a:ext cx="10920548" cy="1200329"/>
          </a:xfrm>
          <a:prstGeom prst="rect">
            <a:avLst/>
          </a:prstGeom>
          <a:noFill/>
        </p:spPr>
        <p:txBody>
          <a:bodyPr wrap="square" rtlCol="0">
            <a:spAutoFit/>
          </a:bodyPr>
          <a:lstStyle/>
          <a:p>
            <a:endParaRPr lang="de-DE" sz="2400" dirty="0">
              <a:solidFill>
                <a:srgbClr val="FF0000"/>
              </a:solidFill>
              <a:latin typeface="Comic Sans MS" panose="030F0702030302020204" pitchFamily="66" charset="0"/>
              <a:cs typeface="Segoe UI Light" panose="020B0502040204020203" pitchFamily="34" charset="0"/>
            </a:endParaRPr>
          </a:p>
          <a:p>
            <a:r>
              <a:rPr lang="de-DE" sz="2400" b="1" dirty="0">
                <a:solidFill>
                  <a:srgbClr val="FF0000"/>
                </a:solidFill>
                <a:latin typeface="Comic Sans MS" panose="030F0702030302020204" pitchFamily="66" charset="0"/>
                <a:cs typeface="Segoe UI Light" panose="020B0502040204020203" pitchFamily="34" charset="0"/>
              </a:rPr>
              <a:t>Gehen Sie den Schulweg mit Ihrem Kind </a:t>
            </a:r>
            <a:r>
              <a:rPr lang="de-DE" sz="2400" b="1" dirty="0" smtClean="0">
                <a:solidFill>
                  <a:srgbClr val="FF0000"/>
                </a:solidFill>
                <a:latin typeface="Comic Sans MS" panose="030F0702030302020204" pitchFamily="66" charset="0"/>
                <a:cs typeface="Segoe UI Light" panose="020B0502040204020203" pitchFamily="34" charset="0"/>
              </a:rPr>
              <a:t>mehrmals im Vorfeld </a:t>
            </a:r>
            <a:r>
              <a:rPr lang="de-DE" sz="2400" b="1" dirty="0">
                <a:solidFill>
                  <a:srgbClr val="FF0000"/>
                </a:solidFill>
                <a:latin typeface="Comic Sans MS" panose="030F0702030302020204" pitchFamily="66" charset="0"/>
                <a:cs typeface="Segoe UI Light" panose="020B0502040204020203" pitchFamily="34" charset="0"/>
              </a:rPr>
              <a:t>ab. Wählen Sie nicht den schnellsten, sondern den sichersten Schulweg!</a:t>
            </a:r>
          </a:p>
        </p:txBody>
      </p:sp>
    </p:spTree>
    <p:extLst>
      <p:ext uri="{BB962C8B-B14F-4D97-AF65-F5344CB8AC3E}">
        <p14:creationId xmlns:p14="http://schemas.microsoft.com/office/powerpoint/2010/main" val="1918194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omic Sans MS" panose="030F0702030302020204" pitchFamily="66" charset="0"/>
                <a:cs typeface="Segoe UI Light" panose="020B0502040204020203" pitchFamily="34" charset="0"/>
              </a:rPr>
              <a:t>Infos</a:t>
            </a:r>
            <a:endParaRPr lang="de-DE" dirty="0">
              <a:latin typeface="Comic Sans MS" panose="030F0702030302020204" pitchFamily="66" charset="0"/>
              <a:cs typeface="Segoe UI Light" panose="020B0502040204020203" pitchFamily="34" charset="0"/>
            </a:endParaRPr>
          </a:p>
        </p:txBody>
      </p:sp>
      <p:sp>
        <p:nvSpPr>
          <p:cNvPr id="3" name="Inhaltsplatzhalter 2"/>
          <p:cNvSpPr>
            <a:spLocks noGrp="1"/>
          </p:cNvSpPr>
          <p:nvPr>
            <p:ph idx="1"/>
          </p:nvPr>
        </p:nvSpPr>
        <p:spPr/>
        <p:txBody>
          <a:bodyPr>
            <a:normAutofit lnSpcReduction="10000"/>
          </a:bodyPr>
          <a:lstStyle/>
          <a:p>
            <a:r>
              <a:rPr lang="de-DE" sz="3200" dirty="0" smtClean="0">
                <a:latin typeface="Comic Sans MS" panose="030F0702030302020204" pitchFamily="66" charset="0"/>
                <a:cs typeface="Segoe UI Light" panose="020B0502040204020203" pitchFamily="34" charset="0"/>
              </a:rPr>
              <a:t>Meldepflicht ans Gesundheitsamt </a:t>
            </a:r>
          </a:p>
          <a:p>
            <a:pPr lvl="1">
              <a:buFont typeface="Wingdings" panose="05000000000000000000" pitchFamily="2" charset="2"/>
              <a:buChar char="Ø"/>
            </a:pPr>
            <a:r>
              <a:rPr lang="de-DE" dirty="0" smtClean="0">
                <a:latin typeface="Comic Sans MS" panose="030F0702030302020204" pitchFamily="66" charset="0"/>
                <a:cs typeface="Segoe UI Light" panose="020B0502040204020203" pitchFamily="34" charset="0"/>
              </a:rPr>
              <a:t>Infektionsschutzgesetz</a:t>
            </a:r>
          </a:p>
          <a:p>
            <a:pPr lvl="1">
              <a:buFont typeface="Wingdings" panose="05000000000000000000" pitchFamily="2" charset="2"/>
              <a:buChar char="Ø"/>
            </a:pPr>
            <a:r>
              <a:rPr lang="de-DE" dirty="0">
                <a:latin typeface="Comic Sans MS" panose="030F0702030302020204" pitchFamily="66" charset="0"/>
                <a:cs typeface="Segoe UI Light" panose="020B0502040204020203" pitchFamily="34" charset="0"/>
              </a:rPr>
              <a:t>a</a:t>
            </a:r>
            <a:r>
              <a:rPr lang="de-DE" dirty="0" smtClean="0">
                <a:latin typeface="Comic Sans MS" panose="030F0702030302020204" pitchFamily="66" charset="0"/>
                <a:cs typeface="Segoe UI Light" panose="020B0502040204020203" pitchFamily="34" charset="0"/>
              </a:rPr>
              <a:t>nsteckende Krankheiten</a:t>
            </a:r>
          </a:p>
          <a:p>
            <a:pPr marL="457200" lvl="1" indent="0">
              <a:buNone/>
            </a:pPr>
            <a:endParaRPr lang="de-DE" dirty="0" smtClean="0">
              <a:latin typeface="Comic Sans MS" panose="030F0702030302020204" pitchFamily="66" charset="0"/>
              <a:cs typeface="Segoe UI Light" panose="020B0502040204020203" pitchFamily="34" charset="0"/>
            </a:endParaRPr>
          </a:p>
          <a:p>
            <a:r>
              <a:rPr lang="de-DE" sz="3200" dirty="0" smtClean="0">
                <a:latin typeface="Comic Sans MS" panose="030F0702030302020204" pitchFamily="66" charset="0"/>
                <a:cs typeface="Segoe UI Light" panose="020B0502040204020203" pitchFamily="34" charset="0"/>
              </a:rPr>
              <a:t>Elternbeirat </a:t>
            </a:r>
            <a:r>
              <a:rPr lang="de-DE" sz="2200" dirty="0" smtClean="0">
                <a:latin typeface="Comic Sans MS" panose="030F0702030302020204" pitchFamily="66" charset="0"/>
                <a:cs typeface="Segoe UI Light" panose="020B0502040204020203" pitchFamily="34" charset="0"/>
              </a:rPr>
              <a:t>(Neuwahlen 2023/2024)</a:t>
            </a:r>
          </a:p>
          <a:p>
            <a:endParaRPr lang="de-DE" sz="3200" dirty="0" smtClean="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Förderverein </a:t>
            </a:r>
            <a:r>
              <a:rPr lang="de-DE" sz="2200" dirty="0">
                <a:latin typeface="Comic Sans MS" panose="030F0702030302020204" pitchFamily="66" charset="0"/>
                <a:cs typeface="Segoe UI Light" panose="020B0502040204020203" pitchFamily="34" charset="0"/>
              </a:rPr>
              <a:t>(Neuwahlen 2023/2024)</a:t>
            </a:r>
          </a:p>
          <a:p>
            <a:endParaRPr lang="de-DE" sz="3200" dirty="0" smtClean="0">
              <a:latin typeface="Comic Sans MS" panose="030F0702030302020204" pitchFamily="66" charset="0"/>
              <a:cs typeface="Segoe UI Light" panose="020B0502040204020203" pitchFamily="34" charset="0"/>
            </a:endParaRPr>
          </a:p>
          <a:p>
            <a:r>
              <a:rPr lang="de-DE" sz="3200" dirty="0" smtClean="0">
                <a:latin typeface="Comic Sans MS" panose="030F0702030302020204" pitchFamily="66" charset="0"/>
                <a:cs typeface="Segoe UI Light" panose="020B0502040204020203" pitchFamily="34" charset="0"/>
              </a:rPr>
              <a:t>Schulweghelfer </a:t>
            </a:r>
            <a:r>
              <a:rPr lang="de-DE" sz="2400" dirty="0" smtClean="0">
                <a:latin typeface="Comic Sans MS" panose="030F0702030302020204" pitchFamily="66" charset="0"/>
                <a:cs typeface="Segoe UI Light" panose="020B0502040204020203" pitchFamily="34" charset="0"/>
              </a:rPr>
              <a:t>( </a:t>
            </a:r>
            <a:r>
              <a:rPr lang="de-DE" sz="2400" dirty="0" smtClean="0">
                <a:latin typeface="Comic Sans MS" panose="030F0702030302020204" pitchFamily="66" charset="0"/>
                <a:cs typeface="Segoe UI Light" panose="020B0502040204020203" pitchFamily="34" charset="0"/>
                <a:sym typeface="Wingdings" panose="05000000000000000000" pitchFamily="2" charset="2"/>
              </a:rPr>
              <a:t> </a:t>
            </a:r>
            <a:r>
              <a:rPr lang="de-DE" sz="2400" dirty="0" smtClean="0">
                <a:latin typeface="Comic Sans MS" panose="030F0702030302020204" pitchFamily="66" charset="0"/>
                <a:cs typeface="Segoe UI Light" panose="020B0502040204020203" pitchFamily="34" charset="0"/>
              </a:rPr>
              <a:t>EB / Ampel)</a:t>
            </a:r>
            <a:endParaRPr lang="de-DE" sz="20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818567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a:t>
            </a:r>
            <a:r>
              <a:rPr lang="de-DE" sz="8900" b="1" dirty="0" smtClean="0">
                <a:solidFill>
                  <a:srgbClr val="C00000"/>
                </a:solidFill>
                <a:effectLst>
                  <a:outerShdw blurRad="38100" dist="38100" dir="2700000" algn="tl">
                    <a:srgbClr val="000000">
                      <a:alpha val="43137"/>
                    </a:srgbClr>
                  </a:outerShdw>
                </a:effectLst>
                <a:latin typeface="Comic Sans MS" panose="030F0702030302020204" pitchFamily="66" charset="0"/>
              </a:rPr>
              <a:t>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pic>
        <p:nvPicPr>
          <p:cNvPr id="1026" name="Picture 2" descr="Was muss ein Vorschulkind kön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03" y="1813243"/>
            <a:ext cx="57150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p:nvSpPr>
        <p:spPr>
          <a:xfrm>
            <a:off x="7157053" y="1813243"/>
            <a:ext cx="1302280" cy="769441"/>
          </a:xfrm>
          <a:prstGeom prst="rect">
            <a:avLst/>
          </a:prstGeom>
        </p:spPr>
        <p:txBody>
          <a:bodyPr wrap="none">
            <a:spAutoFit/>
          </a:bodyPr>
          <a:lstStyle/>
          <a:p>
            <a:r>
              <a:rPr lang="de-DE" sz="4400" dirty="0" smtClean="0"/>
              <a:t>Alter</a:t>
            </a:r>
            <a:endParaRPr lang="de-DE" sz="4400" dirty="0"/>
          </a:p>
        </p:txBody>
      </p:sp>
      <p:sp>
        <p:nvSpPr>
          <p:cNvPr id="13" name="Rechteck 12"/>
          <p:cNvSpPr/>
          <p:nvPr/>
        </p:nvSpPr>
        <p:spPr>
          <a:xfrm>
            <a:off x="8132404" y="2262136"/>
            <a:ext cx="3060710" cy="769441"/>
          </a:xfrm>
          <a:prstGeom prst="rect">
            <a:avLst/>
          </a:prstGeom>
        </p:spPr>
        <p:txBody>
          <a:bodyPr wrap="none">
            <a:spAutoFit/>
          </a:bodyPr>
          <a:lstStyle/>
          <a:p>
            <a:r>
              <a:rPr lang="de-DE" sz="4400" dirty="0" smtClean="0"/>
              <a:t>Körpergröße</a:t>
            </a:r>
            <a:endParaRPr lang="de-DE" sz="4400" dirty="0"/>
          </a:p>
        </p:txBody>
      </p:sp>
      <p:sp>
        <p:nvSpPr>
          <p:cNvPr id="14" name="Rechteck 13"/>
          <p:cNvSpPr/>
          <p:nvPr/>
        </p:nvSpPr>
        <p:spPr>
          <a:xfrm>
            <a:off x="7808193" y="3012255"/>
            <a:ext cx="2707344" cy="769441"/>
          </a:xfrm>
          <a:prstGeom prst="rect">
            <a:avLst/>
          </a:prstGeom>
        </p:spPr>
        <p:txBody>
          <a:bodyPr wrap="none">
            <a:spAutoFit/>
          </a:bodyPr>
          <a:lstStyle/>
          <a:p>
            <a:r>
              <a:rPr lang="de-DE" sz="4400" dirty="0" smtClean="0"/>
              <a:t>Geschlecht</a:t>
            </a:r>
            <a:endParaRPr lang="de-DE" sz="4400" dirty="0"/>
          </a:p>
        </p:txBody>
      </p:sp>
      <p:sp>
        <p:nvSpPr>
          <p:cNvPr id="15" name="Rechteck 14"/>
          <p:cNvSpPr/>
          <p:nvPr/>
        </p:nvSpPr>
        <p:spPr>
          <a:xfrm>
            <a:off x="6749424" y="3781696"/>
            <a:ext cx="3162789" cy="769441"/>
          </a:xfrm>
          <a:prstGeom prst="rect">
            <a:avLst/>
          </a:prstGeom>
        </p:spPr>
        <p:txBody>
          <a:bodyPr wrap="none">
            <a:spAutoFit/>
          </a:bodyPr>
          <a:lstStyle/>
          <a:p>
            <a:r>
              <a:rPr lang="de-DE" sz="4400" dirty="0" smtClean="0"/>
              <a:t>„</a:t>
            </a:r>
            <a:r>
              <a:rPr lang="de-DE" sz="4400" dirty="0" err="1" smtClean="0"/>
              <a:t>Bestimmer</a:t>
            </a:r>
            <a:r>
              <a:rPr lang="de-DE" sz="4400" dirty="0" smtClean="0"/>
              <a:t>“</a:t>
            </a:r>
            <a:endParaRPr lang="de-DE" sz="4400" dirty="0"/>
          </a:p>
        </p:txBody>
      </p:sp>
      <p:sp>
        <p:nvSpPr>
          <p:cNvPr id="16" name="Rechteck 15"/>
          <p:cNvSpPr/>
          <p:nvPr/>
        </p:nvSpPr>
        <p:spPr>
          <a:xfrm>
            <a:off x="7788626" y="4531815"/>
            <a:ext cx="3336170" cy="769441"/>
          </a:xfrm>
          <a:prstGeom prst="rect">
            <a:avLst/>
          </a:prstGeom>
        </p:spPr>
        <p:txBody>
          <a:bodyPr wrap="none">
            <a:spAutoFit/>
          </a:bodyPr>
          <a:lstStyle/>
          <a:p>
            <a:r>
              <a:rPr lang="de-DE" sz="4400" dirty="0" smtClean="0"/>
              <a:t>„Rampensau“</a:t>
            </a:r>
            <a:endParaRPr lang="de-DE" sz="4400" dirty="0"/>
          </a:p>
        </p:txBody>
      </p:sp>
      <p:sp>
        <p:nvSpPr>
          <p:cNvPr id="17" name="Rechteck 16"/>
          <p:cNvSpPr/>
          <p:nvPr/>
        </p:nvSpPr>
        <p:spPr>
          <a:xfrm>
            <a:off x="8416893" y="5328603"/>
            <a:ext cx="3085973" cy="769441"/>
          </a:xfrm>
          <a:prstGeom prst="rect">
            <a:avLst/>
          </a:prstGeom>
        </p:spPr>
        <p:txBody>
          <a:bodyPr wrap="none">
            <a:spAutoFit/>
          </a:bodyPr>
          <a:lstStyle/>
          <a:p>
            <a:r>
              <a:rPr lang="de-DE" sz="4400" dirty="0" smtClean="0"/>
              <a:t>Teamplayer?</a:t>
            </a:r>
            <a:endParaRPr lang="de-DE" sz="4400" dirty="0"/>
          </a:p>
        </p:txBody>
      </p:sp>
    </p:spTree>
    <p:extLst>
      <p:ext uri="{BB962C8B-B14F-4D97-AF65-F5344CB8AC3E}">
        <p14:creationId xmlns:p14="http://schemas.microsoft.com/office/powerpoint/2010/main" val="6721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000"/>
                                        <p:tgtEl>
                                          <p:spTgt spid="15"/>
                                        </p:tgtEl>
                                      </p:cBhvr>
                                    </p:animEffect>
                                    <p:anim calcmode="lin" valueType="num">
                                      <p:cBhvr>
                                        <p:cTn id="62" dur="2000" fill="hold"/>
                                        <p:tgtEl>
                                          <p:spTgt spid="15"/>
                                        </p:tgtEl>
                                        <p:attrNameLst>
                                          <p:attrName>ppt_w</p:attrName>
                                        </p:attrNameLst>
                                      </p:cBhvr>
                                      <p:tavLst>
                                        <p:tav tm="0" fmla="#ppt_w*sin(2.5*pi*$)">
                                          <p:val>
                                            <p:fltVal val="0"/>
                                          </p:val>
                                        </p:tav>
                                        <p:tav tm="100000">
                                          <p:val>
                                            <p:fltVal val="1"/>
                                          </p:val>
                                        </p:tav>
                                      </p:tavLst>
                                    </p:anim>
                                    <p:anim calcmode="lin" valueType="num">
                                      <p:cBhvr>
                                        <p:cTn id="6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1750" fill="hold"/>
                                        <p:tgtEl>
                                          <p:spTgt spid="16"/>
                                        </p:tgtEl>
                                        <p:attrNameLst>
                                          <p:attrName>ppt_w</p:attrName>
                                        </p:attrNameLst>
                                      </p:cBhvr>
                                      <p:tavLst>
                                        <p:tav tm="0">
                                          <p:val>
                                            <p:fltVal val="0"/>
                                          </p:val>
                                        </p:tav>
                                        <p:tav tm="100000">
                                          <p:val>
                                            <p:strVal val="#ppt_w"/>
                                          </p:val>
                                        </p:tav>
                                      </p:tavLst>
                                    </p:anim>
                                    <p:anim calcmode="lin" valueType="num">
                                      <p:cBhvr>
                                        <p:cTn id="69" dur="1750" fill="hold"/>
                                        <p:tgtEl>
                                          <p:spTgt spid="16"/>
                                        </p:tgtEl>
                                        <p:attrNameLst>
                                          <p:attrName>ppt_h</p:attrName>
                                        </p:attrNameLst>
                                      </p:cBhvr>
                                      <p:tavLst>
                                        <p:tav tm="0">
                                          <p:val>
                                            <p:fltVal val="0"/>
                                          </p:val>
                                        </p:tav>
                                        <p:tav tm="100000">
                                          <p:val>
                                            <p:strVal val="#ppt_h"/>
                                          </p:val>
                                        </p:tav>
                                      </p:tavLst>
                                    </p:anim>
                                    <p:animEffect transition="in" filter="fade">
                                      <p:cBhvr>
                                        <p:cTn id="70" dur="175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80">
                                          <p:stCondLst>
                                            <p:cond delay="0"/>
                                          </p:stCondLst>
                                        </p:cTn>
                                        <p:tgtEl>
                                          <p:spTgt spid="17"/>
                                        </p:tgtEl>
                                      </p:cBhvr>
                                    </p:animEffect>
                                    <p:anim calcmode="lin" valueType="num">
                                      <p:cBhvr>
                                        <p:cTn id="7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1" dur="26">
                                          <p:stCondLst>
                                            <p:cond delay="650"/>
                                          </p:stCondLst>
                                        </p:cTn>
                                        <p:tgtEl>
                                          <p:spTgt spid="17"/>
                                        </p:tgtEl>
                                      </p:cBhvr>
                                      <p:to x="100000" y="60000"/>
                                    </p:animScale>
                                    <p:animScale>
                                      <p:cBhvr>
                                        <p:cTn id="82" dur="166" decel="50000">
                                          <p:stCondLst>
                                            <p:cond delay="676"/>
                                          </p:stCondLst>
                                        </p:cTn>
                                        <p:tgtEl>
                                          <p:spTgt spid="17"/>
                                        </p:tgtEl>
                                      </p:cBhvr>
                                      <p:to x="100000" y="100000"/>
                                    </p:animScale>
                                    <p:animScale>
                                      <p:cBhvr>
                                        <p:cTn id="83" dur="26">
                                          <p:stCondLst>
                                            <p:cond delay="1312"/>
                                          </p:stCondLst>
                                        </p:cTn>
                                        <p:tgtEl>
                                          <p:spTgt spid="17"/>
                                        </p:tgtEl>
                                      </p:cBhvr>
                                      <p:to x="100000" y="80000"/>
                                    </p:animScale>
                                    <p:animScale>
                                      <p:cBhvr>
                                        <p:cTn id="84" dur="166" decel="50000">
                                          <p:stCondLst>
                                            <p:cond delay="1338"/>
                                          </p:stCondLst>
                                        </p:cTn>
                                        <p:tgtEl>
                                          <p:spTgt spid="17"/>
                                        </p:tgtEl>
                                      </p:cBhvr>
                                      <p:to x="100000" y="100000"/>
                                    </p:animScale>
                                    <p:animScale>
                                      <p:cBhvr>
                                        <p:cTn id="85" dur="26">
                                          <p:stCondLst>
                                            <p:cond delay="1642"/>
                                          </p:stCondLst>
                                        </p:cTn>
                                        <p:tgtEl>
                                          <p:spTgt spid="17"/>
                                        </p:tgtEl>
                                      </p:cBhvr>
                                      <p:to x="100000" y="90000"/>
                                    </p:animScale>
                                    <p:animScale>
                                      <p:cBhvr>
                                        <p:cTn id="86" dur="166" decel="50000">
                                          <p:stCondLst>
                                            <p:cond delay="1668"/>
                                          </p:stCondLst>
                                        </p:cTn>
                                        <p:tgtEl>
                                          <p:spTgt spid="17"/>
                                        </p:tgtEl>
                                      </p:cBhvr>
                                      <p:to x="100000" y="100000"/>
                                    </p:animScale>
                                    <p:animScale>
                                      <p:cBhvr>
                                        <p:cTn id="87" dur="26">
                                          <p:stCondLst>
                                            <p:cond delay="1808"/>
                                          </p:stCondLst>
                                        </p:cTn>
                                        <p:tgtEl>
                                          <p:spTgt spid="17"/>
                                        </p:tgtEl>
                                      </p:cBhvr>
                                      <p:to x="100000" y="95000"/>
                                    </p:animScale>
                                    <p:animScale>
                                      <p:cBhvr>
                                        <p:cTn id="88"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1D502C6-F076-4884-A96D-9396DD7BF418}"/>
              </a:ext>
            </a:extLst>
          </p:cNvPr>
          <p:cNvSpPr>
            <a:spLocks noGrp="1"/>
          </p:cNvSpPr>
          <p:nvPr>
            <p:ph type="ctrTitle"/>
          </p:nvPr>
        </p:nvSpPr>
        <p:spPr>
          <a:xfrm>
            <a:off x="1506582" y="657280"/>
            <a:ext cx="9144000" cy="2387600"/>
          </a:xfrm>
        </p:spPr>
        <p:txBody>
          <a:bodyPr>
            <a:normAutofit/>
          </a:bodyPr>
          <a:lstStyle/>
          <a:p>
            <a:r>
              <a:rPr lang="de-DE" dirty="0">
                <a:latin typeface="Comic Sans MS" panose="030F0702030302020204" pitchFamily="66" charset="0"/>
                <a:cs typeface="Segoe UI Light" panose="020B0502040204020203" pitchFamily="34" charset="0"/>
              </a:rPr>
              <a:t>Fragen von Ihrer Seite?</a:t>
            </a:r>
          </a:p>
        </p:txBody>
      </p:sp>
      <p:pic>
        <p:nvPicPr>
          <p:cNvPr id="5" name="Grafik 4"/>
          <p:cNvPicPr>
            <a:picLocks noChangeAspect="1"/>
          </p:cNvPicPr>
          <p:nvPr/>
        </p:nvPicPr>
        <p:blipFill rotWithShape="1">
          <a:blip r:embed="rId2"/>
          <a:srcRect t="13008" r="3633" b="26476"/>
          <a:stretch/>
        </p:blipFill>
        <p:spPr>
          <a:xfrm>
            <a:off x="2442755" y="3460697"/>
            <a:ext cx="6888480" cy="2896717"/>
          </a:xfrm>
          <a:prstGeom prst="rect">
            <a:avLst/>
          </a:prstGeom>
        </p:spPr>
      </p:pic>
    </p:spTree>
    <p:extLst>
      <p:ext uri="{BB962C8B-B14F-4D97-AF65-F5344CB8AC3E}">
        <p14:creationId xmlns:p14="http://schemas.microsoft.com/office/powerpoint/2010/main" val="759232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1D502C6-F076-4884-A96D-9396DD7BF418}"/>
              </a:ext>
            </a:extLst>
          </p:cNvPr>
          <p:cNvSpPr>
            <a:spLocks noGrp="1"/>
          </p:cNvSpPr>
          <p:nvPr>
            <p:ph type="ctrTitle"/>
          </p:nvPr>
        </p:nvSpPr>
        <p:spPr>
          <a:xfrm>
            <a:off x="1523999" y="2486080"/>
            <a:ext cx="9144000" cy="2387600"/>
          </a:xfrm>
        </p:spPr>
        <p:txBody>
          <a:bodyPr>
            <a:normAutofit fontScale="90000"/>
          </a:bodyPr>
          <a:lstStyle/>
          <a:p>
            <a:r>
              <a:rPr lang="de-DE" sz="8000" dirty="0">
                <a:latin typeface="Comic Sans MS" panose="030F0702030302020204" pitchFamily="66" charset="0"/>
                <a:cs typeface="Segoe UI Light" panose="020B0502040204020203" pitchFamily="34" charset="0"/>
              </a:rPr>
              <a:t>Herzlichen Dank für Ihre Zeit und </a:t>
            </a:r>
            <a:r>
              <a:rPr lang="de-DE" sz="8000" dirty="0" smtClean="0">
                <a:latin typeface="Comic Sans MS" panose="030F0702030302020204" pitchFamily="66" charset="0"/>
                <a:cs typeface="Segoe UI Light" panose="020B0502040204020203" pitchFamily="34" charset="0"/>
              </a:rPr>
              <a:t>Aufmerksamkeit!</a:t>
            </a:r>
            <a:endParaRPr lang="de-DE" sz="80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3657151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a:t>
            </a:r>
            <a:r>
              <a:rPr lang="de-DE" sz="8900" b="1" dirty="0" smtClean="0">
                <a:solidFill>
                  <a:srgbClr val="C00000"/>
                </a:solidFill>
                <a:effectLst>
                  <a:outerShdw blurRad="38100" dist="38100" dir="2700000" algn="tl">
                    <a:srgbClr val="000000">
                      <a:alpha val="43137"/>
                    </a:srgbClr>
                  </a:outerShdw>
                </a:effectLst>
                <a:latin typeface="Comic Sans MS" panose="030F0702030302020204" pitchFamily="66" charset="0"/>
              </a:rPr>
              <a:t>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8" name="Titel 4">
            <a:extLst>
              <a:ext uri="{FF2B5EF4-FFF2-40B4-BE49-F238E27FC236}">
                <a16:creationId xmlns="" xmlns:a16="http://schemas.microsoft.com/office/drawing/2014/main" id="{70FBCE99-FDEC-407F-B23A-7885CB24D0E7}"/>
              </a:ext>
            </a:extLst>
          </p:cNvPr>
          <p:cNvSpPr txBox="1">
            <a:spLocks/>
          </p:cNvSpPr>
          <p:nvPr/>
        </p:nvSpPr>
        <p:spPr>
          <a:xfrm>
            <a:off x="927646" y="2324147"/>
            <a:ext cx="9232354" cy="1181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800" dirty="0" smtClean="0"/>
              <a:t>Körperlich / gesundheitliche Voraussetzungen</a:t>
            </a:r>
            <a:endParaRPr lang="de-DE" sz="4800" dirty="0"/>
          </a:p>
        </p:txBody>
      </p:sp>
      <p:sp>
        <p:nvSpPr>
          <p:cNvPr id="9" name="Titel 4">
            <a:extLst>
              <a:ext uri="{FF2B5EF4-FFF2-40B4-BE49-F238E27FC236}">
                <a16:creationId xmlns="" xmlns:a16="http://schemas.microsoft.com/office/drawing/2014/main" id="{70FBCE99-FDEC-407F-B23A-7885CB24D0E7}"/>
              </a:ext>
            </a:extLst>
          </p:cNvPr>
          <p:cNvSpPr txBox="1">
            <a:spLocks/>
          </p:cNvSpPr>
          <p:nvPr/>
        </p:nvSpPr>
        <p:spPr>
          <a:xfrm>
            <a:off x="1019086" y="3505202"/>
            <a:ext cx="9232354" cy="11810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800" dirty="0" err="1" smtClean="0"/>
              <a:t>KognitiveVoraussetzungen</a:t>
            </a:r>
            <a:endParaRPr lang="de-DE" dirty="0"/>
          </a:p>
        </p:txBody>
      </p:sp>
      <p:sp>
        <p:nvSpPr>
          <p:cNvPr id="10" name="Titel 4">
            <a:extLst>
              <a:ext uri="{FF2B5EF4-FFF2-40B4-BE49-F238E27FC236}">
                <a16:creationId xmlns="" xmlns:a16="http://schemas.microsoft.com/office/drawing/2014/main" id="{70FBCE99-FDEC-407F-B23A-7885CB24D0E7}"/>
              </a:ext>
            </a:extLst>
          </p:cNvPr>
          <p:cNvSpPr txBox="1">
            <a:spLocks/>
          </p:cNvSpPr>
          <p:nvPr/>
        </p:nvSpPr>
        <p:spPr>
          <a:xfrm>
            <a:off x="1209040" y="4925107"/>
            <a:ext cx="10261600" cy="1181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800" dirty="0" smtClean="0"/>
              <a:t>Emotionale / soziale Voraussetzungen</a:t>
            </a:r>
            <a:endParaRPr lang="de-DE" sz="4800" dirty="0"/>
          </a:p>
        </p:txBody>
      </p:sp>
    </p:spTree>
    <p:extLst>
      <p:ext uri="{BB962C8B-B14F-4D97-AF65-F5344CB8AC3E}">
        <p14:creationId xmlns:p14="http://schemas.microsoft.com/office/powerpoint/2010/main" val="30111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a:t>
            </a:r>
            <a:r>
              <a:rPr lang="de-DE" sz="8900" b="1" dirty="0" smtClean="0">
                <a:solidFill>
                  <a:srgbClr val="C00000"/>
                </a:solidFill>
                <a:effectLst>
                  <a:outerShdw blurRad="38100" dist="38100" dir="2700000" algn="tl">
                    <a:srgbClr val="000000">
                      <a:alpha val="43137"/>
                    </a:srgbClr>
                  </a:outerShdw>
                </a:effectLst>
                <a:latin typeface="Comic Sans MS" panose="030F0702030302020204" pitchFamily="66" charset="0"/>
              </a:rPr>
              <a:t>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8" name="Titel 4">
            <a:extLst>
              <a:ext uri="{FF2B5EF4-FFF2-40B4-BE49-F238E27FC236}">
                <a16:creationId xmlns="" xmlns:a16="http://schemas.microsoft.com/office/drawing/2014/main" id="{70FBCE99-FDEC-407F-B23A-7885CB24D0E7}"/>
              </a:ext>
            </a:extLst>
          </p:cNvPr>
          <p:cNvSpPr txBox="1">
            <a:spLocks/>
          </p:cNvSpPr>
          <p:nvPr/>
        </p:nvSpPr>
        <p:spPr>
          <a:xfrm>
            <a:off x="4747806" y="26571"/>
            <a:ext cx="9232354" cy="118105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de-DE" sz="3200" dirty="0"/>
          </a:p>
        </p:txBody>
      </p:sp>
      <p:sp>
        <p:nvSpPr>
          <p:cNvPr id="2" name="Rechteck 1"/>
          <p:cNvSpPr/>
          <p:nvPr/>
        </p:nvSpPr>
        <p:spPr>
          <a:xfrm>
            <a:off x="639127" y="1519088"/>
            <a:ext cx="10618153" cy="5262979"/>
          </a:xfrm>
          <a:prstGeom prst="rect">
            <a:avLst/>
          </a:prstGeom>
        </p:spPr>
        <p:txBody>
          <a:bodyPr wrap="square">
            <a:spAutoFit/>
          </a:bodyPr>
          <a:lstStyle/>
          <a:p>
            <a:r>
              <a:rPr lang="de-DE" sz="2800" dirty="0"/>
              <a:t>Mit </a:t>
            </a:r>
            <a:r>
              <a:rPr lang="de-DE" sz="2800" b="1" dirty="0">
                <a:solidFill>
                  <a:srgbClr val="C00000"/>
                </a:solidFill>
                <a:latin typeface="Comic Sans MS" panose="030F0702030302020204" pitchFamily="66" charset="0"/>
              </a:rPr>
              <a:t>Schulreife</a:t>
            </a:r>
            <a:r>
              <a:rPr lang="de-DE" sz="2800" dirty="0"/>
              <a:t> wird der Entwicklungsstand eines Kindes bezeichnet, das von seinen körperlichen und geistigen Fähigkeiten her bereit für die Schule ist. Inzwischen wird die Schulreife eines Kindes in der Regel mit dem Begriff der </a:t>
            </a:r>
            <a:r>
              <a:rPr lang="de-DE" sz="2800" b="1" dirty="0" smtClean="0">
                <a:solidFill>
                  <a:srgbClr val="C00000"/>
                </a:solidFill>
                <a:latin typeface="Comic Sans MS" panose="030F0702030302020204" pitchFamily="66" charset="0"/>
              </a:rPr>
              <a:t>Schulfähigkeit</a:t>
            </a:r>
            <a:r>
              <a:rPr lang="de-DE" sz="2800" dirty="0" smtClean="0"/>
              <a:t> </a:t>
            </a:r>
            <a:r>
              <a:rPr lang="de-DE" sz="2800" dirty="0"/>
              <a:t>bezeichnet.</a:t>
            </a:r>
          </a:p>
          <a:p>
            <a:r>
              <a:rPr lang="de-DE" sz="2800" dirty="0"/>
              <a:t>Bevor Du Dein Kind einschulen lässt, sollte bei ihm also die Schulreife festgestellt werden. Denn so kann gewährleistet werden, dass Dein Kind in der Schule nicht überfordert wird, sondern eine guten Start ins erste Schuljahr hat. Ein schulreifes Kind muss noch nicht perfekt lesen können, das lernt es in der Schule. Aber es sollte die Fähigkeiten und Voraussetzungen erworben haben, die es zum Lesen, Schreiben und Rechnen lernen braucht.</a:t>
            </a:r>
          </a:p>
          <a:p>
            <a:endParaRPr lang="de-DE" sz="2800" dirty="0"/>
          </a:p>
        </p:txBody>
      </p:sp>
    </p:spTree>
    <p:extLst>
      <p:ext uri="{BB962C8B-B14F-4D97-AF65-F5344CB8AC3E}">
        <p14:creationId xmlns:p14="http://schemas.microsoft.com/office/powerpoint/2010/main" val="314641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a:t>
            </a:r>
            <a:r>
              <a:rPr lang="de-DE" sz="8900" b="1" dirty="0" smtClean="0">
                <a:solidFill>
                  <a:srgbClr val="C00000"/>
                </a:solidFill>
                <a:effectLst>
                  <a:outerShdw blurRad="38100" dist="38100" dir="2700000" algn="tl">
                    <a:srgbClr val="000000">
                      <a:alpha val="43137"/>
                    </a:srgbClr>
                  </a:outerShdw>
                </a:effectLst>
                <a:latin typeface="Comic Sans MS" panose="030F0702030302020204" pitchFamily="66" charset="0"/>
              </a:rPr>
              <a:t>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10" name="Titel 4">
            <a:extLst>
              <a:ext uri="{FF2B5EF4-FFF2-40B4-BE49-F238E27FC236}">
                <a16:creationId xmlns="" xmlns:a16="http://schemas.microsoft.com/office/drawing/2014/main" id="{70FBCE99-FDEC-407F-B23A-7885CB24D0E7}"/>
              </a:ext>
            </a:extLst>
          </p:cNvPr>
          <p:cNvSpPr txBox="1">
            <a:spLocks/>
          </p:cNvSpPr>
          <p:nvPr/>
        </p:nvSpPr>
        <p:spPr>
          <a:xfrm>
            <a:off x="1770380" y="2125423"/>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smtClean="0"/>
              <a:t>Körperliche </a:t>
            </a:r>
          </a:p>
          <a:p>
            <a:r>
              <a:rPr lang="de-DE" sz="4400" dirty="0" smtClean="0"/>
              <a:t>Entwicklung</a:t>
            </a:r>
            <a:endParaRPr lang="de-DE" sz="4400" dirty="0"/>
          </a:p>
        </p:txBody>
      </p:sp>
      <p:sp>
        <p:nvSpPr>
          <p:cNvPr id="4" name="Ellipse 3"/>
          <p:cNvSpPr/>
          <p:nvPr/>
        </p:nvSpPr>
        <p:spPr>
          <a:xfrm>
            <a:off x="1612900" y="1706801"/>
            <a:ext cx="3383280" cy="161750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4">
            <a:extLst>
              <a:ext uri="{FF2B5EF4-FFF2-40B4-BE49-F238E27FC236}">
                <a16:creationId xmlns="" xmlns:a16="http://schemas.microsoft.com/office/drawing/2014/main" id="{70FBCE99-FDEC-407F-B23A-7885CB24D0E7}"/>
              </a:ext>
            </a:extLst>
          </p:cNvPr>
          <p:cNvSpPr txBox="1">
            <a:spLocks/>
          </p:cNvSpPr>
          <p:nvPr/>
        </p:nvSpPr>
        <p:spPr>
          <a:xfrm>
            <a:off x="5217160" y="189991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smtClean="0"/>
              <a:t>Geistige </a:t>
            </a:r>
          </a:p>
          <a:p>
            <a:r>
              <a:rPr lang="de-DE" sz="4400" dirty="0" smtClean="0"/>
              <a:t>Entwicklung</a:t>
            </a:r>
            <a:endParaRPr lang="de-DE" sz="4400" dirty="0"/>
          </a:p>
        </p:txBody>
      </p:sp>
      <p:sp>
        <p:nvSpPr>
          <p:cNvPr id="12" name="Ellipse 11"/>
          <p:cNvSpPr/>
          <p:nvPr/>
        </p:nvSpPr>
        <p:spPr>
          <a:xfrm>
            <a:off x="5059680" y="1481297"/>
            <a:ext cx="3383280" cy="161750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4">
            <a:extLst>
              <a:ext uri="{FF2B5EF4-FFF2-40B4-BE49-F238E27FC236}">
                <a16:creationId xmlns="" xmlns:a16="http://schemas.microsoft.com/office/drawing/2014/main" id="{70FBCE99-FDEC-407F-B23A-7885CB24D0E7}"/>
              </a:ext>
            </a:extLst>
          </p:cNvPr>
          <p:cNvSpPr txBox="1">
            <a:spLocks/>
          </p:cNvSpPr>
          <p:nvPr/>
        </p:nvSpPr>
        <p:spPr>
          <a:xfrm>
            <a:off x="7868920" y="303783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M</a:t>
            </a:r>
            <a:r>
              <a:rPr lang="de-DE" sz="4400" dirty="0" smtClean="0"/>
              <a:t>otorische</a:t>
            </a:r>
          </a:p>
          <a:p>
            <a:r>
              <a:rPr lang="de-DE" sz="4400" dirty="0" smtClean="0"/>
              <a:t>Entwicklung</a:t>
            </a:r>
            <a:endParaRPr lang="de-DE" sz="4400" dirty="0"/>
          </a:p>
        </p:txBody>
      </p:sp>
      <p:sp>
        <p:nvSpPr>
          <p:cNvPr id="14" name="Ellipse 13"/>
          <p:cNvSpPr/>
          <p:nvPr/>
        </p:nvSpPr>
        <p:spPr>
          <a:xfrm>
            <a:off x="7711440" y="2619217"/>
            <a:ext cx="3383280" cy="161750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 4">
            <a:extLst>
              <a:ext uri="{FF2B5EF4-FFF2-40B4-BE49-F238E27FC236}">
                <a16:creationId xmlns="" xmlns:a16="http://schemas.microsoft.com/office/drawing/2014/main" id="{70FBCE99-FDEC-407F-B23A-7885CB24D0E7}"/>
              </a:ext>
            </a:extLst>
          </p:cNvPr>
          <p:cNvSpPr txBox="1">
            <a:spLocks/>
          </p:cNvSpPr>
          <p:nvPr/>
        </p:nvSpPr>
        <p:spPr>
          <a:xfrm>
            <a:off x="939800" y="380999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S</a:t>
            </a:r>
            <a:r>
              <a:rPr lang="de-DE" sz="4400" dirty="0" smtClean="0"/>
              <a:t>prachliche </a:t>
            </a:r>
          </a:p>
          <a:p>
            <a:r>
              <a:rPr lang="de-DE" sz="4400" dirty="0" smtClean="0"/>
              <a:t>Entwicklung</a:t>
            </a:r>
            <a:endParaRPr lang="de-DE" sz="4400" dirty="0"/>
          </a:p>
        </p:txBody>
      </p:sp>
      <p:sp>
        <p:nvSpPr>
          <p:cNvPr id="16" name="Ellipse 15"/>
          <p:cNvSpPr/>
          <p:nvPr/>
        </p:nvSpPr>
        <p:spPr>
          <a:xfrm>
            <a:off x="782320" y="3391377"/>
            <a:ext cx="3383280" cy="16175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itel 4">
            <a:extLst>
              <a:ext uri="{FF2B5EF4-FFF2-40B4-BE49-F238E27FC236}">
                <a16:creationId xmlns="" xmlns:a16="http://schemas.microsoft.com/office/drawing/2014/main" id="{70FBCE99-FDEC-407F-B23A-7885CB24D0E7}"/>
              </a:ext>
            </a:extLst>
          </p:cNvPr>
          <p:cNvSpPr txBox="1">
            <a:spLocks/>
          </p:cNvSpPr>
          <p:nvPr/>
        </p:nvSpPr>
        <p:spPr>
          <a:xfrm>
            <a:off x="3256280" y="511047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smtClean="0"/>
              <a:t>Emotionale</a:t>
            </a:r>
          </a:p>
          <a:p>
            <a:r>
              <a:rPr lang="de-DE" sz="4400" dirty="0" smtClean="0"/>
              <a:t>Entwicklung</a:t>
            </a:r>
            <a:endParaRPr lang="de-DE" sz="4400" dirty="0"/>
          </a:p>
        </p:txBody>
      </p:sp>
      <p:sp>
        <p:nvSpPr>
          <p:cNvPr id="18" name="Ellipse 17"/>
          <p:cNvSpPr/>
          <p:nvPr/>
        </p:nvSpPr>
        <p:spPr>
          <a:xfrm>
            <a:off x="3098800" y="4691857"/>
            <a:ext cx="3383280" cy="161750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el 4">
            <a:extLst>
              <a:ext uri="{FF2B5EF4-FFF2-40B4-BE49-F238E27FC236}">
                <a16:creationId xmlns="" xmlns:a16="http://schemas.microsoft.com/office/drawing/2014/main" id="{70FBCE99-FDEC-407F-B23A-7885CB24D0E7}"/>
              </a:ext>
            </a:extLst>
          </p:cNvPr>
          <p:cNvSpPr txBox="1">
            <a:spLocks/>
          </p:cNvSpPr>
          <p:nvPr/>
        </p:nvSpPr>
        <p:spPr>
          <a:xfrm>
            <a:off x="6588760" y="464311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smtClean="0"/>
              <a:t>Soziale</a:t>
            </a:r>
          </a:p>
          <a:p>
            <a:r>
              <a:rPr lang="de-DE" sz="4400" dirty="0" smtClean="0"/>
              <a:t>Entwicklung</a:t>
            </a:r>
            <a:endParaRPr lang="de-DE" sz="4400" dirty="0"/>
          </a:p>
        </p:txBody>
      </p:sp>
      <p:sp>
        <p:nvSpPr>
          <p:cNvPr id="20" name="Ellipse 19"/>
          <p:cNvSpPr/>
          <p:nvPr/>
        </p:nvSpPr>
        <p:spPr>
          <a:xfrm>
            <a:off x="6431280" y="4224497"/>
            <a:ext cx="3383280" cy="161750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53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iste mit Voraussetzungen der Schulfähigkeit, unterteilt in körperlich-motorische Voraussetzungen, kognitive sowie sozial-emotionale Voraussetzungen"/>
          <p:cNvPicPr>
            <a:picLocks noChangeAspect="1" noChangeArrowheads="1"/>
          </p:cNvPicPr>
          <p:nvPr/>
        </p:nvPicPr>
        <p:blipFill rotWithShape="1">
          <a:blip r:embed="rId2">
            <a:extLst>
              <a:ext uri="{28A0092B-C50C-407E-A947-70E740481C1C}">
                <a14:useLocalDpi xmlns:a14="http://schemas.microsoft.com/office/drawing/2010/main" val="0"/>
              </a:ext>
            </a:extLst>
          </a:blip>
          <a:srcRect t="11637" b="11965"/>
          <a:stretch/>
        </p:blipFill>
        <p:spPr bwMode="auto">
          <a:xfrm>
            <a:off x="594061" y="1185333"/>
            <a:ext cx="9972675" cy="5054601"/>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a:t>
            </a:r>
            <a:r>
              <a:rPr lang="de-DE" sz="8900" b="1" dirty="0" smtClean="0">
                <a:solidFill>
                  <a:srgbClr val="C00000"/>
                </a:solidFill>
                <a:effectLst>
                  <a:outerShdw blurRad="38100" dist="38100" dir="2700000" algn="tl">
                    <a:srgbClr val="000000">
                      <a:alpha val="43137"/>
                    </a:srgbClr>
                  </a:outerShdw>
                </a:effectLst>
                <a:latin typeface="Comic Sans MS" panose="030F0702030302020204" pitchFamily="66" charset="0"/>
              </a:rPr>
              <a:t>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Tree>
    <p:extLst>
      <p:ext uri="{BB962C8B-B14F-4D97-AF65-F5344CB8AC3E}">
        <p14:creationId xmlns:p14="http://schemas.microsoft.com/office/powerpoint/2010/main" val="2963277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err="1" smtClean="0">
                <a:solidFill>
                  <a:srgbClr val="FFC000"/>
                </a:solidFill>
                <a:effectLst>
                  <a:outerShdw blurRad="38100" dist="38100" dir="2700000" algn="tl">
                    <a:srgbClr val="000000">
                      <a:alpha val="43137"/>
                    </a:srgbClr>
                  </a:outerShdw>
                </a:effectLst>
                <a:latin typeface="Comic Sans MS" panose="030F0702030302020204" pitchFamily="66" charset="0"/>
              </a:rPr>
              <a:t>screening</a:t>
            </a:r>
            <a:endParaRPr lang="de-DE"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10" name="Titel 4">
            <a:extLst>
              <a:ext uri="{FF2B5EF4-FFF2-40B4-BE49-F238E27FC236}">
                <a16:creationId xmlns="" xmlns:a16="http://schemas.microsoft.com/office/drawing/2014/main" id="{70FBCE99-FDEC-407F-B23A-7885CB24D0E7}"/>
              </a:ext>
            </a:extLst>
          </p:cNvPr>
          <p:cNvSpPr txBox="1">
            <a:spLocks/>
          </p:cNvSpPr>
          <p:nvPr/>
        </p:nvSpPr>
        <p:spPr>
          <a:xfrm>
            <a:off x="1770380" y="2125423"/>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smtClean="0"/>
              <a:t>Bewegungs-übungen</a:t>
            </a:r>
          </a:p>
        </p:txBody>
      </p:sp>
      <p:sp>
        <p:nvSpPr>
          <p:cNvPr id="4" name="Ellipse 3"/>
          <p:cNvSpPr/>
          <p:nvPr/>
        </p:nvSpPr>
        <p:spPr>
          <a:xfrm>
            <a:off x="1612900" y="1706801"/>
            <a:ext cx="3383280" cy="161750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4">
            <a:extLst>
              <a:ext uri="{FF2B5EF4-FFF2-40B4-BE49-F238E27FC236}">
                <a16:creationId xmlns="" xmlns:a16="http://schemas.microsoft.com/office/drawing/2014/main" id="{70FBCE99-FDEC-407F-B23A-7885CB24D0E7}"/>
              </a:ext>
            </a:extLst>
          </p:cNvPr>
          <p:cNvSpPr txBox="1">
            <a:spLocks/>
          </p:cNvSpPr>
          <p:nvPr/>
        </p:nvSpPr>
        <p:spPr>
          <a:xfrm>
            <a:off x="5166360" y="165607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smtClean="0"/>
              <a:t>Merkfähigkeit</a:t>
            </a:r>
            <a:endParaRPr lang="de-DE" sz="4400" dirty="0"/>
          </a:p>
        </p:txBody>
      </p:sp>
      <p:sp>
        <p:nvSpPr>
          <p:cNvPr id="12" name="Ellipse 11"/>
          <p:cNvSpPr/>
          <p:nvPr/>
        </p:nvSpPr>
        <p:spPr>
          <a:xfrm>
            <a:off x="5059680" y="1481297"/>
            <a:ext cx="3383280" cy="161750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4">
            <a:extLst>
              <a:ext uri="{FF2B5EF4-FFF2-40B4-BE49-F238E27FC236}">
                <a16:creationId xmlns="" xmlns:a16="http://schemas.microsoft.com/office/drawing/2014/main" id="{70FBCE99-FDEC-407F-B23A-7885CB24D0E7}"/>
              </a:ext>
            </a:extLst>
          </p:cNvPr>
          <p:cNvSpPr txBox="1">
            <a:spLocks/>
          </p:cNvSpPr>
          <p:nvPr/>
        </p:nvSpPr>
        <p:spPr>
          <a:xfrm>
            <a:off x="7747000" y="308863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smtClean="0"/>
              <a:t>Feinmotorik</a:t>
            </a:r>
          </a:p>
          <a:p>
            <a:r>
              <a:rPr lang="de-DE" sz="4400" dirty="0" smtClean="0"/>
              <a:t>Grobmotorik</a:t>
            </a:r>
            <a:endParaRPr lang="de-DE" sz="4400" dirty="0"/>
          </a:p>
        </p:txBody>
      </p:sp>
      <p:sp>
        <p:nvSpPr>
          <p:cNvPr id="14" name="Ellipse 13"/>
          <p:cNvSpPr/>
          <p:nvPr/>
        </p:nvSpPr>
        <p:spPr>
          <a:xfrm>
            <a:off x="7711440" y="2619217"/>
            <a:ext cx="3383280" cy="161750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 4">
            <a:extLst>
              <a:ext uri="{FF2B5EF4-FFF2-40B4-BE49-F238E27FC236}">
                <a16:creationId xmlns="" xmlns:a16="http://schemas.microsoft.com/office/drawing/2014/main" id="{70FBCE99-FDEC-407F-B23A-7885CB24D0E7}"/>
              </a:ext>
            </a:extLst>
          </p:cNvPr>
          <p:cNvSpPr txBox="1">
            <a:spLocks/>
          </p:cNvSpPr>
          <p:nvPr/>
        </p:nvSpPr>
        <p:spPr>
          <a:xfrm>
            <a:off x="939800" y="380999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smtClean="0"/>
              <a:t>Gesprächs-fähigkeit</a:t>
            </a:r>
            <a:endParaRPr lang="de-DE" sz="4400" dirty="0"/>
          </a:p>
        </p:txBody>
      </p:sp>
      <p:sp>
        <p:nvSpPr>
          <p:cNvPr id="16" name="Ellipse 15"/>
          <p:cNvSpPr/>
          <p:nvPr/>
        </p:nvSpPr>
        <p:spPr>
          <a:xfrm>
            <a:off x="838200" y="3421855"/>
            <a:ext cx="3383280" cy="16175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itel 4">
            <a:extLst>
              <a:ext uri="{FF2B5EF4-FFF2-40B4-BE49-F238E27FC236}">
                <a16:creationId xmlns="" xmlns:a16="http://schemas.microsoft.com/office/drawing/2014/main" id="{70FBCE99-FDEC-407F-B23A-7885CB24D0E7}"/>
              </a:ext>
            </a:extLst>
          </p:cNvPr>
          <p:cNvSpPr txBox="1">
            <a:spLocks/>
          </p:cNvSpPr>
          <p:nvPr/>
        </p:nvSpPr>
        <p:spPr>
          <a:xfrm>
            <a:off x="3195320" y="498855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smtClean="0"/>
              <a:t>Selbst-einschätzung</a:t>
            </a:r>
            <a:endParaRPr lang="de-DE" sz="4400" dirty="0"/>
          </a:p>
        </p:txBody>
      </p:sp>
      <p:sp>
        <p:nvSpPr>
          <p:cNvPr id="18" name="Ellipse 17"/>
          <p:cNvSpPr/>
          <p:nvPr/>
        </p:nvSpPr>
        <p:spPr>
          <a:xfrm>
            <a:off x="3098800" y="4691857"/>
            <a:ext cx="3383280" cy="161750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el 4">
            <a:extLst>
              <a:ext uri="{FF2B5EF4-FFF2-40B4-BE49-F238E27FC236}">
                <a16:creationId xmlns="" xmlns:a16="http://schemas.microsoft.com/office/drawing/2014/main" id="{70FBCE99-FDEC-407F-B23A-7885CB24D0E7}"/>
              </a:ext>
            </a:extLst>
          </p:cNvPr>
          <p:cNvSpPr txBox="1">
            <a:spLocks/>
          </p:cNvSpPr>
          <p:nvPr/>
        </p:nvSpPr>
        <p:spPr>
          <a:xfrm>
            <a:off x="6446520" y="4389119"/>
            <a:ext cx="344932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smtClean="0"/>
              <a:t>Teamfähigkeit</a:t>
            </a:r>
            <a:endParaRPr lang="de-DE" sz="4400" dirty="0"/>
          </a:p>
        </p:txBody>
      </p:sp>
      <p:sp>
        <p:nvSpPr>
          <p:cNvPr id="20" name="Ellipse 19"/>
          <p:cNvSpPr/>
          <p:nvPr/>
        </p:nvSpPr>
        <p:spPr>
          <a:xfrm>
            <a:off x="6431280" y="4224497"/>
            <a:ext cx="3383280" cy="161750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461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heel(1)">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heel(1)">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1" grpId="0"/>
      <p:bldP spid="12" grpId="0" animBg="1"/>
      <p:bldP spid="13" grpId="0"/>
      <p:bldP spid="14" grpId="0" animBg="1"/>
      <p:bldP spid="15" grpId="0"/>
      <p:bldP spid="16" grpId="0" animBg="1"/>
      <p:bldP spid="17" grpId="0"/>
      <p:bldP spid="18" grpId="0" animBg="1"/>
      <p:bldP spid="1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eckliste, anhand der Eltern erste Fähigkeiten checken können, die für die Schulfähigkeit benötigt we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26" y="1150658"/>
            <a:ext cx="9963874" cy="571182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a:t>
            </a:r>
            <a:r>
              <a:rPr lang="de-DE" sz="8900" b="1" dirty="0" smtClean="0">
                <a:solidFill>
                  <a:srgbClr val="C00000"/>
                </a:solidFill>
                <a:effectLst>
                  <a:outerShdw blurRad="38100" dist="38100" dir="2700000" algn="tl">
                    <a:srgbClr val="000000">
                      <a:alpha val="43137"/>
                    </a:srgbClr>
                  </a:outerShdw>
                </a:effectLst>
                <a:latin typeface="Comic Sans MS" panose="030F0702030302020204" pitchFamily="66" charset="0"/>
              </a:rPr>
              <a:t>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Tree>
    <p:extLst>
      <p:ext uri="{BB962C8B-B14F-4D97-AF65-F5344CB8AC3E}">
        <p14:creationId xmlns:p14="http://schemas.microsoft.com/office/powerpoint/2010/main" val="421529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686</Words>
  <Application>Microsoft Office PowerPoint</Application>
  <PresentationFormat>Breitbild</PresentationFormat>
  <Paragraphs>183</Paragraphs>
  <Slides>31</Slides>
  <Notes>0</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31</vt:i4>
      </vt:variant>
    </vt:vector>
  </HeadingPairs>
  <TitlesOfParts>
    <vt:vector size="40" baseType="lpstr">
      <vt:lpstr>Arial</vt:lpstr>
      <vt:lpstr>Calibri</vt:lpstr>
      <vt:lpstr>Calibri Light</vt:lpstr>
      <vt:lpstr>Comic Sans MS</vt:lpstr>
      <vt:lpstr>ET  VA U0</vt:lpstr>
      <vt:lpstr>Segoe UI Light</vt:lpstr>
      <vt:lpstr>Wingdings</vt:lpstr>
      <vt:lpstr>Office Theme</vt:lpstr>
      <vt:lpstr>Acrobat Document</vt:lpstr>
      <vt:lpstr>Herzlich willkommen</vt:lpstr>
      <vt:lpstr>Themen: </vt:lpstr>
      <vt:lpstr>Schulfähigkeit</vt:lpstr>
      <vt:lpstr>Schulfähigkeit</vt:lpstr>
      <vt:lpstr>Schulfähigkeit</vt:lpstr>
      <vt:lpstr>Schulfähigkeit</vt:lpstr>
      <vt:lpstr>Schulfähigkeit</vt:lpstr>
      <vt:lpstr>screening</vt:lpstr>
      <vt:lpstr>Schulfähigkeit</vt:lpstr>
      <vt:lpstr>screening</vt:lpstr>
      <vt:lpstr>screening</vt:lpstr>
      <vt:lpstr>screening</vt:lpstr>
      <vt:lpstr>screening</vt:lpstr>
      <vt:lpstr>PowerPoint-Präsentation</vt:lpstr>
      <vt:lpstr>1. Schultag: </vt:lpstr>
      <vt:lpstr>1. Schultag: </vt:lpstr>
      <vt:lpstr>Die ersten Wochen: </vt:lpstr>
      <vt:lpstr>Stundentafel: </vt:lpstr>
      <vt:lpstr> Schreibhaltung</vt:lpstr>
      <vt:lpstr> Schreibhaltung</vt:lpstr>
      <vt:lpstr> Schreibhaltung</vt:lpstr>
      <vt:lpstr>Hinweise zum Sachbedarf/Material:</vt:lpstr>
      <vt:lpstr>Hinweise zum Sachbedarf/Material:</vt:lpstr>
      <vt:lpstr>Hinweise zum Sachbedarf/Material:</vt:lpstr>
      <vt:lpstr>Sachbedarf/Material:</vt:lpstr>
      <vt:lpstr>Schulbus – Buszeiten</vt:lpstr>
      <vt:lpstr>Mittagsbetreuung</vt:lpstr>
      <vt:lpstr>Ferien – „Hausaufgabe“</vt:lpstr>
      <vt:lpstr>Infos</vt:lpstr>
      <vt:lpstr>Fragen von Ihrer Seite?</vt:lpstr>
      <vt:lpstr>Herzlichen Dank für Ihre Zeit und Aufmerksamkeit!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Besitzer</dc:creator>
  <cp:lastModifiedBy>Christian</cp:lastModifiedBy>
  <cp:revision>61</cp:revision>
  <cp:lastPrinted>2021-07-14T06:49:28Z</cp:lastPrinted>
  <dcterms:created xsi:type="dcterms:W3CDTF">2020-12-02T11:45:43Z</dcterms:created>
  <dcterms:modified xsi:type="dcterms:W3CDTF">2023-01-24T16:52:08Z</dcterms:modified>
</cp:coreProperties>
</file>