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5" r:id="rId10"/>
    <p:sldId id="264" r:id="rId11"/>
    <p:sldId id="276" r:id="rId12"/>
    <p:sldId id="279" r:id="rId13"/>
    <p:sldId id="277" r:id="rId14"/>
    <p:sldId id="271" r:id="rId15"/>
    <p:sldId id="280" r:id="rId16"/>
    <p:sldId id="281" r:id="rId17"/>
    <p:sldId id="272" r:id="rId18"/>
    <p:sldId id="273" r:id="rId19"/>
    <p:sldId id="270" r:id="rId20"/>
    <p:sldId id="267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2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04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88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95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31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82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96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81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66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88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98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86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88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40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41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8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91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78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B696-43F3-4F74-B228-CCFAEAD623B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B4601-065A-419E-85EA-B258A550F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02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356B9DD4-36EF-4485-A439-29E4AF6EAF50}"/>
              </a:ext>
            </a:extLst>
          </p:cNvPr>
          <p:cNvSpPr txBox="1"/>
          <p:nvPr/>
        </p:nvSpPr>
        <p:spPr>
          <a:xfrm>
            <a:off x="2554664" y="4899375"/>
            <a:ext cx="7685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latin typeface="Grundschrift" panose="00000500000000000000" pitchFamily="2" charset="0"/>
              </a:rPr>
              <a:t>zum Elternabend der </a:t>
            </a:r>
          </a:p>
          <a:p>
            <a:pPr algn="ctr"/>
            <a:r>
              <a:rPr lang="de-DE" sz="5400" b="1" dirty="0">
                <a:latin typeface="Grundschrift" panose="00000500000000000000" pitchFamily="2" charset="0"/>
              </a:rPr>
              <a:t>Klasse 3b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FD636BBA-CD74-475E-8FF4-C36139CFEE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34" y="2537908"/>
            <a:ext cx="4532785" cy="3399588"/>
          </a:xfrm>
          <a:prstGeom prst="rect">
            <a:avLst/>
          </a:prstGeom>
        </p:spPr>
      </p:pic>
      <p:sp>
        <p:nvSpPr>
          <p:cNvPr id="17" name="Flussdiagramm: Prozess 16">
            <a:extLst>
              <a:ext uri="{FF2B5EF4-FFF2-40B4-BE49-F238E27FC236}">
                <a16:creationId xmlns:a16="http://schemas.microsoft.com/office/drawing/2014/main" xmlns="" id="{788D4C9A-93EC-41ED-9D74-28C7BB7D9FE4}"/>
              </a:ext>
            </a:extLst>
          </p:cNvPr>
          <p:cNvSpPr/>
          <p:nvPr/>
        </p:nvSpPr>
        <p:spPr>
          <a:xfrm>
            <a:off x="6397423" y="2537908"/>
            <a:ext cx="5794578" cy="182792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22F214BE-7DBC-43CB-956C-B8616E944431}"/>
              </a:ext>
            </a:extLst>
          </p:cNvPr>
          <p:cNvSpPr/>
          <p:nvPr/>
        </p:nvSpPr>
        <p:spPr>
          <a:xfrm>
            <a:off x="3443759" y="2916406"/>
            <a:ext cx="89210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200" b="1" dirty="0">
                <a:latin typeface="Grundschrift" panose="00000500000000000000" pitchFamily="2" charset="0"/>
              </a:rPr>
              <a:t>-LICH WILLKOMMEN </a:t>
            </a:r>
          </a:p>
        </p:txBody>
      </p:sp>
    </p:spTree>
    <p:extLst>
      <p:ext uri="{BB962C8B-B14F-4D97-AF65-F5344CB8AC3E}">
        <p14:creationId xmlns:p14="http://schemas.microsoft.com/office/powerpoint/2010/main" val="62605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Übersicht über die Lerninhalte Deutsch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906B70A-618E-4FB7-AD3B-C033ECAA2838}"/>
              </a:ext>
            </a:extLst>
          </p:cNvPr>
          <p:cNvSpPr/>
          <p:nvPr/>
        </p:nvSpPr>
        <p:spPr>
          <a:xfrm>
            <a:off x="957298" y="1905591"/>
            <a:ext cx="10131106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Grundschrift" panose="00000500000000000000" pitchFamily="2" charset="0"/>
            </a:endParaRPr>
          </a:p>
          <a:p>
            <a:endParaRPr lang="de-DE" sz="1050" dirty="0">
              <a:latin typeface="Grundschrif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Lesen - mit Texten und weiteren Medien umgehen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Leseinteresse vertiefen 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Lesetechnik anwenden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Sinnverstehende Lesen weiterentwickeln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Unterschiedliche Textsorten kennenlernen</a:t>
            </a: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sz="2800" dirty="0" err="1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Lesepass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, Antolin, ...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r>
              <a:rPr lang="de-DE" sz="36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Übung macht den Meister!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102EE84-792D-41FF-84D1-4A13EAD5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807" y="4477110"/>
            <a:ext cx="4574575" cy="197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B56070E-6FEB-4D38-A4F8-8E894F41D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107" y="1987683"/>
            <a:ext cx="1976000" cy="19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9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Übersicht über die Lerninhalte Deutsch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906B70A-618E-4FB7-AD3B-C033ECAA2838}"/>
              </a:ext>
            </a:extLst>
          </p:cNvPr>
          <p:cNvSpPr/>
          <p:nvPr/>
        </p:nvSpPr>
        <p:spPr>
          <a:xfrm>
            <a:off x="848241" y="2055801"/>
            <a:ext cx="1013110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Grundschrift" panose="00000500000000000000" pitchFamily="2" charset="0"/>
            </a:endParaRPr>
          </a:p>
          <a:p>
            <a:endParaRPr lang="de-DE" sz="1050" dirty="0">
              <a:latin typeface="Grundschrif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Schreiben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Schreibfähigkeiten und –</a:t>
            </a:r>
            <a:r>
              <a:rPr lang="de-DE" sz="2800" dirty="0" err="1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fertigkeiten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 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Textsorten:</a:t>
            </a:r>
          </a:p>
          <a:p>
            <a:pPr marL="1527175" indent="-514350">
              <a:buFont typeface="Symbol" panose="05050102010706020507" pitchFamily="18" charset="2"/>
              <a:buChar char="-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Informieren (Personenbeschreibung, Brief, …)</a:t>
            </a:r>
          </a:p>
          <a:p>
            <a:pPr marL="1527175" indent="-514350">
              <a:buFont typeface="Symbol" panose="05050102010706020507" pitchFamily="18" charset="2"/>
              <a:buChar char="-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Erzählen (Abenteuergeschichte, Märchen, …)</a:t>
            </a:r>
          </a:p>
          <a:p>
            <a:pPr marL="1527175" indent="-514350">
              <a:buFont typeface="Symbol" panose="05050102010706020507" pitchFamily="18" charset="2"/>
              <a:buChar char="-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Argumentieren (Argumente finden, …)</a:t>
            </a:r>
          </a:p>
          <a:p>
            <a:pPr marL="1012825"/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444500"/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  <a:sym typeface="Wingdings" panose="05000000000000000000" pitchFamily="2" charset="2"/>
              </a:rPr>
              <a:t> Texte planen, schreiben und überarbeiten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F8A15A9A-B1A6-4C04-8D6C-34F3A4CC0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45" y="3919899"/>
            <a:ext cx="2853085" cy="23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Übersicht über die Lerninhalte Deutsch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906B70A-618E-4FB7-AD3B-C033ECAA2838}"/>
              </a:ext>
            </a:extLst>
          </p:cNvPr>
          <p:cNvSpPr/>
          <p:nvPr/>
        </p:nvSpPr>
        <p:spPr>
          <a:xfrm>
            <a:off x="848241" y="2055801"/>
            <a:ext cx="10131106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Grundschrif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Sprache untersuchen und reflektieren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Wortarten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Verben: Zeitformen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Satzarten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Wortfelder &amp; Wortfamilien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Satzglieder: Subjekt, Prädikat, Objekt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Wörtliche Rede</a:t>
            </a:r>
          </a:p>
          <a:p>
            <a:pPr marL="1012825"/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1571A9F-0AF4-4780-82C9-452B78DC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842" y="2559554"/>
            <a:ext cx="3815958" cy="29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0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6A71626-2253-4BC2-ABEF-8C8E00FB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419" y="4243782"/>
            <a:ext cx="1626750" cy="23029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Übersicht über die Lerninhalte Deutsch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906B70A-618E-4FB7-AD3B-C033ECAA2838}"/>
              </a:ext>
            </a:extLst>
          </p:cNvPr>
          <p:cNvSpPr/>
          <p:nvPr/>
        </p:nvSpPr>
        <p:spPr>
          <a:xfrm>
            <a:off x="848240" y="1978758"/>
            <a:ext cx="1113420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Grundschrift" panose="00000500000000000000" pitchFamily="2" charset="0"/>
            </a:endParaRPr>
          </a:p>
          <a:p>
            <a:endParaRPr lang="de-DE" sz="1050" dirty="0">
              <a:latin typeface="Grundschrif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Richtig Schreiben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Arbeit mit dem Lernwörtertrainingsplan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Individuelle Übungswörter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Erarbeitung und Bewusstmachen von Rechtschreibstrategien</a:t>
            </a: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r>
              <a:rPr lang="de-DE" sz="36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						</a:t>
            </a:r>
          </a:p>
          <a:p>
            <a:r>
              <a:rPr lang="de-DE" sz="36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  <a:sym typeface="Wingdings" panose="05000000000000000000" pitchFamily="2" charset="2"/>
              </a:rPr>
              <a:t>													 </a:t>
            </a:r>
            <a:r>
              <a:rPr lang="de-DE" sz="36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Konsequentes Üben!</a:t>
            </a:r>
          </a:p>
        </p:txBody>
      </p:sp>
    </p:spTree>
    <p:extLst>
      <p:ext uri="{BB962C8B-B14F-4D97-AF65-F5344CB8AC3E}">
        <p14:creationId xmlns:p14="http://schemas.microsoft.com/office/powerpoint/2010/main" val="294431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Übersicht über die Lerninhalte Mathematik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A903697-12BD-4F20-9078-65F5F1075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8" t="26490" r="29993" b="25932"/>
          <a:stretch/>
        </p:blipFill>
        <p:spPr>
          <a:xfrm>
            <a:off x="2032095" y="1835423"/>
            <a:ext cx="8127809" cy="47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Übersicht über die Lerninhalte Mathematik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906B70A-618E-4FB7-AD3B-C033ECAA2838}"/>
              </a:ext>
            </a:extLst>
          </p:cNvPr>
          <p:cNvSpPr/>
          <p:nvPr/>
        </p:nvSpPr>
        <p:spPr>
          <a:xfrm>
            <a:off x="848241" y="1786855"/>
            <a:ext cx="10131106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Grundschrift" panose="00000500000000000000" pitchFamily="2" charset="0"/>
            </a:endParaRPr>
          </a:p>
          <a:p>
            <a:endParaRPr lang="de-DE" sz="1050" dirty="0">
              <a:latin typeface="Grundschrif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Zahlen und Operationen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Zahlen bis 1000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Addition, Subtraktion, Multiplikation und Division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Sachaufgabe – Größen (Gewicht, Länge, Zeit) </a:t>
            </a: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Raum und Form 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Körperformen (Würfel, Pyramide, Zylinder,…)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Rechter Winkel 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Symmetrie </a:t>
            </a: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r>
              <a:rPr lang="de-DE" sz="36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						</a:t>
            </a:r>
          </a:p>
          <a:p>
            <a:r>
              <a:rPr lang="de-DE" sz="36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						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2666824-9B6B-4CBE-97F1-F571306C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392" y="1912069"/>
            <a:ext cx="2178238" cy="148547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B006994-D0A1-4700-ADAF-99E75F7C3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066" y="4845337"/>
            <a:ext cx="1850564" cy="175697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2B86F82-6CDE-4CF8-84E0-C1D9121F6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350" y="5427678"/>
            <a:ext cx="1236865" cy="10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7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Übersicht über die Lerninhalte Mathematik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906B70A-618E-4FB7-AD3B-C033ECAA2838}"/>
              </a:ext>
            </a:extLst>
          </p:cNvPr>
          <p:cNvSpPr/>
          <p:nvPr/>
        </p:nvSpPr>
        <p:spPr>
          <a:xfrm>
            <a:off x="848241" y="1786855"/>
            <a:ext cx="10131106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Grundschrift" panose="00000500000000000000" pitchFamily="2" charset="0"/>
            </a:endParaRPr>
          </a:p>
          <a:p>
            <a:endParaRPr lang="de-DE" sz="1050" dirty="0">
              <a:latin typeface="Grundschrif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Größen und Messen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Maßeinheiten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Rechnen mit Geld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Zeitspannen</a:t>
            </a:r>
          </a:p>
          <a:p>
            <a:pPr marL="439738"/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Daten und Zufall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Daten erfassen und strukturiert darstellen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Zufallsexperimente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Wahrscheinlichkeit</a:t>
            </a: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r>
              <a:rPr lang="de-DE" sz="36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						</a:t>
            </a:r>
          </a:p>
          <a:p>
            <a:r>
              <a:rPr lang="de-DE" sz="36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						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8A37E1F-7E12-4F19-BBDE-83968DF2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42" y="5349843"/>
            <a:ext cx="1506120" cy="113417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D640B9D2-6AA4-4ED5-9B93-CCDE9CD50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12" y="4098141"/>
            <a:ext cx="3618456" cy="263449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28D54DAD-CCD5-4ECB-A054-1ACA47BFCF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674"/>
          <a:stretch/>
        </p:blipFill>
        <p:spPr>
          <a:xfrm>
            <a:off x="7326982" y="2155353"/>
            <a:ext cx="1138097" cy="81175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E7FBDFBF-7F91-47E3-8DC4-0969A2046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409" y="2800726"/>
            <a:ext cx="1422664" cy="79771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41D61D30-EBBB-409B-A956-B774AB308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40" y="2013983"/>
            <a:ext cx="1138096" cy="113186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18FC2E88-2719-4939-9B94-BEED8322B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29030">
            <a:off x="5674373" y="2123639"/>
            <a:ext cx="1069229" cy="14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1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Probearbeiten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906B70A-618E-4FB7-AD3B-C033ECAA2838}"/>
              </a:ext>
            </a:extLst>
          </p:cNvPr>
          <p:cNvSpPr/>
          <p:nvPr/>
        </p:nvSpPr>
        <p:spPr>
          <a:xfrm>
            <a:off x="715860" y="1833407"/>
            <a:ext cx="11627141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Grundschrift" panose="00000500000000000000" pitchFamily="2" charset="0"/>
            </a:endParaRPr>
          </a:p>
          <a:p>
            <a:endParaRPr lang="de-DE" sz="1050" dirty="0">
              <a:latin typeface="Grundschrift" panose="00000500000000000000" pitchFamily="2" charset="0"/>
            </a:endParaRPr>
          </a:p>
          <a:p>
            <a:pPr marL="628650" indent="-62865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Probearbeiten werden </a:t>
            </a:r>
            <a:r>
              <a:rPr lang="de-DE" sz="2800" b="1" u="sng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nicht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 angekündigt </a:t>
            </a:r>
          </a:p>
          <a:p>
            <a:pPr marL="628650" indent="-62865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Pro Tag ein Leistungsnachweis möglich (D-M-HS)</a:t>
            </a:r>
          </a:p>
          <a:p>
            <a:pPr marL="628650" indent="-62865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In der Woche nicht mehr als zwei Leistungsnachweise</a:t>
            </a:r>
          </a:p>
          <a:p>
            <a:pPr marL="628650" indent="-628650">
              <a:buFont typeface="Wingdings" panose="05000000000000000000" pitchFamily="2" charset="2"/>
              <a:buChar char="v"/>
            </a:pP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628650" indent="-62865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Anforderungsstufen: </a:t>
            </a: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628650" indent="-628650">
              <a:buFont typeface="Wingdings" panose="05000000000000000000" pitchFamily="2" charset="2"/>
              <a:buChar char="v"/>
            </a:pP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628650" indent="-628650">
              <a:buFont typeface="Wingdings" panose="05000000000000000000" pitchFamily="2" charset="2"/>
              <a:buChar char="v"/>
            </a:pP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628650" indent="-628650">
              <a:buFont typeface="Wingdings" panose="05000000000000000000" pitchFamily="2" charset="2"/>
              <a:buChar char="v"/>
            </a:pP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xmlns="" id="{29F96E91-E0C4-4A90-8247-B0E4FED11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77327"/>
              </p:ext>
            </p:extLst>
          </p:nvPr>
        </p:nvGraphicFramePr>
        <p:xfrm>
          <a:off x="1418907" y="4406745"/>
          <a:ext cx="4588316" cy="1371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35016">
                  <a:extLst>
                    <a:ext uri="{9D8B030D-6E8A-4147-A177-3AD203B41FA5}">
                      <a16:colId xmlns:a16="http://schemas.microsoft.com/office/drawing/2014/main" xmlns="" val="3756444484"/>
                    </a:ext>
                  </a:extLst>
                </a:gridCol>
                <a:gridCol w="1753300">
                  <a:extLst>
                    <a:ext uri="{9D8B030D-6E8A-4147-A177-3AD203B41FA5}">
                      <a16:colId xmlns:a16="http://schemas.microsoft.com/office/drawing/2014/main" xmlns="" val="2885666447"/>
                    </a:ext>
                  </a:extLst>
                </a:gridCol>
              </a:tblGrid>
              <a:tr h="371660"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latin typeface="Grundschrift" panose="00000500000000000000" pitchFamily="2" charset="0"/>
                        </a:rPr>
                        <a:t>Reproduktion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latin typeface="Grundschrift" panose="00000500000000000000" pitchFamily="2" charset="0"/>
                        </a:rPr>
                        <a:t>Ca. 45 %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6367849"/>
                  </a:ext>
                </a:extLst>
              </a:tr>
              <a:tr h="371660"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latin typeface="Grundschrift" panose="00000500000000000000" pitchFamily="2" charset="0"/>
                        </a:rPr>
                        <a:t>Reorganisation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latin typeface="Grundschrift" panose="00000500000000000000" pitchFamily="2" charset="0"/>
                        </a:rPr>
                        <a:t>Ca. 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5503201"/>
                  </a:ext>
                </a:extLst>
              </a:tr>
              <a:tr h="371660"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latin typeface="Grundschrift" panose="00000500000000000000" pitchFamily="2" charset="0"/>
                        </a:rPr>
                        <a:t>Transfer, Reflexion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latin typeface="Grundschrift" panose="00000500000000000000" pitchFamily="2" charset="0"/>
                        </a:rPr>
                        <a:t>Ca. 25 %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62798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DA36815-4E64-404D-9880-E69820F50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08" t="45138" r="26079" b="30887"/>
          <a:stretch/>
        </p:blipFill>
        <p:spPr>
          <a:xfrm>
            <a:off x="8793505" y="3798040"/>
            <a:ext cx="2550254" cy="26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8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Probearbeiten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9F5B4E1D-938F-4169-9B58-1567EF9F9BB1}"/>
              </a:ext>
            </a:extLst>
          </p:cNvPr>
          <p:cNvSpPr/>
          <p:nvPr/>
        </p:nvSpPr>
        <p:spPr>
          <a:xfrm>
            <a:off x="626854" y="1257363"/>
            <a:ext cx="109382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Zusammensetzung der Noten: 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endParaRPr lang="de-DE" sz="24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990600" indent="-546100"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Mündliche Noten: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Buchvorstellung, Referat, Gedichtvortrag, Beschreiben von Rezepten/Spielen, Lösungswege begründen</a:t>
            </a:r>
          </a:p>
          <a:p>
            <a:pPr marL="990600" indent="-546100"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990600" indent="-546100"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Schriftliche Noten: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Proben, Texte planen, schreiben &amp; überarbeiten</a:t>
            </a:r>
          </a:p>
          <a:p>
            <a:pPr marL="990600" indent="-546100"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990600" indent="-546100"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Praktische Noten: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Versuchsdurchführung, Lernplakat, Bauen und Konstruieren</a:t>
            </a:r>
          </a:p>
          <a:p>
            <a:pPr marL="444500"/>
            <a:endParaRPr lang="de-DE" sz="24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990600" indent="-546100"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Mehrdimensionale Noten: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Portfolio, Leserolle,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Lapbook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44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906B70A-618E-4FB7-AD3B-C033ECAA2838}"/>
              </a:ext>
            </a:extLst>
          </p:cNvPr>
          <p:cNvSpPr/>
          <p:nvPr/>
        </p:nvSpPr>
        <p:spPr>
          <a:xfrm>
            <a:off x="564859" y="1922609"/>
            <a:ext cx="1162714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Grundschrift" panose="00000500000000000000" pitchFamily="2" charset="0"/>
            </a:endParaRPr>
          </a:p>
          <a:p>
            <a:endParaRPr lang="de-DE" sz="1050" dirty="0">
              <a:latin typeface="Grundschrif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 Wichtige Zeit zum Wiederholen und Vertiefen des Unterrichtsstoffes </a:t>
            </a:r>
          </a:p>
          <a:p>
            <a:endParaRPr lang="de-DE" sz="20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 Eigenverantwortlich 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überprüfen auf Vollständigkeit durch die Eltern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z="20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 Hausaufgabe ist Pflicht</a:t>
            </a: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 Dauer ca. 1 Stunde 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 Rückmeldung über die Dauer erwünscht!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Hausaufgaben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C2F66EA-6D0E-487C-A58C-47105A70C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9" t="12477" r="53072" b="12905"/>
          <a:stretch/>
        </p:blipFill>
        <p:spPr>
          <a:xfrm>
            <a:off x="4960789" y="3590488"/>
            <a:ext cx="1451028" cy="20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10" y="291834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Das erwartet Sie heute: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51002" y="1430322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F6F3729-0009-496E-9FB5-BB732FEEB2F0}"/>
              </a:ext>
            </a:extLst>
          </p:cNvPr>
          <p:cNvSpPr txBox="1"/>
          <p:nvPr/>
        </p:nvSpPr>
        <p:spPr>
          <a:xfrm>
            <a:off x="994931" y="2344781"/>
            <a:ext cx="10256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Vorstellung</a:t>
            </a:r>
          </a:p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Wahl des Klassenelternsprechers</a:t>
            </a:r>
          </a:p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Organisatorisches</a:t>
            </a:r>
          </a:p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Erzieherische Anliegen</a:t>
            </a:r>
          </a:p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Übersicht über die Lerninhalte Deutsch &amp; Mathematik</a:t>
            </a:r>
          </a:p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Probearbeiten</a:t>
            </a:r>
          </a:p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Hausaufgaben</a:t>
            </a:r>
          </a:p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Fragen, Anregungen und Wünsche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55500CD1-BC05-4600-A165-14BE8D163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92" t="57125" r="21185" b="17421"/>
          <a:stretch/>
        </p:blipFill>
        <p:spPr>
          <a:xfrm>
            <a:off x="9177555" y="1780956"/>
            <a:ext cx="2533475" cy="23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9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Zu guter Letzt…</a:t>
            </a:r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84CFC4D-E083-44F5-ADC3-52428856A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8" t="38410" r="17272" b="19755"/>
          <a:stretch/>
        </p:blipFill>
        <p:spPr>
          <a:xfrm>
            <a:off x="1965585" y="3015842"/>
            <a:ext cx="8998735" cy="384215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ECCE79AD-C18A-EE1C-2276-9C28E2214B6E}"/>
              </a:ext>
            </a:extLst>
          </p:cNvPr>
          <p:cNvSpPr txBox="1"/>
          <p:nvPr/>
        </p:nvSpPr>
        <p:spPr>
          <a:xfrm>
            <a:off x="2175028" y="1811045"/>
            <a:ext cx="5015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Materialkosten: XX0,xx €</a:t>
            </a:r>
          </a:p>
          <a:p>
            <a:endParaRPr lang="de-DE" sz="2000" dirty="0"/>
          </a:p>
          <a:p>
            <a:r>
              <a:rPr lang="de-DE" sz="2000" dirty="0"/>
              <a:t>Prüfexemplare – Englisch, Mathe, Deutsch</a:t>
            </a:r>
          </a:p>
        </p:txBody>
      </p:sp>
    </p:spTree>
    <p:extLst>
      <p:ext uri="{BB962C8B-B14F-4D97-AF65-F5344CB8AC3E}">
        <p14:creationId xmlns:p14="http://schemas.microsoft.com/office/powerpoint/2010/main" val="4184139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44" y="273707"/>
            <a:ext cx="10495518" cy="1080938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Schön, dass Sie da waren!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906B70A-618E-4FB7-AD3B-C033ECAA2838}"/>
              </a:ext>
            </a:extLst>
          </p:cNvPr>
          <p:cNvSpPr/>
          <p:nvPr/>
        </p:nvSpPr>
        <p:spPr>
          <a:xfrm>
            <a:off x="5444891" y="2256655"/>
            <a:ext cx="64679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Ich freue mich auf das gemeinsame Schuljahr und hoffe auf eine gute Zusammenarbeit!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E08603F-E0D8-41E2-9FDC-0A7DC08D6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1" y="1946599"/>
            <a:ext cx="4581368" cy="30518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269F4A3-1935-40C4-BBF3-05AE2E6C2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32" y="4998405"/>
            <a:ext cx="2367607" cy="177570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14BD377F-5953-4953-AA47-0F34E8C4C773}"/>
              </a:ext>
            </a:extLst>
          </p:cNvPr>
          <p:cNvSpPr/>
          <p:nvPr/>
        </p:nvSpPr>
        <p:spPr>
          <a:xfrm>
            <a:off x="4094263" y="5729681"/>
            <a:ext cx="6467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-LICHEN DANK!</a:t>
            </a:r>
          </a:p>
        </p:txBody>
      </p:sp>
    </p:spTree>
    <p:extLst>
      <p:ext uri="{BB962C8B-B14F-4D97-AF65-F5344CB8AC3E}">
        <p14:creationId xmlns:p14="http://schemas.microsoft.com/office/powerpoint/2010/main" val="160275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10" y="291834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Wahl des Klassenelternsprechers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51002" y="1430322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DFE27D7-53C3-4B10-8584-C84EC7F2F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28" t="36942" r="31547" b="14199"/>
          <a:stretch/>
        </p:blipFill>
        <p:spPr>
          <a:xfrm>
            <a:off x="3390012" y="2013357"/>
            <a:ext cx="5411975" cy="44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1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10" y="291834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Organisatorisches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F6F3729-0009-496E-9FB5-BB732FEEB2F0}"/>
              </a:ext>
            </a:extLst>
          </p:cNvPr>
          <p:cNvSpPr txBox="1"/>
          <p:nvPr/>
        </p:nvSpPr>
        <p:spPr>
          <a:xfrm>
            <a:off x="567093" y="2061623"/>
            <a:ext cx="1025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B3C416F-7F43-4CF7-8F22-2547B93261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79" y="2023941"/>
            <a:ext cx="6649053" cy="4040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85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xmlns="" id="{A39F8405-3F0B-4D0F-805C-010D4B3ED4B7}"/>
              </a:ext>
            </a:extLst>
          </p:cNvPr>
          <p:cNvSpPr/>
          <p:nvPr/>
        </p:nvSpPr>
        <p:spPr>
          <a:xfrm>
            <a:off x="3237056" y="2824658"/>
            <a:ext cx="5717887" cy="1495671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F6F3729-0009-496E-9FB5-BB732FEEB2F0}"/>
              </a:ext>
            </a:extLst>
          </p:cNvPr>
          <p:cNvSpPr txBox="1"/>
          <p:nvPr/>
        </p:nvSpPr>
        <p:spPr>
          <a:xfrm>
            <a:off x="541926" y="2061623"/>
            <a:ext cx="10256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Sprechstunde:</a:t>
            </a:r>
          </a:p>
          <a:p>
            <a:endParaRPr lang="de-DE" sz="2800" b="1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algn="ctr"/>
            <a:endParaRPr lang="de-DE" sz="2800" b="1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algn="ctr"/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     über Schulmanager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algn="ctr"/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Weitere Kommunikation über ‚Nachrichten‘ im Hausaufgabenheft!</a:t>
            </a:r>
          </a:p>
          <a:p>
            <a:pPr algn="ctr"/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 </a:t>
            </a:r>
            <a:endParaRPr lang="de-DE" sz="2800" u="sng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10" y="291834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Organisatorisches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77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10" y="291834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Organisatorisches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450975FD-99B4-4BEF-AFB3-B25D548D00B7}"/>
              </a:ext>
            </a:extLst>
          </p:cNvPr>
          <p:cNvSpPr txBox="1"/>
          <p:nvPr/>
        </p:nvSpPr>
        <p:spPr>
          <a:xfrm>
            <a:off x="684539" y="2160912"/>
            <a:ext cx="10256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Krankheitsfall: </a:t>
            </a:r>
          </a:p>
          <a:p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			- Vor Schulbeginn über den Schulmanager entschuldigen</a:t>
            </a:r>
          </a:p>
          <a:p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			- Krankenmappe </a:t>
            </a:r>
          </a:p>
          <a:p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			- „wenn jemand krank ist – ist er krank!“</a:t>
            </a:r>
          </a:p>
          <a:p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			- Nacharbeit ?</a:t>
            </a:r>
          </a:p>
          <a:p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			- Hefteinträge bitte nachholen</a:t>
            </a:r>
          </a:p>
          <a:p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		</a:t>
            </a:r>
          </a:p>
          <a:p>
            <a:r>
              <a:rPr lang="de-DE" sz="28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https://padlet.com/dahofa/</a:t>
            </a:r>
            <a:endParaRPr lang="de-DE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E19338FB-E6A7-43F5-BD63-99C50198A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0" t="14190" r="41655" b="34410"/>
          <a:stretch/>
        </p:blipFill>
        <p:spPr>
          <a:xfrm>
            <a:off x="9019381" y="3723381"/>
            <a:ext cx="2990151" cy="29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10" y="291834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Erzieherisches Anliegen: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51002" y="1430322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F6F3729-0009-496E-9FB5-BB732FEEB2F0}"/>
              </a:ext>
            </a:extLst>
          </p:cNvPr>
          <p:cNvSpPr txBox="1"/>
          <p:nvPr/>
        </p:nvSpPr>
        <p:spPr>
          <a:xfrm>
            <a:off x="892171" y="2008813"/>
            <a:ext cx="1025648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Das ist mir wichtig: </a:t>
            </a:r>
          </a:p>
          <a:p>
            <a:pPr marL="1073150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Selbstreguliertes Lernen	</a:t>
            </a:r>
          </a:p>
          <a:p>
            <a:pPr marL="1073150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Individuelles Lernen</a:t>
            </a:r>
          </a:p>
          <a:p>
            <a:pPr marL="1073150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Reflexives Lernen</a:t>
            </a:r>
          </a:p>
          <a:p>
            <a:pPr marL="1073150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Dialogisches Lernen</a:t>
            </a:r>
          </a:p>
          <a:p>
            <a:pPr marL="360000" indent="-540000">
              <a:buFont typeface="Wingdings" panose="05000000000000000000" pitchFamily="2" charset="2"/>
              <a:buChar char="v"/>
            </a:pPr>
            <a:endParaRPr lang="de-DE" sz="2000" b="1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Gemacht vor acht</a:t>
            </a:r>
          </a:p>
          <a:p>
            <a:endParaRPr lang="de-DE" sz="2000" b="1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Belohnungssystem</a:t>
            </a:r>
          </a:p>
          <a:p>
            <a:endParaRPr lang="de-DE" sz="2800" b="1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360000" indent="-5400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Handschrift und Sauberkeit der Heftführung, Korrekturhinweise</a:t>
            </a:r>
          </a:p>
        </p:txBody>
      </p:sp>
    </p:spTree>
    <p:extLst>
      <p:ext uri="{BB962C8B-B14F-4D97-AF65-F5344CB8AC3E}">
        <p14:creationId xmlns:p14="http://schemas.microsoft.com/office/powerpoint/2010/main" val="340869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Übersicht über die Lerninhalte Deutsch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052E32A-18F1-4EED-B2F9-3AEF1BCC5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2" t="30459" r="30645" b="23302"/>
          <a:stretch/>
        </p:blipFill>
        <p:spPr>
          <a:xfrm>
            <a:off x="1775669" y="1778466"/>
            <a:ext cx="8640662" cy="49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6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C085F-D8E1-4C02-AF0A-F87AD9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41" y="311221"/>
            <a:ext cx="10495518" cy="10809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Übersicht über die Lerninhalte Deutsch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xmlns="" id="{C00580A8-CD59-4CF8-B073-C2E08DA52AC4}"/>
              </a:ext>
            </a:extLst>
          </p:cNvPr>
          <p:cNvSpPr/>
          <p:nvPr/>
        </p:nvSpPr>
        <p:spPr>
          <a:xfrm>
            <a:off x="137020" y="1438711"/>
            <a:ext cx="2030235" cy="3481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xmlns="" id="{6DB69322-11A9-4B22-9EFD-37A1CBD43A74}"/>
              </a:ext>
            </a:extLst>
          </p:cNvPr>
          <p:cNvSpPr/>
          <p:nvPr/>
        </p:nvSpPr>
        <p:spPr>
          <a:xfrm>
            <a:off x="2316760" y="1430322"/>
            <a:ext cx="9738220" cy="3481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906B70A-618E-4FB7-AD3B-C033ECAA2838}"/>
              </a:ext>
            </a:extLst>
          </p:cNvPr>
          <p:cNvSpPr/>
          <p:nvPr/>
        </p:nvSpPr>
        <p:spPr>
          <a:xfrm>
            <a:off x="992696" y="2054586"/>
            <a:ext cx="1013110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Grundschrift" panose="00000500000000000000" pitchFamily="2" charset="0"/>
            </a:endParaRPr>
          </a:p>
          <a:p>
            <a:endParaRPr lang="de-DE" sz="1050" dirty="0">
              <a:latin typeface="Grundschrif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Sprechen und Zuhören 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Verstehend zuhören 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Zu anderen sprechen 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Gespräche führen 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Über Lernen sprechen </a:t>
            </a:r>
          </a:p>
          <a:p>
            <a:pPr marL="896938" indent="-457200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Szenisch spielen </a:t>
            </a:r>
          </a:p>
          <a:p>
            <a:endParaRPr lang="de-DE" sz="2800" dirty="0">
              <a:solidFill>
                <a:schemeClr val="bg1">
                  <a:lumMod val="50000"/>
                </a:schemeClr>
              </a:solidFill>
              <a:latin typeface="Grundschrift" panose="00000500000000000000" pitchFamily="2" charset="0"/>
            </a:endParaRPr>
          </a:p>
          <a:p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Grundschrift" panose="00000500000000000000" pitchFamily="2" charset="0"/>
              </a:rPr>
              <a:t> Gesprächssituationen, Erzählkreis (am Morgen), Präsentationen, Aufgaben zum Hörverstehen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1FB9DF6-F0F9-45A6-B7FD-FBAAF8B2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13818" y="2011579"/>
            <a:ext cx="4680650" cy="28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9408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457</Words>
  <Application>Microsoft Office PowerPoint</Application>
  <PresentationFormat>Breitbild</PresentationFormat>
  <Paragraphs>181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Comic Sans MS</vt:lpstr>
      <vt:lpstr>Grundschrift</vt:lpstr>
      <vt:lpstr>Symbol</vt:lpstr>
      <vt:lpstr>Trebuchet MS</vt:lpstr>
      <vt:lpstr>Wingdings</vt:lpstr>
      <vt:lpstr>Berlin</vt:lpstr>
      <vt:lpstr>PowerPoint-Präsentation</vt:lpstr>
      <vt:lpstr>Das erwartet Sie heute:</vt:lpstr>
      <vt:lpstr>Wahl des Klassenelternsprechers</vt:lpstr>
      <vt:lpstr>Organisatorisches</vt:lpstr>
      <vt:lpstr>Organisatorisches</vt:lpstr>
      <vt:lpstr>Organisatorisches</vt:lpstr>
      <vt:lpstr>Erzieherisches Anliegen:</vt:lpstr>
      <vt:lpstr>Übersicht über die Lerninhalte Deutsch</vt:lpstr>
      <vt:lpstr>Übersicht über die Lerninhalte Deutsch</vt:lpstr>
      <vt:lpstr>Übersicht über die Lerninhalte Deutsch</vt:lpstr>
      <vt:lpstr>Übersicht über die Lerninhalte Deutsch</vt:lpstr>
      <vt:lpstr>Übersicht über die Lerninhalte Deutsch</vt:lpstr>
      <vt:lpstr>Übersicht über die Lerninhalte Deutsch</vt:lpstr>
      <vt:lpstr>Übersicht über die Lerninhalte Mathematik</vt:lpstr>
      <vt:lpstr>Übersicht über die Lerninhalte Mathematik</vt:lpstr>
      <vt:lpstr>Übersicht über die Lerninhalte Mathematik</vt:lpstr>
      <vt:lpstr>Probearbeiten</vt:lpstr>
      <vt:lpstr>Probearbeiten</vt:lpstr>
      <vt:lpstr>Hausaufgaben</vt:lpstr>
      <vt:lpstr>Zu guter Letzt…</vt:lpstr>
      <vt:lpstr>Schön, dass Sie da waren!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 Kronawitter</dc:creator>
  <cp:lastModifiedBy>Christian</cp:lastModifiedBy>
  <cp:revision>33</cp:revision>
  <dcterms:created xsi:type="dcterms:W3CDTF">2018-09-18T12:51:14Z</dcterms:created>
  <dcterms:modified xsi:type="dcterms:W3CDTF">2023-09-19T14:39:49Z</dcterms:modified>
</cp:coreProperties>
</file>