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8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33" r:id="rId20"/>
    <p:sldId id="334" r:id="rId21"/>
    <p:sldId id="332" r:id="rId22"/>
    <p:sldId id="327" r:id="rId23"/>
    <p:sldId id="328" r:id="rId24"/>
    <p:sldId id="330" r:id="rId25"/>
    <p:sldId id="335" r:id="rId26"/>
    <p:sldId id="278" r:id="rId27"/>
    <p:sldId id="329" r:id="rId28"/>
    <p:sldId id="331" r:id="rId29"/>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FF00"/>
    <a:srgbClr val="FF00FF"/>
    <a:srgbClr val="FFCC00"/>
    <a:srgbClr val="FFFF66"/>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23" d="100"/>
          <a:sy n="123" d="100"/>
        </p:scale>
        <p:origin x="11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19.09.2023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363039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19.09.2023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61300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19.09.2023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0090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19.09.2023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147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DCC4414-2C49-4465-B0CD-4EB74AF6E861}" type="datetimeFigureOut">
              <a:rPr lang="de-DE" smtClean="0"/>
              <a:t>19.09.2023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13670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DCC4414-2C49-4465-B0CD-4EB74AF6E861}" type="datetimeFigureOut">
              <a:rPr lang="de-DE" smtClean="0"/>
              <a:t>19.09.2023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68178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DCC4414-2C49-4465-B0CD-4EB74AF6E861}" type="datetimeFigureOut">
              <a:rPr lang="de-DE" smtClean="0"/>
              <a:t>19.09.2023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83430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DCC4414-2C49-4465-B0CD-4EB74AF6E861}" type="datetimeFigureOut">
              <a:rPr lang="de-DE" smtClean="0"/>
              <a:t>19.09.2023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24279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C4414-2C49-4465-B0CD-4EB74AF6E861}" type="datetimeFigureOut">
              <a:rPr lang="de-DE" smtClean="0"/>
              <a:t>19.09.2023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85847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BDCC4414-2C49-4465-B0CD-4EB74AF6E861}" type="datetimeFigureOut">
              <a:rPr lang="de-DE" smtClean="0"/>
              <a:t>19.09.2023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353624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BDCC4414-2C49-4465-B0CD-4EB74AF6E861}" type="datetimeFigureOut">
              <a:rPr lang="de-DE" smtClean="0"/>
              <a:t>19.09.2023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20830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12000">
              <a:schemeClr val="bg1"/>
            </a:gs>
            <a:gs pos="9000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C4414-2C49-4465-B0CD-4EB74AF6E861}" type="datetimeFigureOut">
              <a:rPr lang="de-DE" smtClean="0"/>
              <a:t>19.09.2023</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62458-9A8B-4B95-B9A4-1E337AB70F2B}" type="slidenum">
              <a:rPr lang="de-DE" smtClean="0"/>
              <a:t>‹Nr.›</a:t>
            </a:fld>
            <a:endParaRPr lang="de-DE"/>
          </a:p>
        </p:txBody>
      </p:sp>
    </p:spTree>
    <p:extLst>
      <p:ext uri="{BB962C8B-B14F-4D97-AF65-F5344CB8AC3E}">
        <p14:creationId xmlns:p14="http://schemas.microsoft.com/office/powerpoint/2010/main" val="1790317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schule@obertaufkirchen.de" TargetMode="External"/><Relationship Id="rId2" Type="http://schemas.openxmlformats.org/officeDocument/2006/relationships/hyperlink" Target="http://www.schule-obertaufkirchen.de/"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schulferien.org/deutschland/ferien/weihnachten/bayern/" TargetMode="External"/><Relationship Id="rId7" Type="http://schemas.openxmlformats.org/officeDocument/2006/relationships/hyperlink" Target="https://www.schulferien.org/deutschland/ferien/sommer/bayern/" TargetMode="External"/><Relationship Id="rId2" Type="http://schemas.openxmlformats.org/officeDocument/2006/relationships/hyperlink" Target="https://www.schulferien.org/deutschland/ferien/herbst/bayern/" TargetMode="External"/><Relationship Id="rId1" Type="http://schemas.openxmlformats.org/officeDocument/2006/relationships/slideLayout" Target="../slideLayouts/slideLayout1.xml"/><Relationship Id="rId6" Type="http://schemas.openxmlformats.org/officeDocument/2006/relationships/hyperlink" Target="https://www.schulferien.org/deutschland/ferien/pfingsten/bayern/" TargetMode="External"/><Relationship Id="rId5" Type="http://schemas.openxmlformats.org/officeDocument/2006/relationships/hyperlink" Target="https://www.schulferien.org/deutschland/ferien/ostern/bayern/" TargetMode="External"/><Relationship Id="rId4" Type="http://schemas.openxmlformats.org/officeDocument/2006/relationships/hyperlink" Target="https://www.schulferien.org/deutschland/ferien/winter/bayer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502C6-F076-4884-A96D-9396DD7BF418}"/>
              </a:ext>
            </a:extLst>
          </p:cNvPr>
          <p:cNvSpPr>
            <a:spLocks noGrp="1"/>
          </p:cNvSpPr>
          <p:nvPr>
            <p:ph type="ctrTitle"/>
          </p:nvPr>
        </p:nvSpPr>
        <p:spPr>
          <a:xfrm>
            <a:off x="1637212" y="40232"/>
            <a:ext cx="9144000" cy="2387600"/>
          </a:xfrm>
        </p:spPr>
        <p:txBody>
          <a:bodyPr>
            <a:normAutofit/>
          </a:bodyPr>
          <a:lstStyle/>
          <a:p>
            <a:r>
              <a:rPr lang="de-DE" sz="8000" dirty="0">
                <a:latin typeface="Segoe UI Light" panose="020B0502040204020203" pitchFamily="34" charset="0"/>
                <a:cs typeface="Segoe UI Light" panose="020B0502040204020203" pitchFamily="34" charset="0"/>
              </a:rPr>
              <a:t>Herzlich willkommen</a:t>
            </a:r>
          </a:p>
        </p:txBody>
      </p:sp>
      <p:sp>
        <p:nvSpPr>
          <p:cNvPr id="3" name="Untertitel 2">
            <a:extLst>
              <a:ext uri="{FF2B5EF4-FFF2-40B4-BE49-F238E27FC236}">
                <a16:creationId xmlns:a16="http://schemas.microsoft.com/office/drawing/2014/main" id="{87F4A262-98AA-442F-A8EA-9DA5E3FAE227}"/>
              </a:ext>
            </a:extLst>
          </p:cNvPr>
          <p:cNvSpPr>
            <a:spLocks noGrp="1"/>
          </p:cNvSpPr>
          <p:nvPr>
            <p:ph type="subTitle" idx="1"/>
          </p:nvPr>
        </p:nvSpPr>
        <p:spPr>
          <a:xfrm>
            <a:off x="1323703" y="2626678"/>
            <a:ext cx="9144000" cy="1655762"/>
          </a:xfrm>
        </p:spPr>
        <p:txBody>
          <a:bodyPr>
            <a:normAutofit/>
          </a:bodyPr>
          <a:lstStyle/>
          <a:p>
            <a:r>
              <a:rPr lang="de-DE" sz="3200" dirty="0">
                <a:latin typeface="Segoe UI Light" panose="020B0502040204020203" pitchFamily="34" charset="0"/>
                <a:cs typeface="Segoe UI Light" panose="020B0502040204020203" pitchFamily="34" charset="0"/>
              </a:rPr>
              <a:t>zum Elternabend 2023/2024</a:t>
            </a:r>
          </a:p>
        </p:txBody>
      </p:sp>
      <p:pic>
        <p:nvPicPr>
          <p:cNvPr id="5" name="Grafik 4"/>
          <p:cNvPicPr>
            <a:picLocks noChangeAspect="1"/>
          </p:cNvPicPr>
          <p:nvPr/>
        </p:nvPicPr>
        <p:blipFill rotWithShape="1">
          <a:blip r:embed="rId2"/>
          <a:srcRect t="13008" r="3633" b="26476"/>
          <a:stretch/>
        </p:blipFill>
        <p:spPr>
          <a:xfrm>
            <a:off x="2451463" y="3817748"/>
            <a:ext cx="6888480" cy="2896717"/>
          </a:xfrm>
          <a:prstGeom prst="rect">
            <a:avLst/>
          </a:prstGeom>
        </p:spPr>
      </p:pic>
    </p:spTree>
    <p:extLst>
      <p:ext uri="{BB962C8B-B14F-4D97-AF65-F5344CB8AC3E}">
        <p14:creationId xmlns:p14="http://schemas.microsoft.com/office/powerpoint/2010/main" val="1043830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4" y="533401"/>
            <a:ext cx="6228884" cy="5786199"/>
          </a:xfrm>
          <a:prstGeom prst="rect">
            <a:avLst/>
          </a:prstGeom>
        </p:spPr>
        <p:txBody>
          <a:bodyPr wrap="square">
            <a:spAutoFit/>
          </a:bodyPr>
          <a:lstStyle/>
          <a:p>
            <a:r>
              <a:rPr lang="de-DE" sz="3200" b="1" dirty="0"/>
              <a:t>7. Elternbeirat</a:t>
            </a:r>
            <a:endParaRPr lang="de-DE" sz="3200" dirty="0"/>
          </a:p>
          <a:p>
            <a:r>
              <a:rPr lang="de-DE" sz="3200" dirty="0"/>
              <a:t> </a:t>
            </a:r>
          </a:p>
          <a:p>
            <a:r>
              <a:rPr lang="de-DE" sz="3200" dirty="0"/>
              <a:t>Der </a:t>
            </a:r>
            <a:r>
              <a:rPr lang="de-DE" sz="3200" u="sng" dirty="0"/>
              <a:t>Elternbeirat</a:t>
            </a:r>
            <a:r>
              <a:rPr lang="de-DE" sz="3200" dirty="0"/>
              <a:t> für das Schuljahr 2023/2024 muss neu gewählt werden.</a:t>
            </a:r>
          </a:p>
          <a:p>
            <a:endParaRPr lang="de-DE" sz="3200" dirty="0"/>
          </a:p>
          <a:p>
            <a:r>
              <a:rPr lang="de-DE" sz="3200" dirty="0"/>
              <a:t>An der GS Obertaufkirchen könnten 7 Elternbeiräte gewählt werden.</a:t>
            </a:r>
          </a:p>
          <a:p>
            <a:endParaRPr lang="de-DE" sz="3200" dirty="0"/>
          </a:p>
          <a:p>
            <a:r>
              <a:rPr lang="de-DE" sz="3200" dirty="0"/>
              <a:t>Bitte füllen Sie das Formular zur Wahl des Elternbeirates aus.                </a:t>
            </a:r>
            <a:r>
              <a:rPr lang="de-DE" dirty="0"/>
              <a:t>(</a:t>
            </a:r>
            <a:r>
              <a:rPr lang="de-DE" dirty="0">
                <a:sym typeface="Wingdings" panose="05000000000000000000" pitchFamily="2" charset="2"/>
              </a:rPr>
              <a:t> Briefkasten / </a:t>
            </a:r>
            <a:r>
              <a:rPr lang="de-DE" dirty="0" err="1">
                <a:sym typeface="Wingdings" panose="05000000000000000000" pitchFamily="2" charset="2"/>
              </a:rPr>
              <a:t>Klassenlehrer:innen</a:t>
            </a:r>
            <a:r>
              <a:rPr lang="de-DE" dirty="0">
                <a:sym typeface="Wingdings" panose="05000000000000000000" pitchFamily="2" charset="2"/>
              </a:rPr>
              <a:t>)</a:t>
            </a:r>
            <a:endParaRPr lang="de-DE" sz="3200" dirty="0"/>
          </a:p>
        </p:txBody>
      </p:sp>
      <p:pic>
        <p:nvPicPr>
          <p:cNvPr id="3" name="Picture 4" descr="Grund-und Mittelschule Höchberg - Elternbeirat">
            <a:extLst>
              <a:ext uri="{FF2B5EF4-FFF2-40B4-BE49-F238E27FC236}">
                <a16:creationId xmlns:a16="http://schemas.microsoft.com/office/drawing/2014/main" id="{0BAB0B7B-FC10-460C-BF1A-E94ECC6F7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178" y="994716"/>
            <a:ext cx="3103206" cy="513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64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016758"/>
          </a:xfrm>
          <a:prstGeom prst="rect">
            <a:avLst/>
          </a:prstGeom>
        </p:spPr>
        <p:txBody>
          <a:bodyPr wrap="square">
            <a:spAutoFit/>
          </a:bodyPr>
          <a:lstStyle/>
          <a:p>
            <a:r>
              <a:rPr lang="de-DE" sz="3200" b="1" dirty="0"/>
              <a:t>8. Meldung bei Schulunfällen</a:t>
            </a:r>
            <a:endParaRPr lang="de-DE" sz="3200" dirty="0"/>
          </a:p>
          <a:p>
            <a:endParaRPr lang="de-DE" sz="3200" dirty="0"/>
          </a:p>
          <a:p>
            <a:r>
              <a:rPr lang="de-DE" sz="3200" dirty="0"/>
              <a:t>Die Schüler sind auf dem Schulweg, während des Unterrichts und bei allen Schulveranstaltungen bei der </a:t>
            </a:r>
            <a:r>
              <a:rPr lang="de-DE" sz="3200" b="1" dirty="0">
                <a:effectLst>
                  <a:outerShdw blurRad="38100" dist="38100" dir="2700000" algn="tl">
                    <a:srgbClr val="000000">
                      <a:alpha val="43137"/>
                    </a:srgbClr>
                  </a:outerShdw>
                </a:effectLst>
              </a:rPr>
              <a:t>K</a:t>
            </a:r>
            <a:r>
              <a:rPr lang="de-DE" sz="3200" dirty="0"/>
              <a:t>ommunalen-</a:t>
            </a:r>
            <a:r>
              <a:rPr lang="de-DE" sz="3200" b="1" dirty="0" err="1">
                <a:effectLst>
                  <a:outerShdw blurRad="38100" dist="38100" dir="2700000" algn="tl">
                    <a:srgbClr val="000000">
                      <a:alpha val="43137"/>
                    </a:srgbClr>
                  </a:outerShdw>
                </a:effectLst>
              </a:rPr>
              <a:t>U</a:t>
            </a:r>
            <a:r>
              <a:rPr lang="de-DE" sz="3200" dirty="0" err="1"/>
              <a:t>nfall</a:t>
            </a:r>
            <a:r>
              <a:rPr lang="de-DE" sz="3200" b="1" dirty="0" err="1">
                <a:effectLst>
                  <a:outerShdw blurRad="38100" dist="38100" dir="2700000" algn="tl">
                    <a:srgbClr val="000000">
                      <a:alpha val="43137"/>
                    </a:srgbClr>
                  </a:outerShdw>
                </a:effectLst>
              </a:rPr>
              <a:t>V</a:t>
            </a:r>
            <a:r>
              <a:rPr lang="de-DE" sz="3200" dirty="0" err="1"/>
              <a:t>ersicherung</a:t>
            </a:r>
            <a:r>
              <a:rPr lang="de-DE" sz="3200" dirty="0"/>
              <a:t>-</a:t>
            </a:r>
            <a:r>
              <a:rPr lang="de-DE" sz="3200" b="1" dirty="0">
                <a:effectLst>
                  <a:outerShdw blurRad="38100" dist="38100" dir="2700000" algn="tl">
                    <a:srgbClr val="000000">
                      <a:alpha val="43137"/>
                    </a:srgbClr>
                  </a:outerShdw>
                </a:effectLst>
              </a:rPr>
              <a:t>B</a:t>
            </a:r>
            <a:r>
              <a:rPr lang="de-DE" sz="3200" dirty="0"/>
              <a:t>ayern gegen Unfälle versichert. Sollten Sie nach einem Schulunfall mit Ihrem Kind einen Arzt oder ein Krankenhaus aufsuchen, bitten wir Sie, uns das </a:t>
            </a:r>
            <a:r>
              <a:rPr lang="de-DE" sz="3200" b="1" dirty="0"/>
              <a:t>sofort</a:t>
            </a:r>
            <a:r>
              <a:rPr lang="de-DE" sz="3200" dirty="0"/>
              <a:t> mitzuteilen. Von der Schule muss umgehend eine Unfallmeldung an die KUVB erfolgen.</a:t>
            </a:r>
          </a:p>
        </p:txBody>
      </p:sp>
      <p:pic>
        <p:nvPicPr>
          <p:cNvPr id="2052" name="Picture 4" descr="Hand Gezeichnet Verletzt Finger Mit Verbandssymbol Verletzte Verletzte  Fingerillustration In Doodlestil Stock Vektor Art und mehr Bilder von  Pflaster - iStock">
            <a:extLst>
              <a:ext uri="{FF2B5EF4-FFF2-40B4-BE49-F238E27FC236}">
                <a16:creationId xmlns:a16="http://schemas.microsoft.com/office/drawing/2014/main" id="{CC231D70-5C56-418A-BA49-92649C9ACD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17" t="26259" r="11880" b="22782"/>
          <a:stretch/>
        </p:blipFill>
        <p:spPr bwMode="auto">
          <a:xfrm flipH="1">
            <a:off x="6036588" y="325464"/>
            <a:ext cx="1751622" cy="118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248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016758"/>
          </a:xfrm>
          <a:prstGeom prst="rect">
            <a:avLst/>
          </a:prstGeom>
        </p:spPr>
        <p:txBody>
          <a:bodyPr wrap="square">
            <a:spAutoFit/>
          </a:bodyPr>
          <a:lstStyle/>
          <a:p>
            <a:r>
              <a:rPr lang="de-DE" sz="3200" b="1" dirty="0"/>
              <a:t>9. Entschuldigung bei Erkrankungen</a:t>
            </a:r>
            <a:endParaRPr lang="de-DE" sz="3200" dirty="0"/>
          </a:p>
          <a:p>
            <a:endParaRPr lang="de-DE" sz="3200" dirty="0"/>
          </a:p>
          <a:p>
            <a:pPr marL="457200" indent="-457200">
              <a:buFontTx/>
              <a:buChar char="-"/>
            </a:pPr>
            <a:r>
              <a:rPr lang="de-DE" sz="3200" dirty="0"/>
              <a:t>Krankmeldung bitte immer über den </a:t>
            </a:r>
            <a:r>
              <a:rPr lang="de-DE" sz="3200" b="1" i="1" dirty="0">
                <a:solidFill>
                  <a:srgbClr val="C00000"/>
                </a:solidFill>
                <a:effectLst>
                  <a:outerShdw blurRad="38100" dist="38100" dir="2700000" algn="tl">
                    <a:srgbClr val="000000">
                      <a:alpha val="43137"/>
                    </a:srgbClr>
                  </a:outerShdw>
                </a:effectLst>
              </a:rPr>
              <a:t>Schulmanager </a:t>
            </a:r>
            <a:r>
              <a:rPr lang="de-DE" sz="3200" dirty="0"/>
              <a:t>melden</a:t>
            </a:r>
            <a:endParaRPr lang="de-DE" sz="3200" b="1" i="1" dirty="0">
              <a:solidFill>
                <a:srgbClr val="C00000"/>
              </a:solidFill>
              <a:effectLst>
                <a:outerShdw blurRad="38100" dist="38100" dir="2700000" algn="tl">
                  <a:srgbClr val="000000">
                    <a:alpha val="43137"/>
                  </a:srgbClr>
                </a:outerShdw>
              </a:effectLst>
            </a:endParaRPr>
          </a:p>
          <a:p>
            <a:pPr marL="457200" indent="-457200">
              <a:buFontTx/>
              <a:buChar char="-"/>
            </a:pPr>
            <a:r>
              <a:rPr lang="de-DE" sz="3200" dirty="0"/>
              <a:t>Bei unklarer Abwesenheit müssen wir weiterhin dem Verbleib des Kindes nachgehen.</a:t>
            </a:r>
          </a:p>
          <a:p>
            <a:pPr marL="457200" indent="-457200">
              <a:buFontTx/>
              <a:buChar char="-"/>
            </a:pPr>
            <a:r>
              <a:rPr lang="de-DE" sz="3200" b="1" i="1" dirty="0">
                <a:effectLst>
                  <a:outerShdw blurRad="38100" dist="38100" dir="2700000" algn="tl">
                    <a:srgbClr val="000000">
                      <a:alpha val="43137"/>
                    </a:srgbClr>
                  </a:outerShdw>
                </a:effectLst>
              </a:rPr>
              <a:t>ab dem dritten Tag </a:t>
            </a:r>
            <a:r>
              <a:rPr lang="de-DE" sz="3200" b="1" dirty="0"/>
              <a:t>der Erkrankung ist grundsätzlich eine schriftliche Bescheinigung der Eltern vorzulegen.</a:t>
            </a:r>
            <a:r>
              <a:rPr lang="de-DE" sz="3200" dirty="0"/>
              <a:t> </a:t>
            </a:r>
          </a:p>
          <a:p>
            <a:pPr marL="457200" indent="-457200">
              <a:buFontTx/>
              <a:buChar char="-"/>
            </a:pPr>
            <a:r>
              <a:rPr lang="de-DE" sz="3200" dirty="0"/>
              <a:t>Mehr als vier Tage </a:t>
            </a:r>
            <a:r>
              <a:rPr lang="de-DE" sz="3200" dirty="0">
                <a:sym typeface="Wingdings" panose="05000000000000000000" pitchFamily="2" charset="2"/>
              </a:rPr>
              <a:t> ärztliche Bescheinigung</a:t>
            </a:r>
            <a:endParaRPr lang="de-DE" sz="3200" dirty="0"/>
          </a:p>
        </p:txBody>
      </p:sp>
    </p:spTree>
    <p:extLst>
      <p:ext uri="{BB962C8B-B14F-4D97-AF65-F5344CB8AC3E}">
        <p14:creationId xmlns:p14="http://schemas.microsoft.com/office/powerpoint/2010/main" val="212607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ren und Bakterien: Die Weltenherrscher | radioWissen | Bayern 2 | Radio |  BR.de">
            <a:extLst>
              <a:ext uri="{FF2B5EF4-FFF2-40B4-BE49-F238E27FC236}">
                <a16:creationId xmlns:a16="http://schemas.microsoft.com/office/drawing/2014/main" id="{09166EBD-595F-4A76-A38E-CF325B608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414" y="379708"/>
            <a:ext cx="2138766" cy="1197709"/>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931333" y="533401"/>
            <a:ext cx="9067800" cy="4031873"/>
          </a:xfrm>
          <a:prstGeom prst="rect">
            <a:avLst/>
          </a:prstGeom>
        </p:spPr>
        <p:txBody>
          <a:bodyPr wrap="square">
            <a:spAutoFit/>
          </a:bodyPr>
          <a:lstStyle/>
          <a:p>
            <a:r>
              <a:rPr lang="de-DE" sz="3200" b="1" dirty="0"/>
              <a:t>Meldepflicht bei Erkrankungen</a:t>
            </a:r>
            <a:endParaRPr lang="de-DE" sz="3200" dirty="0"/>
          </a:p>
          <a:p>
            <a:endParaRPr lang="de-DE" sz="3200" dirty="0"/>
          </a:p>
          <a:p>
            <a:r>
              <a:rPr lang="de-DE" sz="3200" dirty="0"/>
              <a:t>Im Interesse aller Schülerinnen und Schüler bitten wir Sie, die Art der Erkrankung anzugeben. Wir haben eine Liste von Krankheiten, die dem Gesundheitsamt gemeldet werden müssen. </a:t>
            </a:r>
            <a:r>
              <a:rPr lang="de-DE" sz="3200" b="1" i="1" u="sng" dirty="0"/>
              <a:t>Scharlach</a:t>
            </a:r>
            <a:r>
              <a:rPr lang="de-DE" sz="3200" dirty="0"/>
              <a:t>, </a:t>
            </a:r>
            <a:r>
              <a:rPr lang="de-DE" sz="3200" b="1" i="1" u="sng" dirty="0"/>
              <a:t>Windpocken </a:t>
            </a:r>
            <a:r>
              <a:rPr lang="de-DE" sz="3200" dirty="0"/>
              <a:t>und </a:t>
            </a:r>
            <a:r>
              <a:rPr lang="de-DE" sz="3200" b="1" i="1" u="sng" dirty="0"/>
              <a:t>Läusebefall </a:t>
            </a:r>
            <a:r>
              <a:rPr lang="de-DE" sz="3200" dirty="0"/>
              <a:t>zählen z. B. zu den meldepflichtigen Krankheiten. </a:t>
            </a:r>
          </a:p>
        </p:txBody>
      </p:sp>
      <p:pic>
        <p:nvPicPr>
          <p:cNvPr id="4100" name="Picture 4" descr="Kopflaus – Wikipedia">
            <a:extLst>
              <a:ext uri="{FF2B5EF4-FFF2-40B4-BE49-F238E27FC236}">
                <a16:creationId xmlns:a16="http://schemas.microsoft.com/office/drawing/2014/main" id="{95E77533-68F4-4B32-A6C7-67324498E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422" y="4071534"/>
            <a:ext cx="261937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81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016758"/>
          </a:xfrm>
          <a:prstGeom prst="rect">
            <a:avLst/>
          </a:prstGeom>
        </p:spPr>
        <p:txBody>
          <a:bodyPr wrap="square">
            <a:spAutoFit/>
          </a:bodyPr>
          <a:lstStyle/>
          <a:p>
            <a:r>
              <a:rPr lang="de-DE" sz="3200" b="1" dirty="0"/>
              <a:t>10. Schmuck im Sportunterricht</a:t>
            </a:r>
            <a:endParaRPr lang="de-DE" sz="3200" dirty="0"/>
          </a:p>
          <a:p>
            <a:endParaRPr lang="de-DE" sz="3200" dirty="0"/>
          </a:p>
          <a:p>
            <a:r>
              <a:rPr lang="de-DE" sz="3200" dirty="0"/>
              <a:t>Beim Sportunterricht darf aus Sicherheitsgründen </a:t>
            </a:r>
            <a:r>
              <a:rPr lang="de-DE" sz="3200" b="1" dirty="0"/>
              <a:t>kein Schmuck, auch keine Uhren, Ohrringe und Freundschaftsbänder</a:t>
            </a:r>
            <a:r>
              <a:rPr lang="de-DE" sz="3200" dirty="0"/>
              <a:t> (auch Halsbänder/-ketten) getragen werden. Bitte achten Sie darauf, dass Ihr Kind an den Sporttagen ohne Schmuck zur Schule kommt oder treffen Sie durch das  Abkleben der Ohrringe durch von zuhause mitgebrachter Pflaster ausreichende Sicherheitsmaßnahmen.</a:t>
            </a:r>
          </a:p>
        </p:txBody>
      </p:sp>
    </p:spTree>
    <p:extLst>
      <p:ext uri="{BB962C8B-B14F-4D97-AF65-F5344CB8AC3E}">
        <p14:creationId xmlns:p14="http://schemas.microsoft.com/office/powerpoint/2010/main" val="84580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ssdiagramm: Verbinder 1">
            <a:extLst>
              <a:ext uri="{FF2B5EF4-FFF2-40B4-BE49-F238E27FC236}">
                <a16:creationId xmlns:a16="http://schemas.microsoft.com/office/drawing/2014/main" id="{8B16B895-9B3C-4F23-A5BC-AE1BD5848859}"/>
              </a:ext>
            </a:extLst>
          </p:cNvPr>
          <p:cNvSpPr/>
          <p:nvPr/>
        </p:nvSpPr>
        <p:spPr>
          <a:xfrm>
            <a:off x="8841785" y="883399"/>
            <a:ext cx="1338019" cy="1299284"/>
          </a:xfrm>
          <a:prstGeom prst="flowChartConnector">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lussdiagramm: Verbinder 4">
            <a:extLst>
              <a:ext uri="{FF2B5EF4-FFF2-40B4-BE49-F238E27FC236}">
                <a16:creationId xmlns:a16="http://schemas.microsoft.com/office/drawing/2014/main" id="{9F749248-008A-489C-BB82-5EEFAFB0A42D}"/>
              </a:ext>
            </a:extLst>
          </p:cNvPr>
          <p:cNvSpPr/>
          <p:nvPr/>
        </p:nvSpPr>
        <p:spPr>
          <a:xfrm>
            <a:off x="8839200" y="2089682"/>
            <a:ext cx="1338019" cy="129928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lussdiagramm: Verbinder 5">
            <a:extLst>
              <a:ext uri="{FF2B5EF4-FFF2-40B4-BE49-F238E27FC236}">
                <a16:creationId xmlns:a16="http://schemas.microsoft.com/office/drawing/2014/main" id="{BAD4646B-88E9-49A9-9BF9-B32FBE294683}"/>
              </a:ext>
            </a:extLst>
          </p:cNvPr>
          <p:cNvSpPr/>
          <p:nvPr/>
        </p:nvSpPr>
        <p:spPr>
          <a:xfrm>
            <a:off x="8844369" y="3280467"/>
            <a:ext cx="1338019" cy="1299284"/>
          </a:xfrm>
          <a:prstGeom prst="flowChartConnector">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931333" y="533401"/>
            <a:ext cx="9067800" cy="4031873"/>
          </a:xfrm>
          <a:prstGeom prst="rect">
            <a:avLst/>
          </a:prstGeom>
        </p:spPr>
        <p:txBody>
          <a:bodyPr wrap="square">
            <a:spAutoFit/>
          </a:bodyPr>
          <a:lstStyle/>
          <a:p>
            <a:r>
              <a:rPr lang="de-DE" sz="3200" b="1" dirty="0"/>
              <a:t>11. Sicherheit an der Haager Straße</a:t>
            </a:r>
            <a:endParaRPr lang="de-DE" sz="3200" dirty="0"/>
          </a:p>
          <a:p>
            <a:endParaRPr lang="de-DE" sz="3200" dirty="0"/>
          </a:p>
          <a:p>
            <a:r>
              <a:rPr lang="de-DE" sz="3200" dirty="0"/>
              <a:t>Die Sicherheit der Kinder beim Überqueren der Haager Straße war schon immer ein großes Anliegen. In diesem Zusammenhang bitten wir Sie - auch im Auftrag vieler Eltern – nicht an der Haager Straße oder an der Haltebucht für die Busse zu halten oder zu parken.</a:t>
            </a:r>
          </a:p>
        </p:txBody>
      </p:sp>
    </p:spTree>
    <p:extLst>
      <p:ext uri="{BB962C8B-B14F-4D97-AF65-F5344CB8AC3E}">
        <p14:creationId xmlns:p14="http://schemas.microsoft.com/office/powerpoint/2010/main" val="1743247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016758"/>
          </a:xfrm>
          <a:prstGeom prst="rect">
            <a:avLst/>
          </a:prstGeom>
        </p:spPr>
        <p:txBody>
          <a:bodyPr wrap="square">
            <a:spAutoFit/>
          </a:bodyPr>
          <a:lstStyle/>
          <a:p>
            <a:r>
              <a:rPr lang="de-DE" sz="3200" b="1" dirty="0"/>
              <a:t>Stellen Sie bitte Ihr Auto auf dem Parkplatz am Friedhof ab und erwarten Sie Ihr Kind auf dem Pausenhof! </a:t>
            </a:r>
          </a:p>
          <a:p>
            <a:pPr algn="ctr"/>
            <a:r>
              <a:rPr lang="de-DE" sz="3200" b="1" i="1" dirty="0">
                <a:solidFill>
                  <a:srgbClr val="C00000"/>
                </a:solidFill>
                <a:effectLst>
                  <a:outerShdw blurRad="38100" dist="38100" dir="2700000" algn="tl">
                    <a:srgbClr val="000000">
                      <a:alpha val="43137"/>
                    </a:srgbClr>
                  </a:outerShdw>
                </a:effectLst>
                <a:sym typeface="Wingdings" panose="05000000000000000000" pitchFamily="2" charset="2"/>
              </a:rPr>
              <a:t> kürzester und sicherster Weg!</a:t>
            </a:r>
            <a:endParaRPr lang="de-DE" sz="3200" b="1" i="1" dirty="0">
              <a:solidFill>
                <a:srgbClr val="C00000"/>
              </a:solidFill>
              <a:effectLst>
                <a:outerShdw blurRad="38100" dist="38100" dir="2700000" algn="tl">
                  <a:srgbClr val="000000">
                    <a:alpha val="43137"/>
                  </a:srgbClr>
                </a:outerShdw>
              </a:effectLst>
            </a:endParaRPr>
          </a:p>
          <a:p>
            <a:endParaRPr lang="de-DE" sz="3200" dirty="0"/>
          </a:p>
          <a:p>
            <a:r>
              <a:rPr lang="de-DE" sz="3200" dirty="0"/>
              <a:t>Die Parkplätze vor dem Schulgebäude benötigen wir für die Lehrkräfte und das Personal.</a:t>
            </a:r>
          </a:p>
          <a:p>
            <a:endParaRPr lang="de-DE" sz="3200" dirty="0"/>
          </a:p>
          <a:p>
            <a:r>
              <a:rPr lang="de-DE" sz="3200" b="1" dirty="0"/>
              <a:t>Bitte geben Sie diese Information auch an Ihre familiären Fahrdienste, wie z. B. Großeltern, weiter!</a:t>
            </a:r>
            <a:endParaRPr lang="de-DE" sz="3200" dirty="0"/>
          </a:p>
        </p:txBody>
      </p:sp>
      <p:pic>
        <p:nvPicPr>
          <p:cNvPr id="3" name="Picture 2" descr="2019 Schuleule">
            <a:extLst>
              <a:ext uri="{FF2B5EF4-FFF2-40B4-BE49-F238E27FC236}">
                <a16:creationId xmlns:a16="http://schemas.microsoft.com/office/drawing/2014/main" id="{1F6C0949-5E2D-4A42-8233-748137C524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991532"/>
            <a:ext cx="914400" cy="117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7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Erstellung solcher 3D Männchen (Design, Grafik)">
            <a:extLst>
              <a:ext uri="{FF2B5EF4-FFF2-40B4-BE49-F238E27FC236}">
                <a16:creationId xmlns:a16="http://schemas.microsoft.com/office/drawing/2014/main" id="{F5971BE4-88DB-443F-9D13-8DBF5685D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352366" y="2856855"/>
            <a:ext cx="2161609" cy="2435816"/>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931333" y="533401"/>
            <a:ext cx="9067800" cy="4154984"/>
          </a:xfrm>
          <a:prstGeom prst="rect">
            <a:avLst/>
          </a:prstGeom>
        </p:spPr>
        <p:txBody>
          <a:bodyPr wrap="square">
            <a:spAutoFit/>
          </a:bodyPr>
          <a:lstStyle/>
          <a:p>
            <a:r>
              <a:rPr lang="de-DE" sz="3200" b="1" dirty="0"/>
              <a:t>13. Fundsachen</a:t>
            </a:r>
            <a:endParaRPr lang="de-DE" sz="3200" dirty="0"/>
          </a:p>
          <a:p>
            <a:endParaRPr lang="de-DE" sz="3200" dirty="0"/>
          </a:p>
          <a:p>
            <a:r>
              <a:rPr lang="de-DE" sz="3200" dirty="0"/>
              <a:t>Alle Fundsachen die heute nicht mitgenommen werden, kommen einem karitativen Zweck zugute bzw. werden entsorgt.</a:t>
            </a:r>
          </a:p>
          <a:p>
            <a:endParaRPr lang="de-DE" sz="3200" dirty="0"/>
          </a:p>
          <a:p>
            <a:r>
              <a:rPr lang="de-DE" sz="3200" dirty="0"/>
              <a:t>Hinweis: Bitte beschriften Sie alle </a:t>
            </a:r>
            <a:r>
              <a:rPr lang="de-DE" sz="3200" b="1" i="1" u="sng" dirty="0" err="1"/>
              <a:t>ALLE</a:t>
            </a:r>
            <a:r>
              <a:rPr lang="de-DE" sz="3200" b="1" dirty="0"/>
              <a:t> </a:t>
            </a:r>
            <a:r>
              <a:rPr lang="de-DE" sz="3200" dirty="0"/>
              <a:t>Schulsachen: </a:t>
            </a:r>
          </a:p>
          <a:p>
            <a:r>
              <a:rPr lang="de-DE" sz="2000" dirty="0">
                <a:sym typeface="Wingdings" panose="05000000000000000000" pitchFamily="2" charset="2"/>
              </a:rPr>
              <a:t> </a:t>
            </a:r>
            <a:r>
              <a:rPr lang="de-DE" sz="2000" dirty="0"/>
              <a:t>Turnbeutel, Sportkleidung, Sportschuhe, Hausschuhe, Brotzeitboxen und   </a:t>
            </a:r>
          </a:p>
          <a:p>
            <a:r>
              <a:rPr lang="de-DE" sz="2000" dirty="0"/>
              <a:t>     Trinkflaschen gut lesbar mit </a:t>
            </a:r>
            <a:r>
              <a:rPr lang="de-DE" sz="2000" b="1" dirty="0"/>
              <a:t>Vor- und Nachnamen</a:t>
            </a:r>
            <a:endParaRPr lang="de-DE" sz="3200" dirty="0"/>
          </a:p>
        </p:txBody>
      </p:sp>
    </p:spTree>
    <p:extLst>
      <p:ext uri="{BB962C8B-B14F-4D97-AF65-F5344CB8AC3E}">
        <p14:creationId xmlns:p14="http://schemas.microsoft.com/office/powerpoint/2010/main" val="1220993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016758"/>
          </a:xfrm>
          <a:prstGeom prst="rect">
            <a:avLst/>
          </a:prstGeom>
        </p:spPr>
        <p:txBody>
          <a:bodyPr wrap="square">
            <a:spAutoFit/>
          </a:bodyPr>
          <a:lstStyle/>
          <a:p>
            <a:r>
              <a:rPr lang="de-DE" sz="3200" b="1" dirty="0"/>
              <a:t>14. Überweisungen</a:t>
            </a:r>
          </a:p>
          <a:p>
            <a:endParaRPr lang="de-DE" sz="3200" b="1" dirty="0"/>
          </a:p>
          <a:p>
            <a:r>
              <a:rPr lang="de-DE" sz="3200" dirty="0"/>
              <a:t>Alle Materialkosten über einen Betrag von 5,00 €uro werden zukünftig über den Schulmanager abgewickelt.</a:t>
            </a:r>
          </a:p>
          <a:p>
            <a:endParaRPr lang="de-DE" sz="3200" dirty="0"/>
          </a:p>
          <a:p>
            <a:pPr marL="457200" indent="-457200">
              <a:buFontTx/>
              <a:buChar char="-"/>
            </a:pPr>
            <a:r>
              <a:rPr lang="de-DE" sz="3200" dirty="0"/>
              <a:t>Kopiergeld</a:t>
            </a:r>
          </a:p>
          <a:p>
            <a:pPr marL="457200" indent="-457200">
              <a:buFontTx/>
              <a:buChar char="-"/>
            </a:pPr>
            <a:r>
              <a:rPr lang="de-DE" sz="3200" dirty="0"/>
              <a:t>Arbeitshefte</a:t>
            </a:r>
          </a:p>
          <a:p>
            <a:pPr marL="457200" indent="-457200">
              <a:buFontTx/>
              <a:buChar char="-"/>
            </a:pPr>
            <a:r>
              <a:rPr lang="de-DE" sz="3200" dirty="0"/>
              <a:t>Materialkosten</a:t>
            </a:r>
          </a:p>
          <a:p>
            <a:pPr marL="457200" indent="-457200">
              <a:buFontTx/>
              <a:buChar char="-"/>
            </a:pPr>
            <a:r>
              <a:rPr lang="de-DE" sz="3200" dirty="0"/>
              <a:t>Sonderbuchungen</a:t>
            </a:r>
          </a:p>
        </p:txBody>
      </p:sp>
      <p:pic>
        <p:nvPicPr>
          <p:cNvPr id="6146" name="Picture 2" descr="5 Euro | zeichnen mit Martina Wald">
            <a:extLst>
              <a:ext uri="{FF2B5EF4-FFF2-40B4-BE49-F238E27FC236}">
                <a16:creationId xmlns:a16="http://schemas.microsoft.com/office/drawing/2014/main" id="{79351F12-9E61-410A-B3E2-DCAFFCEEC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30909">
            <a:off x="6365849" y="304178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8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E2A2B172-9D28-4CE1-8471-835636C6BBDC}"/>
              </a:ext>
            </a:extLst>
          </p:cNvPr>
          <p:cNvGrpSpPr/>
          <p:nvPr/>
        </p:nvGrpSpPr>
        <p:grpSpPr>
          <a:xfrm>
            <a:off x="2291982" y="852406"/>
            <a:ext cx="3543132" cy="5052447"/>
            <a:chOff x="1354329" y="852406"/>
            <a:chExt cx="3543132" cy="5052447"/>
          </a:xfrm>
        </p:grpSpPr>
        <p:pic>
          <p:nvPicPr>
            <p:cNvPr id="5" name="Grafik 4">
              <a:extLst>
                <a:ext uri="{FF2B5EF4-FFF2-40B4-BE49-F238E27FC236}">
                  <a16:creationId xmlns:a16="http://schemas.microsoft.com/office/drawing/2014/main" id="{5EFEF95D-D29A-4120-BBF4-27627494950D}"/>
                </a:ext>
              </a:extLst>
            </p:cNvPr>
            <p:cNvPicPr/>
            <p:nvPr/>
          </p:nvPicPr>
          <p:blipFill rotWithShape="1">
            <a:blip r:embed="rId2"/>
            <a:srcRect b="20711"/>
            <a:stretch/>
          </p:blipFill>
          <p:spPr>
            <a:xfrm>
              <a:off x="1354329" y="852406"/>
              <a:ext cx="3543132" cy="5052447"/>
            </a:xfrm>
            <a:prstGeom prst="rect">
              <a:avLst/>
            </a:prstGeom>
          </p:spPr>
        </p:pic>
        <p:sp>
          <p:nvSpPr>
            <p:cNvPr id="2" name="Rechteck 1">
              <a:extLst>
                <a:ext uri="{FF2B5EF4-FFF2-40B4-BE49-F238E27FC236}">
                  <a16:creationId xmlns:a16="http://schemas.microsoft.com/office/drawing/2014/main" id="{00C3F18D-360E-4E30-8666-19496A25A906}"/>
                </a:ext>
              </a:extLst>
            </p:cNvPr>
            <p:cNvSpPr/>
            <p:nvPr/>
          </p:nvSpPr>
          <p:spPr>
            <a:xfrm>
              <a:off x="2487475" y="1859797"/>
              <a:ext cx="767166" cy="108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8AAE10F7-481A-4DC4-9039-AE3646FA7687}"/>
                </a:ext>
              </a:extLst>
            </p:cNvPr>
            <p:cNvSpPr/>
            <p:nvPr/>
          </p:nvSpPr>
          <p:spPr>
            <a:xfrm>
              <a:off x="1500755" y="1965703"/>
              <a:ext cx="986719" cy="108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2277BED4-C7E0-457B-96DA-89CE77F269AD}"/>
                </a:ext>
              </a:extLst>
            </p:cNvPr>
            <p:cNvSpPr/>
            <p:nvPr/>
          </p:nvSpPr>
          <p:spPr>
            <a:xfrm>
              <a:off x="2807778" y="2683791"/>
              <a:ext cx="986719" cy="108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A7A4B4E-0B6F-4780-B1D7-F7E0E4E0C5F9}"/>
                </a:ext>
              </a:extLst>
            </p:cNvPr>
            <p:cNvSpPr/>
            <p:nvPr/>
          </p:nvSpPr>
          <p:spPr>
            <a:xfrm>
              <a:off x="2812947" y="4711481"/>
              <a:ext cx="986719" cy="108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Pfeil: nach rechts 12">
            <a:extLst>
              <a:ext uri="{FF2B5EF4-FFF2-40B4-BE49-F238E27FC236}">
                <a16:creationId xmlns:a16="http://schemas.microsoft.com/office/drawing/2014/main" id="{E059114C-EE53-455F-A99D-564274DDB35F}"/>
              </a:ext>
            </a:extLst>
          </p:cNvPr>
          <p:cNvSpPr/>
          <p:nvPr/>
        </p:nvSpPr>
        <p:spPr>
          <a:xfrm>
            <a:off x="1565332" y="4920713"/>
            <a:ext cx="827387" cy="480447"/>
          </a:xfrm>
          <a:prstGeom prst="rightArrow">
            <a:avLst/>
          </a:prstGeom>
          <a:solidFill>
            <a:srgbClr val="FF0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a:extLst>
              <a:ext uri="{FF2B5EF4-FFF2-40B4-BE49-F238E27FC236}">
                <a16:creationId xmlns:a16="http://schemas.microsoft.com/office/drawing/2014/main" id="{94744F8A-688B-4509-BA9E-FA52EC75F589}"/>
              </a:ext>
            </a:extLst>
          </p:cNvPr>
          <p:cNvSpPr/>
          <p:nvPr/>
        </p:nvSpPr>
        <p:spPr>
          <a:xfrm flipH="1">
            <a:off x="5389063" y="4918133"/>
            <a:ext cx="827387" cy="480447"/>
          </a:xfrm>
          <a:prstGeom prst="rightArrow">
            <a:avLst/>
          </a:prstGeom>
          <a:solidFill>
            <a:srgbClr val="FF0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7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444138" y="216672"/>
            <a:ext cx="7297782" cy="2056265"/>
          </a:xfrm>
        </p:spPr>
        <p:txBody>
          <a:bodyPr>
            <a:normAutofit/>
          </a:bodyPr>
          <a:lstStyle/>
          <a:p>
            <a:pPr algn="l"/>
            <a:r>
              <a:rPr lang="de-DE" dirty="0">
                <a:latin typeface="Segoe UI Light" panose="020B0502040204020203" pitchFamily="34" charset="0"/>
                <a:cs typeface="Segoe UI Light" panose="020B0502040204020203" pitchFamily="34" charset="0"/>
              </a:rPr>
              <a:t>Themen</a:t>
            </a:r>
            <a:r>
              <a:rPr lang="de-DE" dirty="0"/>
              <a:t>:</a:t>
            </a:r>
            <a:br>
              <a:rPr lang="de-DE" dirty="0"/>
            </a:br>
            <a:endParaRPr lang="de-DE" dirty="0"/>
          </a:p>
        </p:txBody>
      </p:sp>
      <p:sp>
        <p:nvSpPr>
          <p:cNvPr id="7" name="Textfeld 6">
            <a:extLst>
              <a:ext uri="{FF2B5EF4-FFF2-40B4-BE49-F238E27FC236}">
                <a16:creationId xmlns:a16="http://schemas.microsoft.com/office/drawing/2014/main" id="{0BFC4403-016B-4970-BF08-A13E648C124D}"/>
              </a:ext>
            </a:extLst>
          </p:cNvPr>
          <p:cNvSpPr txBox="1"/>
          <p:nvPr/>
        </p:nvSpPr>
        <p:spPr>
          <a:xfrm>
            <a:off x="1210493" y="1555115"/>
            <a:ext cx="9144000" cy="4247317"/>
          </a:xfrm>
          <a:prstGeom prst="rect">
            <a:avLst/>
          </a:prstGeom>
          <a:noFill/>
        </p:spPr>
        <p:txBody>
          <a:bodyPr wrap="square" rtlCol="0">
            <a:spAutoFit/>
          </a:bodyPr>
          <a:lstStyle/>
          <a:p>
            <a:pPr marL="360000" indent="-540000">
              <a:buFont typeface="Wingdings" panose="05000000000000000000" pitchFamily="2" charset="2"/>
              <a:buChar char="v"/>
            </a:pPr>
            <a:r>
              <a:rPr lang="de-DE" sz="3600" b="1" dirty="0">
                <a:solidFill>
                  <a:schemeClr val="bg1">
                    <a:lumMod val="50000"/>
                  </a:schemeClr>
                </a:solidFill>
                <a:latin typeface="Grundschrift" panose="00000500000000000000" pitchFamily="2" charset="0"/>
              </a:rPr>
              <a:t>Schulfamilie 2023/2024</a:t>
            </a:r>
          </a:p>
          <a:p>
            <a:pPr marL="360000" indent="-540000">
              <a:buFont typeface="Wingdings" panose="05000000000000000000" pitchFamily="2" charset="2"/>
              <a:buChar char="v"/>
            </a:pPr>
            <a:r>
              <a:rPr lang="de-DE" sz="3600" b="1" dirty="0">
                <a:solidFill>
                  <a:schemeClr val="bg1">
                    <a:lumMod val="50000"/>
                  </a:schemeClr>
                </a:solidFill>
                <a:latin typeface="Grundschrift" panose="00000500000000000000" pitchFamily="2" charset="0"/>
              </a:rPr>
              <a:t>Organisatorisches</a:t>
            </a:r>
          </a:p>
          <a:p>
            <a:pPr marL="360000" indent="-540000">
              <a:buFont typeface="Wingdings" panose="05000000000000000000" pitchFamily="2" charset="2"/>
              <a:buChar char="v"/>
            </a:pPr>
            <a:r>
              <a:rPr lang="de-DE" sz="3600" b="1" dirty="0">
                <a:solidFill>
                  <a:schemeClr val="bg1">
                    <a:lumMod val="50000"/>
                  </a:schemeClr>
                </a:solidFill>
                <a:latin typeface="Grundschrift" panose="00000500000000000000" pitchFamily="2" charset="0"/>
              </a:rPr>
              <a:t>Erreichbarkeit</a:t>
            </a:r>
          </a:p>
          <a:p>
            <a:pPr marL="360000" indent="-540000">
              <a:buFont typeface="Wingdings" panose="05000000000000000000" pitchFamily="2" charset="2"/>
              <a:buChar char="v"/>
            </a:pPr>
            <a:r>
              <a:rPr lang="de-DE" sz="3600" b="1" dirty="0">
                <a:solidFill>
                  <a:schemeClr val="bg1">
                    <a:lumMod val="50000"/>
                  </a:schemeClr>
                </a:solidFill>
                <a:latin typeface="Grundschrift" panose="00000500000000000000" pitchFamily="2" charset="0"/>
              </a:rPr>
              <a:t>Elternbeirat/</a:t>
            </a:r>
            <a:r>
              <a:rPr lang="de-DE" sz="3600" b="1" dirty="0" err="1">
                <a:solidFill>
                  <a:schemeClr val="bg1">
                    <a:lumMod val="50000"/>
                  </a:schemeClr>
                </a:solidFill>
                <a:latin typeface="Grundschrift" panose="00000500000000000000" pitchFamily="2" charset="0"/>
              </a:rPr>
              <a:t>Klassenelternsprecher:innen</a:t>
            </a:r>
            <a:endParaRPr lang="de-DE" sz="3600" b="1" dirty="0">
              <a:solidFill>
                <a:schemeClr val="bg1">
                  <a:lumMod val="50000"/>
                </a:schemeClr>
              </a:solidFill>
              <a:latin typeface="Grundschrift" panose="00000500000000000000" pitchFamily="2" charset="0"/>
            </a:endParaRPr>
          </a:p>
          <a:p>
            <a:pPr marL="360000" indent="-540000">
              <a:buFont typeface="Wingdings" panose="05000000000000000000" pitchFamily="2" charset="2"/>
              <a:buChar char="v"/>
            </a:pPr>
            <a:r>
              <a:rPr lang="de-DE" sz="3600" b="1" dirty="0">
                <a:solidFill>
                  <a:schemeClr val="bg1">
                    <a:lumMod val="50000"/>
                  </a:schemeClr>
                </a:solidFill>
                <a:latin typeface="Grundschrift" panose="00000500000000000000" pitchFamily="2" charset="0"/>
              </a:rPr>
              <a:t>Meldungen</a:t>
            </a:r>
          </a:p>
          <a:p>
            <a:pPr marL="360000" indent="-540000">
              <a:buFont typeface="Wingdings" panose="05000000000000000000" pitchFamily="2" charset="2"/>
              <a:buChar char="v"/>
            </a:pPr>
            <a:r>
              <a:rPr lang="de-DE" sz="3600" b="1" dirty="0">
                <a:solidFill>
                  <a:schemeClr val="bg1">
                    <a:lumMod val="50000"/>
                  </a:schemeClr>
                </a:solidFill>
                <a:latin typeface="Grundschrift" panose="00000500000000000000" pitchFamily="2" charset="0"/>
              </a:rPr>
              <a:t>Infomaterial</a:t>
            </a:r>
          </a:p>
          <a:p>
            <a:pPr marL="360000" indent="-540000">
              <a:buFont typeface="Wingdings" panose="05000000000000000000" pitchFamily="2" charset="2"/>
              <a:buChar char="v"/>
            </a:pPr>
            <a:r>
              <a:rPr lang="de-DE" sz="3600" b="1" dirty="0">
                <a:solidFill>
                  <a:schemeClr val="bg1">
                    <a:lumMod val="50000"/>
                  </a:schemeClr>
                </a:solidFill>
                <a:latin typeface="Grundschrift" panose="00000500000000000000" pitchFamily="2" charset="0"/>
              </a:rPr>
              <a:t>Fragen, Anregungen und Wünsche</a:t>
            </a:r>
          </a:p>
          <a:p>
            <a:pPr marL="342900" indent="-342900">
              <a:buAutoNum type="arabicPeriod"/>
            </a:pPr>
            <a:endParaRPr lang="de-DE" dirty="0"/>
          </a:p>
        </p:txBody>
      </p:sp>
      <p:pic>
        <p:nvPicPr>
          <p:cNvPr id="4" name="Picture 2" descr="2019 Schuleule">
            <a:extLst>
              <a:ext uri="{FF2B5EF4-FFF2-40B4-BE49-F238E27FC236}">
                <a16:creationId xmlns:a16="http://schemas.microsoft.com/office/drawing/2014/main" id="{15FE825F-E853-4234-88B9-3D8106EBF5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9143" y="1555115"/>
            <a:ext cx="876098" cy="112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8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 dur="500"/>
                                        <p:tgtEl>
                                          <p:spTgt spid="7">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3" dur="500"/>
                                        <p:tgtEl>
                                          <p:spTgt spid="7">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6" dur="500"/>
                                        <p:tgtEl>
                                          <p:spTgt spid="7">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9" dur="500"/>
                                        <p:tgtEl>
                                          <p:spTgt spid="7">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2" dur="500"/>
                                        <p:tgtEl>
                                          <p:spTgt spid="7">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D4DEBBBD-9525-48FB-AADC-D157FD6758D4}"/>
              </a:ext>
            </a:extLst>
          </p:cNvPr>
          <p:cNvGrpSpPr/>
          <p:nvPr/>
        </p:nvGrpSpPr>
        <p:grpSpPr>
          <a:xfrm>
            <a:off x="6344539" y="1177870"/>
            <a:ext cx="2458500" cy="4581794"/>
            <a:chOff x="6344539" y="1177870"/>
            <a:chExt cx="2458500" cy="4581794"/>
          </a:xfrm>
        </p:grpSpPr>
        <p:pic>
          <p:nvPicPr>
            <p:cNvPr id="10" name="Grafik 9">
              <a:extLst>
                <a:ext uri="{FF2B5EF4-FFF2-40B4-BE49-F238E27FC236}">
                  <a16:creationId xmlns:a16="http://schemas.microsoft.com/office/drawing/2014/main" id="{3F3027EF-3F41-4696-94A4-1E073645E3E1}"/>
                </a:ext>
              </a:extLst>
            </p:cNvPr>
            <p:cNvPicPr/>
            <p:nvPr/>
          </p:nvPicPr>
          <p:blipFill>
            <a:blip r:embed="rId2"/>
            <a:stretch>
              <a:fillRect/>
            </a:stretch>
          </p:blipFill>
          <p:spPr>
            <a:xfrm>
              <a:off x="6344539" y="1177870"/>
              <a:ext cx="2458500" cy="4581794"/>
            </a:xfrm>
            <a:prstGeom prst="rect">
              <a:avLst/>
            </a:prstGeom>
          </p:spPr>
        </p:pic>
        <p:sp>
          <p:nvSpPr>
            <p:cNvPr id="11" name="Rechteck 10">
              <a:extLst>
                <a:ext uri="{FF2B5EF4-FFF2-40B4-BE49-F238E27FC236}">
                  <a16:creationId xmlns:a16="http://schemas.microsoft.com/office/drawing/2014/main" id="{79192A6C-CBBF-4DB9-BFDC-76C5F24A2494}"/>
                </a:ext>
              </a:extLst>
            </p:cNvPr>
            <p:cNvSpPr/>
            <p:nvPr/>
          </p:nvSpPr>
          <p:spPr>
            <a:xfrm>
              <a:off x="7800841" y="2546887"/>
              <a:ext cx="986719" cy="1084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 name="Textfeld 15">
            <a:extLst>
              <a:ext uri="{FF2B5EF4-FFF2-40B4-BE49-F238E27FC236}">
                <a16:creationId xmlns:a16="http://schemas.microsoft.com/office/drawing/2014/main" id="{C7CE7BD6-8FCC-4B4D-B8B6-B670D487CCE4}"/>
              </a:ext>
            </a:extLst>
          </p:cNvPr>
          <p:cNvSpPr txBox="1"/>
          <p:nvPr/>
        </p:nvSpPr>
        <p:spPr>
          <a:xfrm>
            <a:off x="1183039" y="890738"/>
            <a:ext cx="4458344" cy="4942892"/>
          </a:xfrm>
          <a:prstGeom prst="rect">
            <a:avLst/>
          </a:prstGeom>
          <a:noFill/>
        </p:spPr>
        <p:txBody>
          <a:bodyPr wrap="square">
            <a:spAutoFit/>
          </a:bodyPr>
          <a:lstStyle/>
          <a:p>
            <a:pPr>
              <a:lnSpc>
                <a:spcPct val="107000"/>
              </a:lnSpc>
              <a:spcAft>
                <a:spcPts val="800"/>
              </a:spcAft>
            </a:pPr>
            <a:r>
              <a:rPr lang="de-DE" sz="3600" dirty="0">
                <a:effectLst/>
                <a:latin typeface="Calibri" panose="020F0502020204030204" pitchFamily="34" charset="0"/>
                <a:ea typeface="Calibri" panose="020F0502020204030204" pitchFamily="34" charset="0"/>
                <a:cs typeface="Times New Roman" panose="02020603050405020304" pitchFamily="18" charset="0"/>
              </a:rPr>
              <a:t>Bitte beachten!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Immer </a:t>
            </a:r>
            <a:r>
              <a:rPr lang="de-DE" sz="1800" b="1" i="1"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VERWENDUNGSZWECK</a:t>
            </a:r>
            <a:r>
              <a:rPr lang="de-DE" sz="1800" dirty="0">
                <a:effectLst/>
                <a:latin typeface="Calibri" panose="020F0502020204030204" pitchFamily="34" charset="0"/>
                <a:ea typeface="Calibri" panose="020F0502020204030204" pitchFamily="34" charset="0"/>
                <a:cs typeface="Times New Roman" panose="02020603050405020304" pitchFamily="18" charset="0"/>
              </a:rPr>
              <a:t> angeben – </a:t>
            </a:r>
            <a:r>
              <a:rPr lang="de-DE" sz="18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vollständig Nummer </a:t>
            </a:r>
            <a:r>
              <a:rPr lang="de-DE" sz="1800" dirty="0">
                <a:effectLst/>
                <a:latin typeface="Calibri" panose="020F0502020204030204" pitchFamily="34" charset="0"/>
                <a:ea typeface="Calibri" panose="020F0502020204030204" pitchFamily="34" charset="0"/>
                <a:cs typeface="Times New Roman" panose="02020603050405020304" pitchFamily="18" charset="0"/>
              </a:rPr>
              <a:t>und </a:t>
            </a:r>
            <a:r>
              <a:rPr lang="de-DE" sz="1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Name des Kindes </a:t>
            </a:r>
          </a:p>
          <a:p>
            <a:pPr>
              <a:lnSpc>
                <a:spcPct val="107000"/>
              </a:lnSpc>
              <a:spcAft>
                <a:spcPts val="800"/>
              </a:spcAft>
            </a:pPr>
            <a:endParaRPr lang="de-DE" sz="1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3200" b="1" dirty="0">
                <a:effectLst/>
                <a:latin typeface="Calibri" panose="020F0502020204030204" pitchFamily="34" charset="0"/>
                <a:ea typeface="Calibri" panose="020F0502020204030204" pitchFamily="34" charset="0"/>
                <a:cs typeface="Times New Roman" panose="02020603050405020304" pitchFamily="18" charset="0"/>
              </a:rPr>
              <a:t>Bei </a:t>
            </a:r>
            <a:r>
              <a:rPr lang="de-DE" sz="3200" b="1" i="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 Kindern </a:t>
            </a:r>
            <a:r>
              <a:rPr lang="de-DE" sz="3200" b="1" dirty="0">
                <a:effectLst/>
                <a:latin typeface="Calibri" panose="020F0502020204030204" pitchFamily="34" charset="0"/>
                <a:ea typeface="Calibri" panose="020F0502020204030204" pitchFamily="34" charset="0"/>
                <a:cs typeface="Times New Roman" panose="02020603050405020304" pitchFamily="18" charset="0"/>
              </a:rPr>
              <a:t>– für jedes Kind eine Überweisung –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3200" b="1" i="1" u="sng" dirty="0">
                <a:solidFill>
                  <a:srgbClr val="FF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nicht</a:t>
            </a:r>
            <a:r>
              <a:rPr lang="de-DE" sz="3200" b="1" dirty="0">
                <a:effectLst/>
                <a:latin typeface="Calibri" panose="020F0502020204030204" pitchFamily="34" charset="0"/>
                <a:ea typeface="Calibri" panose="020F0502020204030204" pitchFamily="34" charset="0"/>
                <a:cs typeface="Times New Roman" panose="02020603050405020304" pitchFamily="18" charset="0"/>
              </a:rPr>
              <a:t> gesammelt!!!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Sie erhalten nach Überweisung und Eingang auf dem Schulkonto eine Benachrichtigung per E-Mail. </a:t>
            </a:r>
          </a:p>
        </p:txBody>
      </p:sp>
    </p:spTree>
    <p:extLst>
      <p:ext uri="{BB962C8B-B14F-4D97-AF65-F5344CB8AC3E}">
        <p14:creationId xmlns:p14="http://schemas.microsoft.com/office/powerpoint/2010/main" val="330607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3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016758"/>
          </a:xfrm>
          <a:prstGeom prst="rect">
            <a:avLst/>
          </a:prstGeom>
        </p:spPr>
        <p:txBody>
          <a:bodyPr wrap="square">
            <a:spAutoFit/>
          </a:bodyPr>
          <a:lstStyle/>
          <a:p>
            <a:r>
              <a:rPr lang="de-DE" sz="3200" b="1" dirty="0"/>
              <a:t>15. Schwimmfahrten nach Waldwinkel</a:t>
            </a:r>
            <a:endParaRPr lang="de-DE" sz="3200" dirty="0"/>
          </a:p>
          <a:p>
            <a:endParaRPr lang="de-DE" sz="3200" dirty="0"/>
          </a:p>
          <a:p>
            <a:r>
              <a:rPr lang="de-DE" sz="3200" dirty="0"/>
              <a:t>Alle Klassen der Grundschule Obertaufkirchen werden </a:t>
            </a:r>
            <a:r>
              <a:rPr lang="de-DE" sz="3200" b="1" dirty="0"/>
              <a:t>voraussichtlich</a:t>
            </a:r>
            <a:r>
              <a:rPr lang="de-DE" sz="3200" dirty="0"/>
              <a:t> dieses Schuljahr wieder zum Schwimmen fahren. Termine und Einzelheiten werden Sie umgehend erhalten. </a:t>
            </a:r>
          </a:p>
          <a:p>
            <a:endParaRPr lang="de-DE" sz="3200" dirty="0"/>
          </a:p>
          <a:p>
            <a:r>
              <a:rPr lang="de-DE" sz="3200" dirty="0"/>
              <a:t>Die </a:t>
            </a:r>
            <a:r>
              <a:rPr lang="de-DE" sz="3200" dirty="0" err="1"/>
              <a:t>Klassenelternsprecher:innen</a:t>
            </a:r>
            <a:r>
              <a:rPr lang="de-DE" sz="3200" dirty="0"/>
              <a:t> werden zeitnah auf Sie zukommen, um die dringend erforderlichen Begleitpersonen zu organisieren.</a:t>
            </a:r>
          </a:p>
        </p:txBody>
      </p:sp>
    </p:spTree>
    <p:extLst>
      <p:ext uri="{BB962C8B-B14F-4D97-AF65-F5344CB8AC3E}">
        <p14:creationId xmlns:p14="http://schemas.microsoft.com/office/powerpoint/2010/main" val="4124792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2" y="533401"/>
            <a:ext cx="8011189" cy="4832092"/>
          </a:xfrm>
          <a:prstGeom prst="rect">
            <a:avLst/>
          </a:prstGeom>
        </p:spPr>
        <p:txBody>
          <a:bodyPr wrap="square">
            <a:spAutoFit/>
          </a:bodyPr>
          <a:lstStyle/>
          <a:p>
            <a:r>
              <a:rPr lang="de-DE" sz="3200" b="1" dirty="0"/>
              <a:t>16. Tretroller / Fahrrädern</a:t>
            </a:r>
          </a:p>
          <a:p>
            <a:endParaRPr lang="de-DE" sz="3200" dirty="0"/>
          </a:p>
          <a:p>
            <a:pPr marL="457200" indent="-457200">
              <a:buFontTx/>
              <a:buChar char="-"/>
            </a:pPr>
            <a:r>
              <a:rPr lang="de-DE" sz="3200" dirty="0"/>
              <a:t>Abstellbereich der Schule</a:t>
            </a:r>
          </a:p>
          <a:p>
            <a:pPr marL="457200" indent="-457200">
              <a:buFontTx/>
              <a:buChar char="-"/>
            </a:pPr>
            <a:r>
              <a:rPr lang="de-DE" sz="3200" dirty="0"/>
              <a:t>Unfälle mit Tretrollern </a:t>
            </a:r>
          </a:p>
          <a:p>
            <a:r>
              <a:rPr lang="de-DE" sz="3200" dirty="0"/>
              <a:t>     </a:t>
            </a:r>
            <a:r>
              <a:rPr lang="de-DE" sz="2000" dirty="0"/>
              <a:t>(*KUVB: nur bedingt abgedeckt)</a:t>
            </a:r>
          </a:p>
          <a:p>
            <a:endParaRPr lang="de-DE" sz="2000" dirty="0"/>
          </a:p>
          <a:p>
            <a:pPr marL="457200" indent="-457200">
              <a:buFontTx/>
              <a:buChar char="-"/>
            </a:pPr>
            <a:r>
              <a:rPr lang="de-DE" sz="3200" dirty="0"/>
              <a:t>„Fahrzeuge“ sind gegen Diebstahl und Verlust </a:t>
            </a:r>
            <a:r>
              <a:rPr lang="de-DE" sz="3200" b="1" u="sng" dirty="0"/>
              <a:t>nicht</a:t>
            </a:r>
            <a:r>
              <a:rPr lang="de-DE" sz="3200" b="1" dirty="0"/>
              <a:t> </a:t>
            </a:r>
            <a:r>
              <a:rPr lang="de-DE" sz="3200" dirty="0"/>
              <a:t>versichert. </a:t>
            </a:r>
          </a:p>
          <a:p>
            <a:pPr marL="457200" indent="-457200">
              <a:buFontTx/>
              <a:buChar char="-"/>
            </a:pPr>
            <a:endParaRPr lang="de-DE" sz="3200" dirty="0"/>
          </a:p>
          <a:p>
            <a:pPr algn="ctr"/>
            <a:r>
              <a:rPr lang="de-DE" sz="3200" dirty="0">
                <a:solidFill>
                  <a:srgbClr val="C00000"/>
                </a:solidFill>
                <a:sym typeface="Wingdings" panose="05000000000000000000" pitchFamily="2" charset="2"/>
              </a:rPr>
              <a:t> </a:t>
            </a:r>
            <a:r>
              <a:rPr lang="de-DE" sz="3200" dirty="0">
                <a:solidFill>
                  <a:srgbClr val="C00000"/>
                </a:solidFill>
              </a:rPr>
              <a:t>abschließen bzw. ausreichend sichern</a:t>
            </a:r>
          </a:p>
        </p:txBody>
      </p:sp>
      <p:pic>
        <p:nvPicPr>
          <p:cNvPr id="7172" name="Picture 4" descr="Mädchen, Das Einen Roller Reitet Vektor Abbildung - Illustration von hand,  gekritzel: 42741457">
            <a:extLst>
              <a:ext uri="{FF2B5EF4-FFF2-40B4-BE49-F238E27FC236}">
                <a16:creationId xmlns:a16="http://schemas.microsoft.com/office/drawing/2014/main" id="{542FF680-025F-4D42-86CE-2D92EDAA75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30"/>
          <a:stretch/>
        </p:blipFill>
        <p:spPr bwMode="auto">
          <a:xfrm flipH="1">
            <a:off x="6370609" y="1022808"/>
            <a:ext cx="2029471" cy="199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3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Единая постоянная рисунок школьного автобуса. Регулярно использовал для  студентов. Назад к концепции школы изолированной на белом Иллюстрация  вектора - иллюстрации насчитывающей контур, чертеж: 189054068">
            <a:extLst>
              <a:ext uri="{FF2B5EF4-FFF2-40B4-BE49-F238E27FC236}">
                <a16:creationId xmlns:a16="http://schemas.microsoft.com/office/drawing/2014/main" id="{D434A538-E7ED-4EF9-91D1-D3BF3922C2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82" b="29266"/>
          <a:stretch/>
        </p:blipFill>
        <p:spPr bwMode="auto">
          <a:xfrm flipH="1">
            <a:off x="6257975" y="2328620"/>
            <a:ext cx="2886025" cy="110038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931333" y="533401"/>
            <a:ext cx="9067800" cy="4524315"/>
          </a:xfrm>
          <a:prstGeom prst="rect">
            <a:avLst/>
          </a:prstGeom>
        </p:spPr>
        <p:txBody>
          <a:bodyPr wrap="square">
            <a:spAutoFit/>
          </a:bodyPr>
          <a:lstStyle/>
          <a:p>
            <a:r>
              <a:rPr lang="de-DE" sz="3200" b="1" dirty="0"/>
              <a:t>17. Schulbusse</a:t>
            </a:r>
            <a:endParaRPr lang="de-DE" sz="3200" dirty="0"/>
          </a:p>
          <a:p>
            <a:endParaRPr lang="de-DE" sz="3200" dirty="0"/>
          </a:p>
          <a:p>
            <a:pPr marL="457200" indent="-457200">
              <a:buFontTx/>
              <a:buChar char="-"/>
            </a:pPr>
            <a:r>
              <a:rPr lang="de-DE" sz="3200" dirty="0">
                <a:cs typeface="Segoe UI Light" panose="020B0502040204020203" pitchFamily="34" charset="0"/>
              </a:rPr>
              <a:t>Abfahrzeiten: siehe </a:t>
            </a:r>
            <a:r>
              <a:rPr lang="de-DE" sz="3200" dirty="0" err="1">
                <a:cs typeface="Segoe UI Light" panose="020B0502040204020203" pitchFamily="34" charset="0"/>
              </a:rPr>
              <a:t>Buspläne</a:t>
            </a:r>
            <a:r>
              <a:rPr lang="de-DE" sz="3200" dirty="0">
                <a:cs typeface="Segoe UI Light" panose="020B0502040204020203" pitchFamily="34" charset="0"/>
              </a:rPr>
              <a:t> (vor Ort)</a:t>
            </a:r>
          </a:p>
          <a:p>
            <a:pPr marL="457200" indent="-457200">
              <a:buFontTx/>
              <a:buChar char="-"/>
            </a:pPr>
            <a:r>
              <a:rPr lang="de-DE" sz="3200" dirty="0">
                <a:cs typeface="Segoe UI Light" panose="020B0502040204020203" pitchFamily="34" charset="0"/>
              </a:rPr>
              <a:t>Bustransfer zur OGTS</a:t>
            </a:r>
          </a:p>
          <a:p>
            <a:pPr marL="457200" indent="-457200">
              <a:buFontTx/>
              <a:buChar char="-"/>
            </a:pPr>
            <a:r>
              <a:rPr lang="de-DE" sz="3200" dirty="0">
                <a:cs typeface="Segoe UI Light" panose="020B0502040204020203" pitchFamily="34" charset="0"/>
              </a:rPr>
              <a:t>Baustellen im Schulsprengel</a:t>
            </a:r>
          </a:p>
          <a:p>
            <a:endParaRPr lang="de-DE" sz="3200" dirty="0">
              <a:cs typeface="Segoe UI Light" panose="020B0502040204020203" pitchFamily="34" charset="0"/>
            </a:endParaRPr>
          </a:p>
          <a:p>
            <a:r>
              <a:rPr lang="de-DE" sz="3200" dirty="0">
                <a:cs typeface="Segoe UI Light" panose="020B0502040204020203" pitchFamily="34" charset="0"/>
              </a:rPr>
              <a:t>Rückfragen: 	Gemeinde Obertaufkirchen</a:t>
            </a:r>
          </a:p>
          <a:p>
            <a:r>
              <a:rPr lang="de-DE" sz="3200" dirty="0">
                <a:cs typeface="Segoe UI Light" panose="020B0502040204020203" pitchFamily="34" charset="0"/>
              </a:rPr>
              <a:t>			Gemeinde </a:t>
            </a:r>
            <a:r>
              <a:rPr lang="de-DE" sz="3200" dirty="0" err="1">
                <a:cs typeface="Segoe UI Light" panose="020B0502040204020203" pitchFamily="34" charset="0"/>
              </a:rPr>
              <a:t>Buchbach</a:t>
            </a:r>
            <a:r>
              <a:rPr lang="de-DE" sz="3200" dirty="0">
                <a:cs typeface="Segoe UI Light" panose="020B0502040204020203" pitchFamily="34" charset="0"/>
              </a:rPr>
              <a:t> (Herr Junger)</a:t>
            </a:r>
          </a:p>
          <a:p>
            <a:endParaRPr lang="de-DE" sz="32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518386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386090"/>
          </a:xfrm>
          <a:prstGeom prst="rect">
            <a:avLst/>
          </a:prstGeom>
        </p:spPr>
        <p:txBody>
          <a:bodyPr wrap="square">
            <a:spAutoFit/>
          </a:bodyPr>
          <a:lstStyle/>
          <a:p>
            <a:r>
              <a:rPr lang="de-DE" sz="3200" b="1" dirty="0"/>
              <a:t>18. Mittagsbetreuung</a:t>
            </a:r>
            <a:endParaRPr lang="de-DE" sz="3200" dirty="0"/>
          </a:p>
          <a:p>
            <a:endParaRPr lang="de-DE" sz="3200" dirty="0"/>
          </a:p>
          <a:p>
            <a:r>
              <a:rPr lang="de-DE" sz="3200" dirty="0">
                <a:latin typeface="Comic Sans MS" panose="030F0702030302020204" pitchFamily="66" charset="0"/>
                <a:cs typeface="Segoe UI Light" panose="020B0502040204020203" pitchFamily="34" charset="0"/>
              </a:rPr>
              <a:t>OGTS:		Anmeldung an die Diakonie:</a:t>
            </a:r>
          </a:p>
          <a:p>
            <a:r>
              <a:rPr lang="de-DE" sz="3200" dirty="0">
                <a:latin typeface="Comic Sans MS" panose="030F0702030302020204" pitchFamily="66" charset="0"/>
                <a:cs typeface="Segoe UI Light" panose="020B0502040204020203" pitchFamily="34" charset="0"/>
              </a:rPr>
              <a:t>			</a:t>
            </a:r>
            <a:r>
              <a:rPr lang="de-DE" sz="3200" b="1"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Frau Paul </a:t>
            </a:r>
            <a:r>
              <a:rPr lang="de-DE" sz="3200" dirty="0">
                <a:latin typeface="Comic Sans MS" panose="030F0702030302020204" pitchFamily="66" charset="0"/>
                <a:cs typeface="Segoe UI Light" panose="020B0502040204020203" pitchFamily="34" charset="0"/>
              </a:rPr>
              <a:t>(08082 9495808) </a:t>
            </a:r>
          </a:p>
          <a:p>
            <a:endParaRPr lang="de-DE" sz="3200"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oder die</a:t>
            </a:r>
          </a:p>
          <a:p>
            <a:r>
              <a:rPr lang="de-DE" sz="3200" dirty="0">
                <a:latin typeface="Comic Sans MS" panose="030F0702030302020204" pitchFamily="66" charset="0"/>
                <a:cs typeface="Segoe UI Light" panose="020B0502040204020203" pitchFamily="34" charset="0"/>
              </a:rPr>
              <a:t>			Grundschule </a:t>
            </a:r>
            <a:r>
              <a:rPr lang="de-DE" sz="3200" dirty="0" err="1">
                <a:latin typeface="Comic Sans MS" panose="030F0702030302020204" pitchFamily="66" charset="0"/>
                <a:cs typeface="Segoe UI Light" panose="020B0502040204020203" pitchFamily="34" charset="0"/>
              </a:rPr>
              <a:t>Schwindegg</a:t>
            </a:r>
            <a:endParaRPr lang="de-DE" sz="3200"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 			(08082 354)</a:t>
            </a:r>
          </a:p>
          <a:p>
            <a:endParaRPr lang="de-DE" sz="3200" dirty="0">
              <a:latin typeface="Comic Sans MS" panose="030F0702030302020204" pitchFamily="66" charset="0"/>
              <a:cs typeface="Segoe UI Light" panose="020B0502040204020203" pitchFamily="34" charset="0"/>
            </a:endParaRPr>
          </a:p>
          <a:p>
            <a:endParaRPr lang="de-DE" sz="3200" dirty="0">
              <a:latin typeface="Comic Sans MS" panose="030F0702030302020204" pitchFamily="66" charset="0"/>
              <a:cs typeface="Segoe UI Light" panose="020B0502040204020203" pitchFamily="34" charset="0"/>
            </a:endParaRPr>
          </a:p>
          <a:p>
            <a:pPr algn="ctr"/>
            <a:r>
              <a:rPr lang="de-DE" sz="2400" dirty="0">
                <a:latin typeface="Comic Sans MS" panose="030F0702030302020204" pitchFamily="66" charset="0"/>
                <a:cs typeface="Segoe UI Light" panose="020B0502040204020203" pitchFamily="34" charset="0"/>
              </a:rPr>
              <a:t>(Infos: siehe </a:t>
            </a:r>
            <a:r>
              <a:rPr lang="de-DE" sz="2400" u="sng" dirty="0">
                <a:solidFill>
                  <a:srgbClr val="0000FF"/>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www.schule-obertaufkirchen.de</a:t>
            </a:r>
            <a:r>
              <a:rPr lang="de-DE" sz="2400" dirty="0">
                <a:latin typeface="Comic Sans MS" panose="030F0702030302020204" pitchFamily="66" charset="0"/>
                <a:cs typeface="Segoe UI Light" panose="020B0502040204020203" pitchFamily="34" charset="0"/>
              </a:rPr>
              <a:t>)</a:t>
            </a:r>
          </a:p>
        </p:txBody>
      </p:sp>
      <p:pic>
        <p:nvPicPr>
          <p:cNvPr id="9218" name="Picture 2" descr="Diakonisches Werk Rosenheim e.V. - ebersberg-evangelisch.de">
            <a:extLst>
              <a:ext uri="{FF2B5EF4-FFF2-40B4-BE49-F238E27FC236}">
                <a16:creationId xmlns:a16="http://schemas.microsoft.com/office/drawing/2014/main" id="{826B25EE-A25F-47FF-9FA4-59B6A1EC5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633" y="1588576"/>
            <a:ext cx="1281516" cy="85434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Volksschule Schwindegg Grundschule">
            <a:extLst>
              <a:ext uri="{FF2B5EF4-FFF2-40B4-BE49-F238E27FC236}">
                <a16:creationId xmlns:a16="http://schemas.microsoft.com/office/drawing/2014/main" id="{2172D19A-55CA-4C78-8C25-2800D7D4A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952" y="3560084"/>
            <a:ext cx="935840" cy="87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20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509200"/>
          </a:xfrm>
          <a:prstGeom prst="rect">
            <a:avLst/>
          </a:prstGeom>
        </p:spPr>
        <p:txBody>
          <a:bodyPr wrap="square">
            <a:spAutoFit/>
          </a:bodyPr>
          <a:lstStyle/>
          <a:p>
            <a:r>
              <a:rPr lang="de-DE" sz="3200" b="1" dirty="0"/>
              <a:t>Meldungen an die OGTS  </a:t>
            </a:r>
            <a:endParaRPr lang="de-DE" sz="3200" dirty="0"/>
          </a:p>
          <a:p>
            <a:endParaRPr lang="de-DE" sz="3200"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OGTS		</a:t>
            </a:r>
            <a:r>
              <a:rPr lang="de-DE" sz="3200" b="1"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Frau Paul </a:t>
            </a:r>
            <a:r>
              <a:rPr lang="de-DE" sz="3200" dirty="0">
                <a:latin typeface="Comic Sans MS" panose="030F0702030302020204" pitchFamily="66" charset="0"/>
                <a:cs typeface="Segoe UI Light" panose="020B0502040204020203" pitchFamily="34" charset="0"/>
              </a:rPr>
              <a:t>(08082 9495808) </a:t>
            </a:r>
          </a:p>
          <a:p>
            <a:endParaRPr lang="de-DE" sz="3200" dirty="0"/>
          </a:p>
          <a:p>
            <a:pPr marL="457200" indent="-457200">
              <a:buFontTx/>
              <a:buChar char="-"/>
            </a:pPr>
            <a:r>
              <a:rPr lang="de-DE" sz="3200" dirty="0"/>
              <a:t>Ausnahmen</a:t>
            </a:r>
          </a:p>
          <a:p>
            <a:pPr marL="457200" indent="-457200">
              <a:buFontTx/>
              <a:buChar char="-"/>
            </a:pPr>
            <a:r>
              <a:rPr lang="de-DE" sz="3200" dirty="0"/>
              <a:t>Änderungen</a:t>
            </a:r>
          </a:p>
          <a:p>
            <a:pPr marL="457200" indent="-457200">
              <a:buFontTx/>
              <a:buChar char="-"/>
            </a:pPr>
            <a:r>
              <a:rPr lang="de-DE" sz="3200" dirty="0"/>
              <a:t>Abmeldungen</a:t>
            </a:r>
          </a:p>
          <a:p>
            <a:endParaRPr lang="de-DE" sz="3200" dirty="0"/>
          </a:p>
          <a:p>
            <a:endParaRPr lang="de-DE" sz="3200" dirty="0">
              <a:latin typeface="Comic Sans MS" panose="030F0702030302020204" pitchFamily="66" charset="0"/>
              <a:cs typeface="Segoe UI Light" panose="020B0502040204020203" pitchFamily="34" charset="0"/>
            </a:endParaRPr>
          </a:p>
          <a:p>
            <a:r>
              <a:rPr lang="de-DE" sz="3200" b="1" i="1"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und</a:t>
            </a:r>
            <a:r>
              <a:rPr lang="de-DE" sz="3200" dirty="0">
                <a:latin typeface="Comic Sans MS" panose="030F0702030302020204" pitchFamily="66" charset="0"/>
                <a:cs typeface="Segoe UI Light" panose="020B0502040204020203" pitchFamily="34" charset="0"/>
              </a:rPr>
              <a:t> bitte auch an die GS Obertaufkirchen</a:t>
            </a:r>
          </a:p>
          <a:p>
            <a:r>
              <a:rPr lang="de-DE" sz="3200" dirty="0">
                <a:latin typeface="Comic Sans MS" panose="030F0702030302020204" pitchFamily="66" charset="0"/>
                <a:cs typeface="Segoe UI Light" panose="020B0502040204020203" pitchFamily="34" charset="0"/>
                <a:sym typeface="Wingdings" panose="05000000000000000000" pitchFamily="2" charset="2"/>
              </a:rPr>
              <a:t>		</a:t>
            </a:r>
            <a:r>
              <a:rPr lang="de-DE" sz="3200" b="1" i="1" dirty="0">
                <a:solidFill>
                  <a:srgbClr val="FF00FF"/>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sym typeface="Wingdings" panose="05000000000000000000" pitchFamily="2" charset="2"/>
              </a:rPr>
              <a:t>Schulmanager   </a:t>
            </a:r>
            <a:r>
              <a:rPr lang="de-DE" sz="20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sym typeface="Wingdings" panose="05000000000000000000" pitchFamily="2" charset="2"/>
              </a:rPr>
              <a:t>(schule@obertaufkirchen.de)</a:t>
            </a:r>
            <a:endParaRPr lang="de-DE" sz="24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endParaRPr>
          </a:p>
        </p:txBody>
      </p:sp>
      <p:pic>
        <p:nvPicPr>
          <p:cNvPr id="9218" name="Picture 2" descr="Diakonisches Werk Rosenheim e.V. - ebersberg-evangelisch.de">
            <a:extLst>
              <a:ext uri="{FF2B5EF4-FFF2-40B4-BE49-F238E27FC236}">
                <a16:creationId xmlns:a16="http://schemas.microsoft.com/office/drawing/2014/main" id="{826B25EE-A25F-47FF-9FA4-59B6A1EC5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878" y="1278610"/>
            <a:ext cx="1281516" cy="854344"/>
          </a:xfrm>
          <a:prstGeom prst="rect">
            <a:avLst/>
          </a:prstGeom>
          <a:noFill/>
          <a:extLst>
            <a:ext uri="{909E8E84-426E-40DD-AFC4-6F175D3DCCD1}">
              <a14:hiddenFill xmlns:a14="http://schemas.microsoft.com/office/drawing/2010/main">
                <a:solidFill>
                  <a:srgbClr val="FFFFFF"/>
                </a:solidFill>
              </a14:hiddenFill>
            </a:ext>
          </a:extLst>
        </p:spPr>
      </p:pic>
      <p:sp>
        <p:nvSpPr>
          <p:cNvPr id="2" name="Pfeil: nach rechts 1">
            <a:extLst>
              <a:ext uri="{FF2B5EF4-FFF2-40B4-BE49-F238E27FC236}">
                <a16:creationId xmlns:a16="http://schemas.microsoft.com/office/drawing/2014/main" id="{B38B656F-5C48-40D9-8441-86D3562A8EF2}"/>
              </a:ext>
            </a:extLst>
          </p:cNvPr>
          <p:cNvSpPr/>
          <p:nvPr/>
        </p:nvSpPr>
        <p:spPr>
          <a:xfrm>
            <a:off x="1805553" y="5633634"/>
            <a:ext cx="968644" cy="201478"/>
          </a:xfrm>
          <a:prstGeom prst="rightArrow">
            <a:avLst/>
          </a:prstGeom>
          <a:solidFill>
            <a:srgbClr val="FF0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FF"/>
              </a:solidFill>
            </a:endParaRPr>
          </a:p>
        </p:txBody>
      </p:sp>
      <p:grpSp>
        <p:nvGrpSpPr>
          <p:cNvPr id="6" name="Gruppieren 5">
            <a:extLst>
              <a:ext uri="{FF2B5EF4-FFF2-40B4-BE49-F238E27FC236}">
                <a16:creationId xmlns:a16="http://schemas.microsoft.com/office/drawing/2014/main" id="{CE01D26D-3E73-4AD6-A153-8921A596A540}"/>
              </a:ext>
            </a:extLst>
          </p:cNvPr>
          <p:cNvGrpSpPr/>
          <p:nvPr/>
        </p:nvGrpSpPr>
        <p:grpSpPr>
          <a:xfrm>
            <a:off x="4535335" y="2867186"/>
            <a:ext cx="3373771" cy="646331"/>
            <a:chOff x="4535335" y="2867186"/>
            <a:chExt cx="3373771" cy="646331"/>
          </a:xfrm>
        </p:grpSpPr>
        <p:sp>
          <p:nvSpPr>
            <p:cNvPr id="3" name="Textfeld 2">
              <a:extLst>
                <a:ext uri="{FF2B5EF4-FFF2-40B4-BE49-F238E27FC236}">
                  <a16:creationId xmlns:a16="http://schemas.microsoft.com/office/drawing/2014/main" id="{FC66AE36-D81A-49F9-833B-E43A3D89F122}"/>
                </a:ext>
              </a:extLst>
            </p:cNvPr>
            <p:cNvSpPr txBox="1"/>
            <p:nvPr/>
          </p:nvSpPr>
          <p:spPr>
            <a:xfrm>
              <a:off x="5519477" y="2867186"/>
              <a:ext cx="2389629" cy="646331"/>
            </a:xfrm>
            <a:prstGeom prst="rect">
              <a:avLst/>
            </a:prstGeom>
            <a:noFill/>
          </p:spPr>
          <p:txBody>
            <a:bodyPr wrap="none" rtlCol="0">
              <a:spAutoFit/>
            </a:bodyPr>
            <a:lstStyle/>
            <a:p>
              <a:r>
                <a:rPr lang="de-DE" sz="3600" b="1" i="1" dirty="0">
                  <a:solidFill>
                    <a:srgbClr val="00FF00"/>
                  </a:solidFill>
                  <a:effectLst>
                    <a:outerShdw blurRad="38100" dist="38100" dir="2700000" algn="tl">
                      <a:srgbClr val="000000">
                        <a:alpha val="43137"/>
                      </a:srgbClr>
                    </a:outerShdw>
                  </a:effectLst>
                </a:rPr>
                <a:t>Busaufsicht</a:t>
              </a:r>
            </a:p>
          </p:txBody>
        </p:sp>
        <p:sp>
          <p:nvSpPr>
            <p:cNvPr id="5" name="Pfeil: nach rechts 4">
              <a:extLst>
                <a:ext uri="{FF2B5EF4-FFF2-40B4-BE49-F238E27FC236}">
                  <a16:creationId xmlns:a16="http://schemas.microsoft.com/office/drawing/2014/main" id="{457627FC-E830-4612-BFF6-F61FD8E80E6D}"/>
                </a:ext>
              </a:extLst>
            </p:cNvPr>
            <p:cNvSpPr/>
            <p:nvPr/>
          </p:nvSpPr>
          <p:spPr>
            <a:xfrm>
              <a:off x="4535335" y="2995049"/>
              <a:ext cx="929898" cy="433951"/>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4131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0" end="10"/>
                                            </p:txEl>
                                          </p:spTgt>
                                        </p:tgtEl>
                                        <p:attrNameLst>
                                          <p:attrName>style.visibility</p:attrName>
                                        </p:attrNameLst>
                                      </p:cBhvr>
                                      <p:to>
                                        <p:strVal val="visible"/>
                                      </p:to>
                                    </p:set>
                                    <p:animEffect transition="in" filter="wipe(left)">
                                      <p:cBhvr>
                                        <p:cTn id="20"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502C6-F076-4884-A96D-9396DD7BF418}"/>
              </a:ext>
            </a:extLst>
          </p:cNvPr>
          <p:cNvSpPr>
            <a:spLocks noGrp="1"/>
          </p:cNvSpPr>
          <p:nvPr>
            <p:ph type="ctrTitle"/>
          </p:nvPr>
        </p:nvSpPr>
        <p:spPr>
          <a:xfrm>
            <a:off x="1506582" y="1594929"/>
            <a:ext cx="9144000" cy="768564"/>
          </a:xfrm>
        </p:spPr>
        <p:txBody>
          <a:bodyPr>
            <a:normAutofit/>
          </a:bodyPr>
          <a:lstStyle/>
          <a:p>
            <a:r>
              <a:rPr lang="de-DE" sz="4400" dirty="0">
                <a:latin typeface="Comic Sans MS" panose="030F0702030302020204" pitchFamily="66" charset="0"/>
                <a:cs typeface="Segoe UI Light" panose="020B0502040204020203" pitchFamily="34" charset="0"/>
              </a:rPr>
              <a:t>Fragen – Anregungen - Wünsche?</a:t>
            </a:r>
          </a:p>
        </p:txBody>
      </p:sp>
      <p:pic>
        <p:nvPicPr>
          <p:cNvPr id="5" name="Grafik 4"/>
          <p:cNvPicPr>
            <a:picLocks noChangeAspect="1"/>
          </p:cNvPicPr>
          <p:nvPr/>
        </p:nvPicPr>
        <p:blipFill rotWithShape="1">
          <a:blip r:embed="rId2"/>
          <a:srcRect t="13008" r="3633" b="26476"/>
          <a:stretch/>
        </p:blipFill>
        <p:spPr>
          <a:xfrm>
            <a:off x="2442755" y="2662536"/>
            <a:ext cx="6888480" cy="2896717"/>
          </a:xfrm>
          <a:prstGeom prst="rect">
            <a:avLst/>
          </a:prstGeom>
        </p:spPr>
      </p:pic>
    </p:spTree>
    <p:extLst>
      <p:ext uri="{BB962C8B-B14F-4D97-AF65-F5344CB8AC3E}">
        <p14:creationId xmlns:p14="http://schemas.microsoft.com/office/powerpoint/2010/main" val="759232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016758"/>
          </a:xfrm>
          <a:prstGeom prst="rect">
            <a:avLst/>
          </a:prstGeom>
        </p:spPr>
        <p:txBody>
          <a:bodyPr wrap="square">
            <a:spAutoFit/>
          </a:bodyPr>
          <a:lstStyle/>
          <a:p>
            <a:r>
              <a:rPr lang="de-DE" sz="4000" b="1" i="1" dirty="0">
                <a:solidFill>
                  <a:srgbClr val="0000CC"/>
                </a:solidFill>
                <a:effectLst>
                  <a:outerShdw blurRad="38100" dist="38100" dir="2700000" algn="tl">
                    <a:srgbClr val="000000">
                      <a:alpha val="43137"/>
                    </a:srgbClr>
                  </a:outerShdw>
                </a:effectLst>
              </a:rPr>
              <a:t>Wir freuen uns auf eine vertrauensvolle Zusammenarbeit mit Ihnen und wünschen uns allen ein gutes, gesundes und erfolgreiches Schuljahr!</a:t>
            </a:r>
          </a:p>
          <a:p>
            <a:endParaRPr lang="de-DE" sz="4000" b="1" i="1" dirty="0">
              <a:solidFill>
                <a:srgbClr val="0000CC"/>
              </a:solidFill>
              <a:effectLst>
                <a:outerShdw blurRad="38100" dist="38100" dir="2700000" algn="tl">
                  <a:srgbClr val="000000">
                    <a:alpha val="43137"/>
                  </a:srgbClr>
                </a:outerShdw>
              </a:effectLst>
            </a:endParaRPr>
          </a:p>
          <a:p>
            <a:endParaRPr lang="de-DE" sz="4000" b="1" i="1" dirty="0">
              <a:solidFill>
                <a:srgbClr val="0000CC"/>
              </a:solidFill>
              <a:effectLst>
                <a:outerShdw blurRad="38100" dist="38100" dir="2700000" algn="tl">
                  <a:srgbClr val="000000">
                    <a:alpha val="43137"/>
                  </a:srgbClr>
                </a:outerShdw>
              </a:effectLst>
            </a:endParaRPr>
          </a:p>
          <a:p>
            <a:endParaRPr lang="de-DE" sz="4000" b="1" i="1" dirty="0">
              <a:solidFill>
                <a:srgbClr val="0000CC"/>
              </a:solidFill>
              <a:effectLst>
                <a:outerShdw blurRad="38100" dist="38100" dir="2700000" algn="tl">
                  <a:srgbClr val="000000">
                    <a:alpha val="43137"/>
                  </a:srgbClr>
                </a:outerShdw>
              </a:effectLst>
            </a:endParaRPr>
          </a:p>
          <a:p>
            <a:pPr algn="r"/>
            <a:r>
              <a:rPr lang="de-DE" sz="4000" b="1" i="1" dirty="0">
                <a:solidFill>
                  <a:srgbClr val="0000CC"/>
                </a:solidFill>
                <a:effectLst>
                  <a:outerShdw blurRad="38100" dist="38100" dir="2700000" algn="tl">
                    <a:srgbClr val="000000">
                      <a:alpha val="43137"/>
                    </a:srgbClr>
                  </a:outerShdw>
                </a:effectLst>
              </a:rPr>
              <a:t>Das Schulteam der GS OTK</a:t>
            </a:r>
          </a:p>
        </p:txBody>
      </p:sp>
      <p:pic>
        <p:nvPicPr>
          <p:cNvPr id="5122" name="Picture 2" descr="2019 Schule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430" y="3041780"/>
            <a:ext cx="1451504" cy="186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22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4)">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out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019 Schule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8363" y="2381380"/>
            <a:ext cx="1451504" cy="186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Legende 1"/>
          <p:cNvSpPr/>
          <p:nvPr/>
        </p:nvSpPr>
        <p:spPr>
          <a:xfrm>
            <a:off x="4165598" y="635000"/>
            <a:ext cx="6282267" cy="3208866"/>
          </a:xfrm>
          <a:prstGeom prst="wedgeEllipseCallout">
            <a:avLst>
              <a:gd name="adj1" fmla="val -61264"/>
              <a:gd name="adj2" fmla="val 31629"/>
            </a:avLst>
          </a:prstGeom>
          <a:solidFill>
            <a:schemeClr val="accent3">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a:solidFill>
                  <a:schemeClr val="tx1"/>
                </a:solidFill>
                <a:effectLst>
                  <a:outerShdw blurRad="38100" dist="38100" dir="2700000" algn="tl">
                    <a:srgbClr val="000000">
                      <a:alpha val="43137"/>
                    </a:srgbClr>
                  </a:outerShdw>
                </a:effectLst>
              </a:rPr>
              <a:t>…kurze Pause !</a:t>
            </a:r>
          </a:p>
          <a:p>
            <a:pPr algn="ctr"/>
            <a:r>
              <a:rPr lang="de-DE" sz="2400" dirty="0">
                <a:solidFill>
                  <a:schemeClr val="tx1"/>
                </a:solidFill>
                <a:effectLst>
                  <a:outerShdw blurRad="38100" dist="38100" dir="2700000" algn="tl">
                    <a:srgbClr val="000000">
                      <a:alpha val="43137"/>
                    </a:srgbClr>
                  </a:outerShdw>
                </a:effectLst>
              </a:rPr>
              <a:t>In 5 Min geht es in den Klassenzimmern weiter.</a:t>
            </a:r>
          </a:p>
        </p:txBody>
      </p:sp>
    </p:spTree>
    <p:extLst>
      <p:ext uri="{BB962C8B-B14F-4D97-AF65-F5344CB8AC3E}">
        <p14:creationId xmlns:p14="http://schemas.microsoft.com/office/powerpoint/2010/main" val="108108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3847207"/>
          </a:xfrm>
          <a:prstGeom prst="rect">
            <a:avLst/>
          </a:prstGeom>
        </p:spPr>
        <p:txBody>
          <a:bodyPr wrap="square">
            <a:spAutoFit/>
          </a:bodyPr>
          <a:lstStyle/>
          <a:p>
            <a:pPr marL="514350" indent="-514350">
              <a:spcAft>
                <a:spcPts val="0"/>
              </a:spcAft>
              <a:buAutoNum type="arabicPeriod"/>
            </a:pPr>
            <a:r>
              <a:rPr lang="de-DE" sz="2800" b="1" dirty="0">
                <a:latin typeface="Comic Sans MS" panose="030F0702030302020204" pitchFamily="66" charset="0"/>
                <a:ea typeface="Times New Roman" panose="02020603050405020304" pitchFamily="18" charset="0"/>
              </a:rPr>
              <a:t>Veränderungen im Lehrerkollegium</a:t>
            </a:r>
          </a:p>
          <a:p>
            <a:pPr>
              <a:spcAft>
                <a:spcPts val="0"/>
              </a:spcAft>
            </a:pPr>
            <a:endParaRPr lang="de-DE" sz="3200" dirty="0">
              <a:latin typeface="Times New Roman" panose="02020603050405020304" pitchFamily="18" charset="0"/>
              <a:ea typeface="Times New Roman" panose="02020603050405020304" pitchFamily="18" charset="0"/>
            </a:endParaRPr>
          </a:p>
          <a:p>
            <a:pPr>
              <a:spcAft>
                <a:spcPts val="0"/>
              </a:spcAft>
            </a:pPr>
            <a:r>
              <a:rPr lang="de-DE" sz="2400" dirty="0">
                <a:latin typeface="Comic Sans MS" panose="030F0702030302020204" pitchFamily="66" charset="0"/>
                <a:ea typeface="Times New Roman" panose="02020603050405020304" pitchFamily="18" charset="0"/>
              </a:rPr>
              <a:t>Schuljahr 2023/2024:</a:t>
            </a:r>
          </a:p>
          <a:p>
            <a:pPr marL="285750" indent="-285750">
              <a:spcAft>
                <a:spcPts val="0"/>
              </a:spcAft>
              <a:buFontTx/>
              <a:buChar char="-"/>
            </a:pPr>
            <a:r>
              <a:rPr lang="de-DE" sz="3200" dirty="0">
                <a:latin typeface="Comic Sans MS" panose="030F0702030302020204" pitchFamily="66" charset="0"/>
                <a:ea typeface="Times New Roman" panose="02020603050405020304" pitchFamily="18" charset="0"/>
              </a:rPr>
              <a:t>Klasse 1a: Ilona </a:t>
            </a:r>
            <a:r>
              <a:rPr lang="de-DE" sz="3200" dirty="0" err="1">
                <a:latin typeface="Comic Sans MS" panose="030F0702030302020204" pitchFamily="66" charset="0"/>
                <a:ea typeface="Times New Roman" panose="02020603050405020304" pitchFamily="18" charset="0"/>
              </a:rPr>
              <a:t>Kremhelmer</a:t>
            </a:r>
            <a:endParaRPr lang="de-DE" sz="3200" dirty="0">
              <a:latin typeface="Comic Sans MS" panose="030F0702030302020204" pitchFamily="66" charset="0"/>
              <a:ea typeface="Times New Roman" panose="02020603050405020304" pitchFamily="18" charset="0"/>
            </a:endParaRPr>
          </a:p>
          <a:p>
            <a:pPr marL="285750" indent="-285750">
              <a:spcAft>
                <a:spcPts val="0"/>
              </a:spcAft>
              <a:buFontTx/>
              <a:buChar char="-"/>
            </a:pPr>
            <a:r>
              <a:rPr lang="de-DE" sz="3200" dirty="0">
                <a:latin typeface="Comic Sans MS" panose="030F0702030302020204" pitchFamily="66" charset="0"/>
                <a:ea typeface="Times New Roman" panose="02020603050405020304" pitchFamily="18" charset="0"/>
              </a:rPr>
              <a:t>Klasse 2a: Verena Kapser</a:t>
            </a:r>
          </a:p>
          <a:p>
            <a:pPr marL="285750" indent="-285750">
              <a:spcAft>
                <a:spcPts val="0"/>
              </a:spcAft>
              <a:buFontTx/>
              <a:buChar char="-"/>
            </a:pPr>
            <a:r>
              <a:rPr lang="de-DE" sz="3200" dirty="0">
                <a:latin typeface="Comic Sans MS" panose="030F0702030302020204" pitchFamily="66" charset="0"/>
                <a:ea typeface="Times New Roman" panose="02020603050405020304" pitchFamily="18" charset="0"/>
              </a:rPr>
              <a:t>Klasse 3a: Nina Hank</a:t>
            </a:r>
          </a:p>
          <a:p>
            <a:pPr marL="285750" indent="-285750">
              <a:spcAft>
                <a:spcPts val="0"/>
              </a:spcAft>
              <a:buFontTx/>
              <a:buChar char="-"/>
            </a:pPr>
            <a:r>
              <a:rPr lang="de-DE" sz="3200" dirty="0">
                <a:latin typeface="Comic Sans MS" panose="030F0702030302020204" pitchFamily="66" charset="0"/>
                <a:ea typeface="Times New Roman" panose="02020603050405020304" pitchFamily="18" charset="0"/>
              </a:rPr>
              <a:t>Klasse 3b: Christian Hofer</a:t>
            </a:r>
          </a:p>
          <a:p>
            <a:pPr marL="285750" indent="-285750">
              <a:spcAft>
                <a:spcPts val="0"/>
              </a:spcAft>
              <a:buFontTx/>
              <a:buChar char="-"/>
            </a:pPr>
            <a:r>
              <a:rPr lang="de-DE" sz="3200" dirty="0">
                <a:latin typeface="Comic Sans MS" panose="030F0702030302020204" pitchFamily="66" charset="0"/>
                <a:ea typeface="Times New Roman" panose="02020603050405020304" pitchFamily="18" charset="0"/>
              </a:rPr>
              <a:t>Klasse 4a: </a:t>
            </a:r>
            <a:r>
              <a:rPr lang="de-DE" sz="3200" dirty="0" err="1">
                <a:latin typeface="Comic Sans MS" panose="030F0702030302020204" pitchFamily="66" charset="0"/>
                <a:ea typeface="Times New Roman" panose="02020603050405020304" pitchFamily="18" charset="0"/>
              </a:rPr>
              <a:t>Shari</a:t>
            </a:r>
            <a:r>
              <a:rPr lang="de-DE" sz="3200" dirty="0">
                <a:latin typeface="Comic Sans MS" panose="030F0702030302020204" pitchFamily="66" charset="0"/>
                <a:ea typeface="Times New Roman" panose="02020603050405020304" pitchFamily="18" charset="0"/>
              </a:rPr>
              <a:t> Seibold</a:t>
            </a:r>
          </a:p>
        </p:txBody>
      </p:sp>
    </p:spTree>
    <p:extLst>
      <p:ext uri="{BB962C8B-B14F-4D97-AF65-F5344CB8AC3E}">
        <p14:creationId xmlns:p14="http://schemas.microsoft.com/office/powerpoint/2010/main" val="6721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left)">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4708981"/>
          </a:xfrm>
          <a:prstGeom prst="rect">
            <a:avLst/>
          </a:prstGeom>
        </p:spPr>
        <p:txBody>
          <a:bodyPr wrap="square">
            <a:spAutoFit/>
          </a:bodyPr>
          <a:lstStyle/>
          <a:p>
            <a:pPr marL="514350" indent="-514350">
              <a:spcAft>
                <a:spcPts val="0"/>
              </a:spcAft>
              <a:buAutoNum type="arabicPeriod"/>
            </a:pPr>
            <a:r>
              <a:rPr lang="de-DE" sz="2800" b="1" dirty="0">
                <a:latin typeface="Comic Sans MS" panose="030F0702030302020204" pitchFamily="66" charset="0"/>
                <a:ea typeface="Times New Roman" panose="02020603050405020304" pitchFamily="18" charset="0"/>
              </a:rPr>
              <a:t>Veränderungen im Lehrerkollegium</a:t>
            </a:r>
          </a:p>
          <a:p>
            <a:pPr>
              <a:spcAft>
                <a:spcPts val="0"/>
              </a:spcAft>
            </a:pPr>
            <a:endParaRPr lang="de-DE" sz="3200" dirty="0">
              <a:latin typeface="Times New Roman" panose="02020603050405020304" pitchFamily="18" charset="0"/>
              <a:ea typeface="Times New Roman" panose="02020603050405020304" pitchFamily="18" charset="0"/>
            </a:endParaRPr>
          </a:p>
          <a:p>
            <a:pPr>
              <a:spcAft>
                <a:spcPts val="0"/>
              </a:spcAft>
            </a:pPr>
            <a:r>
              <a:rPr lang="de-DE" sz="2400" dirty="0">
                <a:latin typeface="Comic Sans MS" panose="030F0702030302020204" pitchFamily="66" charset="0"/>
                <a:ea typeface="Times New Roman" panose="02020603050405020304" pitchFamily="18" charset="0"/>
              </a:rPr>
              <a:t>Weitere Lehrkräfte an unserer Schule:</a:t>
            </a:r>
          </a:p>
          <a:p>
            <a:pPr>
              <a:spcAft>
                <a:spcPts val="0"/>
              </a:spcAft>
            </a:pPr>
            <a:endParaRPr lang="de-DE" sz="2400" dirty="0">
              <a:latin typeface="Comic Sans MS" panose="030F0702030302020204" pitchFamily="66" charset="0"/>
              <a:ea typeface="Times New Roman" panose="02020603050405020304" pitchFamily="18" charset="0"/>
            </a:endParaRPr>
          </a:p>
          <a:p>
            <a:pPr marL="342900" indent="-342900">
              <a:spcAft>
                <a:spcPts val="0"/>
              </a:spcAft>
              <a:buFontTx/>
              <a:buChar char="-"/>
            </a:pPr>
            <a:r>
              <a:rPr lang="de-DE" sz="3200" dirty="0">
                <a:latin typeface="Comic Sans MS" panose="030F0702030302020204" pitchFamily="66" charset="0"/>
                <a:ea typeface="Times New Roman" panose="02020603050405020304" pitchFamily="18" charset="0"/>
              </a:rPr>
              <a:t>Katja Käfferlein (MR)</a:t>
            </a:r>
          </a:p>
          <a:p>
            <a:pPr marL="342900" indent="-342900">
              <a:spcAft>
                <a:spcPts val="0"/>
              </a:spcAft>
              <a:buFontTx/>
              <a:buChar char="-"/>
            </a:pPr>
            <a:r>
              <a:rPr lang="de-DE" sz="3200" dirty="0">
                <a:latin typeface="Comic Sans MS" panose="030F0702030302020204" pitchFamily="66" charset="0"/>
                <a:ea typeface="Times New Roman" panose="02020603050405020304" pitchFamily="18" charset="0"/>
              </a:rPr>
              <a:t>Julia Kuhn</a:t>
            </a:r>
          </a:p>
          <a:p>
            <a:pPr marL="342900" indent="-342900">
              <a:spcAft>
                <a:spcPts val="0"/>
              </a:spcAft>
              <a:buFontTx/>
              <a:buChar char="-"/>
            </a:pPr>
            <a:r>
              <a:rPr lang="de-DE" sz="3200" dirty="0">
                <a:latin typeface="Comic Sans MS" panose="030F0702030302020204" pitchFamily="66" charset="0"/>
                <a:ea typeface="Times New Roman" panose="02020603050405020304" pitchFamily="18" charset="0"/>
              </a:rPr>
              <a:t>Verena Rosenheimer</a:t>
            </a:r>
          </a:p>
          <a:p>
            <a:pPr marL="342900" indent="-342900">
              <a:spcAft>
                <a:spcPts val="0"/>
              </a:spcAft>
              <a:buFontTx/>
              <a:buChar char="-"/>
            </a:pPr>
            <a:endParaRPr lang="de-DE" sz="3200" dirty="0">
              <a:latin typeface="Comic Sans MS" panose="030F0702030302020204" pitchFamily="66" charset="0"/>
              <a:ea typeface="Times New Roman" panose="02020603050405020304" pitchFamily="18" charset="0"/>
            </a:endParaRPr>
          </a:p>
          <a:p>
            <a:pPr marL="342900" indent="-342900">
              <a:spcAft>
                <a:spcPts val="0"/>
              </a:spcAft>
              <a:buFontTx/>
              <a:buChar char="-"/>
            </a:pPr>
            <a:r>
              <a:rPr lang="de-DE" sz="3200" dirty="0">
                <a:latin typeface="Comic Sans MS" panose="030F0702030302020204" pitchFamily="66" charset="0"/>
                <a:ea typeface="Times New Roman" panose="02020603050405020304" pitchFamily="18" charset="0"/>
              </a:rPr>
              <a:t>Andrea Hieber (</a:t>
            </a:r>
            <a:r>
              <a:rPr lang="de-DE" sz="3200" dirty="0" err="1">
                <a:latin typeface="Comic Sans MS" panose="030F0702030302020204" pitchFamily="66" charset="0"/>
                <a:ea typeface="Times New Roman" panose="02020603050405020304" pitchFamily="18" charset="0"/>
              </a:rPr>
              <a:t>k.Rel</a:t>
            </a:r>
            <a:r>
              <a:rPr lang="de-DE" sz="3200" dirty="0">
                <a:latin typeface="Comic Sans MS" panose="030F0702030302020204" pitchFamily="66" charset="0"/>
                <a:ea typeface="Times New Roman" panose="02020603050405020304" pitchFamily="18" charset="0"/>
              </a:rPr>
              <a:t>)</a:t>
            </a:r>
          </a:p>
          <a:p>
            <a:pPr marL="342900" indent="-342900">
              <a:spcAft>
                <a:spcPts val="0"/>
              </a:spcAft>
              <a:buFontTx/>
              <a:buChar char="-"/>
            </a:pPr>
            <a:r>
              <a:rPr lang="de-DE" sz="3200" dirty="0">
                <a:latin typeface="Comic Sans MS" panose="030F0702030302020204" pitchFamily="66" charset="0"/>
                <a:ea typeface="Times New Roman" panose="02020603050405020304" pitchFamily="18" charset="0"/>
              </a:rPr>
              <a:t>Susanne Tafelmeier (EG)</a:t>
            </a:r>
            <a:endParaRPr lang="de-DE" sz="2400" dirty="0">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223253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wipe(left)">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wipe(left)">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wipe(left)">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wipe(left)">
                                      <p:cBhvr>
                                        <p:cTn id="2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4524315"/>
          </a:xfrm>
          <a:prstGeom prst="rect">
            <a:avLst/>
          </a:prstGeom>
        </p:spPr>
        <p:txBody>
          <a:bodyPr wrap="square">
            <a:spAutoFit/>
          </a:bodyPr>
          <a:lstStyle/>
          <a:p>
            <a:r>
              <a:rPr lang="de-DE" sz="3200" b="1" dirty="0"/>
              <a:t>2</a:t>
            </a:r>
            <a:r>
              <a:rPr lang="de-DE" sz="3200" dirty="0"/>
              <a:t>.</a:t>
            </a:r>
            <a:r>
              <a:rPr lang="de-DE" sz="3200" b="1" dirty="0"/>
              <a:t> Homepage und </a:t>
            </a:r>
            <a:r>
              <a:rPr lang="de-DE" sz="3200" b="1" dirty="0" err="1"/>
              <a:t>e-mail</a:t>
            </a:r>
            <a:r>
              <a:rPr lang="de-DE" sz="3200" b="1" dirty="0"/>
              <a:t>-Adresse der Schule</a:t>
            </a:r>
            <a:endParaRPr lang="de-DE" sz="3200" dirty="0"/>
          </a:p>
          <a:p>
            <a:endParaRPr lang="de-DE" sz="3200" dirty="0"/>
          </a:p>
          <a:p>
            <a:r>
              <a:rPr lang="de-DE" sz="3200" dirty="0"/>
              <a:t>Gerne laden wir Sie auf unsere Homepage </a:t>
            </a:r>
            <a:r>
              <a:rPr lang="de-DE" sz="3200" u="sng" dirty="0">
                <a:hlinkClick r:id="rId2"/>
              </a:rPr>
              <a:t>www.schule-obertaufkirchen.de</a:t>
            </a:r>
            <a:r>
              <a:rPr lang="de-DE" sz="3200" dirty="0"/>
              <a:t> ein.   </a:t>
            </a:r>
          </a:p>
          <a:p>
            <a:endParaRPr lang="de-DE" sz="3200" dirty="0"/>
          </a:p>
          <a:p>
            <a:r>
              <a:rPr lang="de-DE" sz="3200" dirty="0"/>
              <a:t>Die </a:t>
            </a:r>
            <a:r>
              <a:rPr lang="de-DE" sz="3200" dirty="0" err="1"/>
              <a:t>e-mail</a:t>
            </a:r>
            <a:r>
              <a:rPr lang="de-DE" sz="3200" dirty="0"/>
              <a:t>-Adresse unserer Schule lautet: </a:t>
            </a:r>
            <a:r>
              <a:rPr lang="de-DE" sz="3200" u="sng" dirty="0">
                <a:hlinkClick r:id="rId3"/>
              </a:rPr>
              <a:t>schule@obertaufkirchen.de</a:t>
            </a:r>
            <a:r>
              <a:rPr lang="de-DE" sz="3200" dirty="0"/>
              <a:t>.</a:t>
            </a:r>
          </a:p>
          <a:p>
            <a:endParaRPr lang="de-DE" sz="3200" dirty="0"/>
          </a:p>
          <a:p>
            <a:r>
              <a:rPr lang="de-DE" sz="3200" dirty="0"/>
              <a:t>         … bei Fragen: 08082/94147 </a:t>
            </a:r>
            <a:r>
              <a:rPr lang="de-DE" sz="3200" b="1" dirty="0"/>
              <a:t> </a:t>
            </a:r>
            <a:endParaRPr lang="de-DE" sz="3200" dirty="0"/>
          </a:p>
        </p:txBody>
      </p:sp>
      <p:pic>
        <p:nvPicPr>
          <p:cNvPr id="3" name="Picture 2" descr="2019 Schuleule">
            <a:extLst>
              <a:ext uri="{FF2B5EF4-FFF2-40B4-BE49-F238E27FC236}">
                <a16:creationId xmlns:a16="http://schemas.microsoft.com/office/drawing/2014/main" id="{7470C002-DF28-4399-9BFA-BDFEC389F4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975" y="4339528"/>
            <a:ext cx="713366" cy="91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9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wipe(left)">
                                      <p:cBhvr>
                                        <p:cTn id="12"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5201424"/>
          </a:xfrm>
          <a:prstGeom prst="rect">
            <a:avLst/>
          </a:prstGeom>
        </p:spPr>
        <p:txBody>
          <a:bodyPr wrap="square">
            <a:spAutoFit/>
          </a:bodyPr>
          <a:lstStyle/>
          <a:p>
            <a:r>
              <a:rPr lang="de-DE" sz="3200" b="1" dirty="0"/>
              <a:t>3. Bürozeiten an der Schule </a:t>
            </a:r>
          </a:p>
          <a:p>
            <a:endParaRPr lang="de-DE" sz="3200" dirty="0"/>
          </a:p>
          <a:p>
            <a:r>
              <a:rPr lang="de-DE" sz="3200" dirty="0"/>
              <a:t>Das Sekretariat unserer Schule ist nur </a:t>
            </a:r>
          </a:p>
          <a:p>
            <a:r>
              <a:rPr lang="de-DE" sz="3200" b="1" i="1" dirty="0">
                <a:solidFill>
                  <a:srgbClr val="FF0000"/>
                </a:solidFill>
                <a:effectLst>
                  <a:outerShdw blurRad="38100" dist="38100" dir="2700000" algn="tl">
                    <a:srgbClr val="000000">
                      <a:alpha val="43137"/>
                    </a:srgbClr>
                  </a:outerShdw>
                </a:effectLst>
              </a:rPr>
              <a:t>Montag</a:t>
            </a:r>
            <a:r>
              <a:rPr lang="de-DE" sz="3200" dirty="0"/>
              <a:t>, </a:t>
            </a:r>
            <a:r>
              <a:rPr lang="de-DE" sz="3200" b="1" i="1" dirty="0">
                <a:solidFill>
                  <a:srgbClr val="FF0000"/>
                </a:solidFill>
                <a:effectLst>
                  <a:outerShdw blurRad="38100" dist="38100" dir="2700000" algn="tl">
                    <a:srgbClr val="000000">
                      <a:alpha val="43137"/>
                    </a:srgbClr>
                  </a:outerShdw>
                </a:effectLst>
              </a:rPr>
              <a:t>Dienstag </a:t>
            </a:r>
            <a:r>
              <a:rPr lang="de-DE" sz="3200" dirty="0"/>
              <a:t>und </a:t>
            </a:r>
            <a:r>
              <a:rPr lang="de-DE" sz="3200" b="1" i="1" dirty="0">
                <a:solidFill>
                  <a:srgbClr val="FF0000"/>
                </a:solidFill>
                <a:effectLst>
                  <a:outerShdw blurRad="38100" dist="38100" dir="2700000" algn="tl">
                    <a:srgbClr val="000000">
                      <a:alpha val="43137"/>
                    </a:srgbClr>
                  </a:outerShdw>
                </a:effectLst>
              </a:rPr>
              <a:t>Donnerstag </a:t>
            </a:r>
          </a:p>
          <a:p>
            <a:r>
              <a:rPr lang="de-DE" sz="3200" b="1" dirty="0"/>
              <a:t>von 7:30 bis 11:15 Uhr</a:t>
            </a:r>
            <a:r>
              <a:rPr lang="de-DE" sz="3200" b="1" i="1" dirty="0"/>
              <a:t> </a:t>
            </a:r>
            <a:r>
              <a:rPr lang="de-DE" sz="3200" dirty="0"/>
              <a:t>besetzt.</a:t>
            </a:r>
          </a:p>
          <a:p>
            <a:endParaRPr lang="de-DE" sz="3200" dirty="0"/>
          </a:p>
          <a:p>
            <a:r>
              <a:rPr lang="de-DE" sz="2800" dirty="0"/>
              <a:t>Außerhalb dieser Zeit ist ein Anrufbeantworter geschaltet. Bitte sprechen Sie bei Bedarf Ihr Anliegen auf das Band, wir rufen Sie – wenn gewünscht - zurück.</a:t>
            </a:r>
          </a:p>
          <a:p>
            <a:r>
              <a:rPr lang="de-DE" sz="2800" dirty="0"/>
              <a:t>Frau Obermeier, steht Ihnen gerne für schulische Fragen zur Verfügung. </a:t>
            </a:r>
          </a:p>
        </p:txBody>
      </p:sp>
    </p:spTree>
    <p:extLst>
      <p:ext uri="{BB962C8B-B14F-4D97-AF65-F5344CB8AC3E}">
        <p14:creationId xmlns:p14="http://schemas.microsoft.com/office/powerpoint/2010/main" val="302597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3046988"/>
          </a:xfrm>
          <a:prstGeom prst="rect">
            <a:avLst/>
          </a:prstGeom>
        </p:spPr>
        <p:txBody>
          <a:bodyPr wrap="square">
            <a:spAutoFit/>
          </a:bodyPr>
          <a:lstStyle/>
          <a:p>
            <a:r>
              <a:rPr lang="de-DE" sz="3200" b="1" dirty="0"/>
              <a:t>4. Sprechstunden der Lehrkräfte</a:t>
            </a:r>
            <a:r>
              <a:rPr lang="de-DE" sz="3200" dirty="0"/>
              <a:t>	</a:t>
            </a:r>
          </a:p>
          <a:p>
            <a:r>
              <a:rPr lang="de-DE" sz="2000" dirty="0"/>
              <a:t>(*dürfen nicht auf der Homepage hinterlegt werden)</a:t>
            </a:r>
          </a:p>
          <a:p>
            <a:r>
              <a:rPr lang="de-DE" sz="3200" dirty="0"/>
              <a:t>  </a:t>
            </a:r>
          </a:p>
          <a:p>
            <a:r>
              <a:rPr lang="de-DE" sz="3200" dirty="0"/>
              <a:t>Bitte nutzen Sie den </a:t>
            </a:r>
            <a:r>
              <a:rPr lang="de-DE" sz="4400" b="1" i="1" dirty="0">
                <a:solidFill>
                  <a:srgbClr val="C00000"/>
                </a:solidFill>
                <a:effectLst>
                  <a:outerShdw blurRad="38100" dist="38100" dir="2700000" algn="tl">
                    <a:srgbClr val="000000">
                      <a:alpha val="43137"/>
                    </a:srgbClr>
                  </a:outerShdw>
                </a:effectLst>
              </a:rPr>
              <a:t>Schulmanager</a:t>
            </a:r>
            <a:r>
              <a:rPr lang="de-DE" sz="3200" dirty="0"/>
              <a:t> und vereinbaren sie eine individuelle Sprechzeit.</a:t>
            </a:r>
          </a:p>
          <a:p>
            <a:endParaRPr lang="de-DE" sz="3200" dirty="0"/>
          </a:p>
        </p:txBody>
      </p:sp>
    </p:spTree>
    <p:extLst>
      <p:ext uri="{BB962C8B-B14F-4D97-AF65-F5344CB8AC3E}">
        <p14:creationId xmlns:p14="http://schemas.microsoft.com/office/powerpoint/2010/main" val="259899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9067800" cy="1415772"/>
          </a:xfrm>
          <a:prstGeom prst="rect">
            <a:avLst/>
          </a:prstGeom>
        </p:spPr>
        <p:txBody>
          <a:bodyPr wrap="square">
            <a:spAutoFit/>
          </a:bodyPr>
          <a:lstStyle/>
          <a:p>
            <a:r>
              <a:rPr lang="de-DE" sz="3200" b="1" dirty="0"/>
              <a:t>5. Ferienzeiten</a:t>
            </a:r>
            <a:endParaRPr lang="de-DE" sz="2000" dirty="0"/>
          </a:p>
          <a:p>
            <a:r>
              <a:rPr lang="de-DE" dirty="0"/>
              <a:t>(</a:t>
            </a:r>
            <a:r>
              <a:rPr lang="de-DE" dirty="0">
                <a:sym typeface="Wingdings" panose="05000000000000000000" pitchFamily="2" charset="2"/>
              </a:rPr>
              <a:t>*</a:t>
            </a:r>
            <a:r>
              <a:rPr lang="de-DE" dirty="0"/>
              <a:t> Angegeben ist jeweils der erste und letzte Ferientag)</a:t>
            </a:r>
          </a:p>
          <a:p>
            <a:endParaRPr lang="de-DE" dirty="0"/>
          </a:p>
          <a:p>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2401052494"/>
              </p:ext>
            </p:extLst>
          </p:nvPr>
        </p:nvGraphicFramePr>
        <p:xfrm>
          <a:off x="1010241" y="1792220"/>
          <a:ext cx="7693492" cy="3236982"/>
        </p:xfrm>
        <a:graphic>
          <a:graphicData uri="http://schemas.openxmlformats.org/drawingml/2006/table">
            <a:tbl>
              <a:tblPr/>
              <a:tblGrid>
                <a:gridCol w="3846746">
                  <a:extLst>
                    <a:ext uri="{9D8B030D-6E8A-4147-A177-3AD203B41FA5}">
                      <a16:colId xmlns:a16="http://schemas.microsoft.com/office/drawing/2014/main" val="20000"/>
                    </a:ext>
                  </a:extLst>
                </a:gridCol>
                <a:gridCol w="3846746">
                  <a:extLst>
                    <a:ext uri="{9D8B030D-6E8A-4147-A177-3AD203B41FA5}">
                      <a16:colId xmlns:a16="http://schemas.microsoft.com/office/drawing/2014/main" val="20001"/>
                    </a:ext>
                  </a:extLst>
                </a:gridCol>
              </a:tblGrid>
              <a:tr h="539497">
                <a:tc>
                  <a:txBody>
                    <a:bodyPr/>
                    <a:lstStyle/>
                    <a:p>
                      <a:r>
                        <a:rPr lang="de-DE" u="none" strike="noStrike" dirty="0">
                          <a:solidFill>
                            <a:srgbClr val="0F4496"/>
                          </a:solidFill>
                          <a:effectLst/>
                          <a:hlinkClick r:id="rId2"/>
                        </a:rPr>
                        <a:t>Herbstferien 2023</a:t>
                      </a:r>
                      <a:endParaRPr lang="de-DE" dirty="0">
                        <a:effectLst/>
                      </a:endParaRPr>
                    </a:p>
                  </a:txBody>
                  <a:tcPr marL="38100" marR="38100" anchor="ctr">
                    <a:lnL>
                      <a:noFill/>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F2F2"/>
                    </a:solidFill>
                  </a:tcPr>
                </a:tc>
                <a:tc>
                  <a:txBody>
                    <a:bodyPr/>
                    <a:lstStyle/>
                    <a:p>
                      <a:r>
                        <a:rPr lang="it-IT" dirty="0" err="1">
                          <a:effectLst/>
                        </a:rPr>
                        <a:t>Mo</a:t>
                      </a:r>
                      <a:r>
                        <a:rPr lang="it-IT" dirty="0">
                          <a:effectLst/>
                        </a:rPr>
                        <a:t>, 30.10. - </a:t>
                      </a:r>
                      <a:r>
                        <a:rPr lang="it-IT" dirty="0" err="1">
                          <a:effectLst/>
                        </a:rPr>
                        <a:t>Fr</a:t>
                      </a:r>
                      <a:r>
                        <a:rPr lang="it-IT" dirty="0">
                          <a:effectLst/>
                        </a:rPr>
                        <a:t>, 03.11. + Mi, 22.11.</a:t>
                      </a:r>
                    </a:p>
                  </a:txBody>
                  <a:tcPr marL="38100" marR="38100" anchor="ctr">
                    <a:lnL>
                      <a:noFill/>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539497">
                <a:tc>
                  <a:txBody>
                    <a:bodyPr/>
                    <a:lstStyle/>
                    <a:p>
                      <a:r>
                        <a:rPr lang="de-DE" u="none" strike="noStrike">
                          <a:solidFill>
                            <a:srgbClr val="0F4496"/>
                          </a:solidFill>
                          <a:effectLst/>
                          <a:hlinkClick r:id="rId3"/>
                        </a:rPr>
                        <a:t>Weihnachtsferien 2023</a:t>
                      </a:r>
                      <a:endParaRPr lang="de-DE">
                        <a:effectLst/>
                      </a:endParaRPr>
                    </a:p>
                  </a:txBody>
                  <a:tcPr marL="38100" marR="38100" anchor="ctr">
                    <a:lnL>
                      <a:noFill/>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F2F2"/>
                    </a:solidFill>
                  </a:tcPr>
                </a:tc>
                <a:tc>
                  <a:txBody>
                    <a:bodyPr/>
                    <a:lstStyle/>
                    <a:p>
                      <a:r>
                        <a:rPr lang="de-DE">
                          <a:effectLst/>
                        </a:rPr>
                        <a:t>Sa, 23.12.2023 - Fr, 05.01.2024</a:t>
                      </a:r>
                    </a:p>
                  </a:txBody>
                  <a:tcPr marL="38100" marR="38100" anchor="ctr">
                    <a:lnL>
                      <a:noFill/>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539497">
                <a:tc>
                  <a:txBody>
                    <a:bodyPr/>
                    <a:lstStyle/>
                    <a:p>
                      <a:r>
                        <a:rPr lang="de-DE" u="none" strike="noStrike" dirty="0">
                          <a:solidFill>
                            <a:srgbClr val="0F4496"/>
                          </a:solidFill>
                          <a:effectLst/>
                          <a:hlinkClick r:id="rId4"/>
                        </a:rPr>
                        <a:t>Winterferien 2024</a:t>
                      </a:r>
                      <a:endParaRPr lang="de-DE" dirty="0">
                        <a:effectLst/>
                      </a:endParaRPr>
                    </a:p>
                  </a:txBody>
                  <a:tcPr marL="38100" marR="38100" anchor="ctr">
                    <a:lnL>
                      <a:noFill/>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F2F2"/>
                    </a:solidFill>
                  </a:tcPr>
                </a:tc>
                <a:tc>
                  <a:txBody>
                    <a:bodyPr/>
                    <a:lstStyle/>
                    <a:p>
                      <a:r>
                        <a:rPr lang="de-DE">
                          <a:effectLst/>
                        </a:rPr>
                        <a:t>Mo, 12.02. - Fr, 16.02.</a:t>
                      </a:r>
                    </a:p>
                  </a:txBody>
                  <a:tcPr marL="38100" marR="38100" anchor="ctr">
                    <a:lnL>
                      <a:noFill/>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539497">
                <a:tc>
                  <a:txBody>
                    <a:bodyPr/>
                    <a:lstStyle/>
                    <a:p>
                      <a:r>
                        <a:rPr lang="de-DE" u="none" strike="noStrike">
                          <a:solidFill>
                            <a:srgbClr val="0F4496"/>
                          </a:solidFill>
                          <a:effectLst/>
                          <a:hlinkClick r:id="rId5"/>
                        </a:rPr>
                        <a:t>Osterferien 2024</a:t>
                      </a:r>
                      <a:endParaRPr lang="de-DE">
                        <a:effectLst/>
                      </a:endParaRPr>
                    </a:p>
                  </a:txBody>
                  <a:tcPr marL="38100" marR="38100" anchor="ctr">
                    <a:lnL>
                      <a:noFill/>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F2F2"/>
                    </a:solidFill>
                  </a:tcPr>
                </a:tc>
                <a:tc>
                  <a:txBody>
                    <a:bodyPr/>
                    <a:lstStyle/>
                    <a:p>
                      <a:r>
                        <a:rPr lang="de-DE">
                          <a:effectLst/>
                        </a:rPr>
                        <a:t>Mo, 25.03. - Sa, 06.04.</a:t>
                      </a:r>
                    </a:p>
                  </a:txBody>
                  <a:tcPr marL="38100" marR="38100" anchor="ctr">
                    <a:lnL>
                      <a:noFill/>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539497">
                <a:tc>
                  <a:txBody>
                    <a:bodyPr/>
                    <a:lstStyle/>
                    <a:p>
                      <a:r>
                        <a:rPr lang="de-DE" u="none" strike="noStrike">
                          <a:solidFill>
                            <a:srgbClr val="0F4496"/>
                          </a:solidFill>
                          <a:effectLst/>
                          <a:hlinkClick r:id="rId6"/>
                        </a:rPr>
                        <a:t>Pfingstferien 2024</a:t>
                      </a:r>
                      <a:endParaRPr lang="de-DE">
                        <a:effectLst/>
                      </a:endParaRPr>
                    </a:p>
                  </a:txBody>
                  <a:tcPr marL="38100" marR="38100" anchor="ctr">
                    <a:lnL>
                      <a:noFill/>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F2F2"/>
                    </a:solidFill>
                  </a:tcPr>
                </a:tc>
                <a:tc>
                  <a:txBody>
                    <a:bodyPr/>
                    <a:lstStyle/>
                    <a:p>
                      <a:r>
                        <a:rPr lang="de-DE">
                          <a:effectLst/>
                        </a:rPr>
                        <a:t>Di, 21.05. - Sa, 01.06.</a:t>
                      </a:r>
                    </a:p>
                  </a:txBody>
                  <a:tcPr marL="38100" marR="38100" anchor="ctr">
                    <a:lnL>
                      <a:noFill/>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539497">
                <a:tc>
                  <a:txBody>
                    <a:bodyPr/>
                    <a:lstStyle/>
                    <a:p>
                      <a:r>
                        <a:rPr lang="de-DE" u="none" strike="noStrike">
                          <a:solidFill>
                            <a:srgbClr val="0F4496"/>
                          </a:solidFill>
                          <a:effectLst/>
                          <a:hlinkClick r:id="rId7"/>
                        </a:rPr>
                        <a:t>Sommerferien 2024</a:t>
                      </a:r>
                      <a:endParaRPr lang="de-DE">
                        <a:effectLst/>
                      </a:endParaRPr>
                    </a:p>
                  </a:txBody>
                  <a:tcPr marL="38100" marR="38100" anchor="ctr">
                    <a:lnL>
                      <a:noFill/>
                    </a:lnL>
                    <a:lnR>
                      <a:noFill/>
                    </a:lnR>
                    <a:lnT w="38100" cap="flat" cmpd="sng" algn="ctr">
                      <a:solidFill>
                        <a:srgbClr val="FFFFFF"/>
                      </a:solidFill>
                      <a:prstDash val="solid"/>
                      <a:round/>
                      <a:headEnd type="none" w="med" len="med"/>
                      <a:tailEnd type="none" w="med" len="med"/>
                    </a:lnT>
                    <a:lnB>
                      <a:noFill/>
                    </a:lnB>
                    <a:solidFill>
                      <a:srgbClr val="FFFF8C"/>
                    </a:solidFill>
                  </a:tcPr>
                </a:tc>
                <a:tc>
                  <a:txBody>
                    <a:bodyPr/>
                    <a:lstStyle/>
                    <a:p>
                      <a:r>
                        <a:rPr lang="de-DE" dirty="0">
                          <a:effectLst/>
                        </a:rPr>
                        <a:t>Mo, 29.07. - Mo, 09.09.</a:t>
                      </a:r>
                    </a:p>
                  </a:txBody>
                  <a:tcPr marL="38100" marR="38100" anchor="ctr">
                    <a:lnL>
                      <a:noFill/>
                    </a:lnL>
                    <a:lnR>
                      <a:noFill/>
                    </a:lnR>
                    <a:lnT w="38100" cap="flat" cmpd="sng" algn="ctr">
                      <a:solidFill>
                        <a:srgbClr val="FFFFFF"/>
                      </a:solidFill>
                      <a:prstDash val="solid"/>
                      <a:round/>
                      <a:headEnd type="none" w="med" len="med"/>
                      <a:tailEnd type="none" w="med" len="med"/>
                    </a:lnT>
                    <a:lnB>
                      <a:noFill/>
                    </a:lnB>
                    <a:solidFill>
                      <a:srgbClr val="FFFF8C"/>
                    </a:solidFill>
                  </a:tcPr>
                </a:tc>
                <a:extLst>
                  <a:ext uri="{0D108BD9-81ED-4DB2-BD59-A6C34878D82A}">
                    <a16:rowId xmlns:a16="http://schemas.microsoft.com/office/drawing/2014/main" val="10005"/>
                  </a:ext>
                </a:extLst>
              </a:tr>
            </a:tbl>
          </a:graphicData>
        </a:graphic>
      </p:graphicFrame>
      <p:pic>
        <p:nvPicPr>
          <p:cNvPr id="5" name="Picture 2" descr="2019 Schuleule">
            <a:extLst>
              <a:ext uri="{FF2B5EF4-FFF2-40B4-BE49-F238E27FC236}">
                <a16:creationId xmlns:a16="http://schemas.microsoft.com/office/drawing/2014/main" id="{B046E8BB-F5EC-46ED-B105-70DCF90A124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2229" y="2863549"/>
            <a:ext cx="1287337" cy="165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77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1333" y="533401"/>
            <a:ext cx="8390898" cy="4893647"/>
          </a:xfrm>
          <a:prstGeom prst="rect">
            <a:avLst/>
          </a:prstGeom>
        </p:spPr>
        <p:txBody>
          <a:bodyPr wrap="square">
            <a:spAutoFit/>
          </a:bodyPr>
          <a:lstStyle/>
          <a:p>
            <a:r>
              <a:rPr lang="de-DE" sz="3200" b="1" dirty="0"/>
              <a:t>6. Klassenelternsprecher</a:t>
            </a:r>
            <a:endParaRPr lang="de-DE" sz="3200" dirty="0"/>
          </a:p>
          <a:p>
            <a:r>
              <a:rPr lang="de-DE" sz="3200" dirty="0"/>
              <a:t> </a:t>
            </a:r>
          </a:p>
          <a:p>
            <a:r>
              <a:rPr lang="de-DE" sz="3200" dirty="0"/>
              <a:t>			Bitte wählen sie 						</a:t>
            </a:r>
            <a:r>
              <a:rPr lang="de-DE" sz="3200" u="sng" dirty="0" err="1"/>
              <a:t>Klassenelternsprecher:innen</a:t>
            </a:r>
            <a:r>
              <a:rPr lang="de-DE" sz="3200" dirty="0"/>
              <a:t> </a:t>
            </a:r>
          </a:p>
          <a:p>
            <a:r>
              <a:rPr lang="de-DE" sz="3200" dirty="0"/>
              <a:t>			und deren Stellvertreter in den 			einzelnen Klassen.</a:t>
            </a:r>
          </a:p>
          <a:p>
            <a:pPr algn="r"/>
            <a:r>
              <a:rPr lang="de-DE" sz="2400" dirty="0"/>
              <a:t>(</a:t>
            </a:r>
            <a:r>
              <a:rPr lang="de-DE" sz="2400" dirty="0">
                <a:sym typeface="Wingdings" panose="05000000000000000000" pitchFamily="2" charset="2"/>
              </a:rPr>
              <a:t> Elternpflicht nach </a:t>
            </a:r>
            <a:r>
              <a:rPr lang="de-DE" sz="2400" dirty="0" err="1">
                <a:sym typeface="Wingdings" panose="05000000000000000000" pitchFamily="2" charset="2"/>
              </a:rPr>
              <a:t>BaySchO</a:t>
            </a:r>
            <a:r>
              <a:rPr lang="de-DE" sz="2400" dirty="0">
                <a:sym typeface="Wingdings" panose="05000000000000000000" pitchFamily="2" charset="2"/>
              </a:rPr>
              <a:t>)</a:t>
            </a:r>
            <a:endParaRPr lang="de-DE" sz="2400" dirty="0"/>
          </a:p>
          <a:p>
            <a:endParaRPr lang="de-DE" sz="3200" dirty="0"/>
          </a:p>
          <a:p>
            <a:pPr algn="ctr"/>
            <a:r>
              <a:rPr lang="de-DE" sz="3200" b="1" i="1" dirty="0">
                <a:solidFill>
                  <a:srgbClr val="0000CC"/>
                </a:solidFill>
                <a:effectLst>
                  <a:outerShdw blurRad="38100" dist="38100" dir="2700000" algn="tl">
                    <a:srgbClr val="000000">
                      <a:alpha val="43137"/>
                    </a:srgbClr>
                  </a:outerShdw>
                </a:effectLst>
                <a:latin typeface="Comic Sans MS" panose="030F0702030302020204" pitchFamily="66" charset="0"/>
              </a:rPr>
              <a:t>Danke für die gute und kommunikative Zusammenarbeit in den letzten Jahren!</a:t>
            </a:r>
          </a:p>
        </p:txBody>
      </p:sp>
      <p:pic>
        <p:nvPicPr>
          <p:cNvPr id="5" name="Grafik 4">
            <a:extLst>
              <a:ext uri="{FF2B5EF4-FFF2-40B4-BE49-F238E27FC236}">
                <a16:creationId xmlns:a16="http://schemas.microsoft.com/office/drawing/2014/main" id="{A7523D1F-3CBD-4A90-93EB-7E04C79144FB}"/>
              </a:ext>
            </a:extLst>
          </p:cNvPr>
          <p:cNvPicPr>
            <a:picLocks noChangeAspect="1"/>
          </p:cNvPicPr>
          <p:nvPr/>
        </p:nvPicPr>
        <p:blipFill rotWithShape="1">
          <a:blip r:embed="rId2"/>
          <a:srcRect l="29228" t="36942" r="31547" b="14199"/>
          <a:stretch/>
        </p:blipFill>
        <p:spPr>
          <a:xfrm>
            <a:off x="512510" y="1573077"/>
            <a:ext cx="3105291" cy="2578623"/>
          </a:xfrm>
          <a:prstGeom prst="rect">
            <a:avLst/>
          </a:prstGeom>
        </p:spPr>
      </p:pic>
    </p:spTree>
    <p:extLst>
      <p:ext uri="{BB962C8B-B14F-4D97-AF65-F5344CB8AC3E}">
        <p14:creationId xmlns:p14="http://schemas.microsoft.com/office/powerpoint/2010/main" val="241603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1076</Words>
  <Application>Microsoft Office PowerPoint</Application>
  <PresentationFormat>Breitbild</PresentationFormat>
  <Paragraphs>174</Paragraphs>
  <Slides>28</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28</vt:i4>
      </vt:variant>
    </vt:vector>
  </HeadingPairs>
  <TitlesOfParts>
    <vt:vector size="37" baseType="lpstr">
      <vt:lpstr>Arial</vt:lpstr>
      <vt:lpstr>Calibri</vt:lpstr>
      <vt:lpstr>Calibri Light</vt:lpstr>
      <vt:lpstr>Comic Sans MS</vt:lpstr>
      <vt:lpstr>Grundschrift</vt:lpstr>
      <vt:lpstr>Segoe UI Light</vt:lpstr>
      <vt:lpstr>Times New Roman</vt:lpstr>
      <vt:lpstr>Wingdings</vt:lpstr>
      <vt:lpstr>Office Theme</vt:lpstr>
      <vt:lpstr>Herzlich willkommen</vt:lpstr>
      <vt:lpstr>Themen: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Fragen – Anregungen - Wünsche?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Besitzer</dc:creator>
  <cp:lastModifiedBy>Besitzer</cp:lastModifiedBy>
  <cp:revision>84</cp:revision>
  <cp:lastPrinted>2021-07-14T06:49:28Z</cp:lastPrinted>
  <dcterms:created xsi:type="dcterms:W3CDTF">2020-12-02T11:45:43Z</dcterms:created>
  <dcterms:modified xsi:type="dcterms:W3CDTF">2023-09-19T10:12:05Z</dcterms:modified>
</cp:coreProperties>
</file>