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handoutMasterIdLst>
    <p:handoutMasterId r:id="rId27"/>
  </p:handoutMasterIdLst>
  <p:sldIdLst>
    <p:sldId id="272" r:id="rId2"/>
    <p:sldId id="273" r:id="rId3"/>
    <p:sldId id="257" r:id="rId4"/>
    <p:sldId id="286" r:id="rId5"/>
    <p:sldId id="258" r:id="rId6"/>
    <p:sldId id="259" r:id="rId7"/>
    <p:sldId id="287" r:id="rId8"/>
    <p:sldId id="260" r:id="rId9"/>
    <p:sldId id="288" r:id="rId10"/>
    <p:sldId id="269" r:id="rId11"/>
    <p:sldId id="261" r:id="rId12"/>
    <p:sldId id="262" r:id="rId13"/>
    <p:sldId id="289" r:id="rId14"/>
    <p:sldId id="263" r:id="rId15"/>
    <p:sldId id="264" r:id="rId16"/>
    <p:sldId id="265" r:id="rId17"/>
    <p:sldId id="266" r:id="rId18"/>
    <p:sldId id="290" r:id="rId19"/>
    <p:sldId id="267" r:id="rId20"/>
    <p:sldId id="270" r:id="rId21"/>
    <p:sldId id="280" r:id="rId22"/>
    <p:sldId id="283" r:id="rId23"/>
    <p:sldId id="271" r:id="rId24"/>
    <p:sldId id="291" r:id="rId25"/>
    <p:sldId id="282" r:id="rId26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541"/>
    <a:srgbClr val="2980FF"/>
    <a:srgbClr val="0066FF"/>
    <a:srgbClr val="FF3B3B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7" autoAdjust="0"/>
    <p:restoredTop sz="94660"/>
  </p:normalViewPr>
  <p:slideViewPr>
    <p:cSldViewPr snapToGrid="0">
      <p:cViewPr>
        <p:scale>
          <a:sx n="100" d="100"/>
          <a:sy n="100" d="100"/>
        </p:scale>
        <p:origin x="-597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5009F-AF04-446C-BFF2-49B9E61184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679AED0-67D6-4363-A035-890242E056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2800" b="1" i="0" dirty="0">
              <a:latin typeface="+mn-lt"/>
            </a:rPr>
            <a:t>Religion: </a:t>
          </a:r>
          <a:r>
            <a:rPr lang="de-DE" sz="2800" i="0" dirty="0">
              <a:latin typeface="+mn-lt"/>
            </a:rPr>
            <a:t>Frau Hieber</a:t>
          </a:r>
          <a:endParaRPr lang="en-US" sz="2800" i="0" dirty="0">
            <a:latin typeface="+mn-lt"/>
          </a:endParaRPr>
        </a:p>
      </dgm:t>
    </dgm:pt>
    <dgm:pt modelId="{A187CCDA-DD30-40A0-B228-83FDDB5EBC72}" type="parTrans" cxnId="{FEA36495-00B7-434C-BBF9-E9D64B7A4FC5}">
      <dgm:prSet/>
      <dgm:spPr/>
      <dgm:t>
        <a:bodyPr/>
        <a:lstStyle/>
        <a:p>
          <a:endParaRPr lang="en-US">
            <a:latin typeface="Grundschrift" panose="00000500000000000000" pitchFamily="2" charset="0"/>
          </a:endParaRPr>
        </a:p>
      </dgm:t>
    </dgm:pt>
    <dgm:pt modelId="{E301E6AE-360B-4D38-9373-2D83DECB229B}" type="sibTrans" cxnId="{FEA36495-00B7-434C-BBF9-E9D64B7A4FC5}">
      <dgm:prSet/>
      <dgm:spPr/>
      <dgm:t>
        <a:bodyPr/>
        <a:lstStyle/>
        <a:p>
          <a:endParaRPr lang="en-US">
            <a:latin typeface="Grundschrift" panose="00000500000000000000" pitchFamily="2" charset="0"/>
          </a:endParaRPr>
        </a:p>
      </dgm:t>
    </dgm:pt>
    <dgm:pt modelId="{612E9447-0B15-4D84-B2DD-3B79F6FD4FD3}" type="pres">
      <dgm:prSet presAssocID="{4635009F-AF04-446C-BFF2-49B9E611840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98B51BB-FBE0-49AF-84FA-02555FC8F61E}" type="pres">
      <dgm:prSet presAssocID="{6679AED0-67D6-4363-A035-890242E0568B}" presName="compNode" presStyleCnt="0"/>
      <dgm:spPr/>
    </dgm:pt>
    <dgm:pt modelId="{B65A1AF0-0A95-4C7F-A085-FA47D001B1CC}" type="pres">
      <dgm:prSet presAssocID="{6679AED0-67D6-4363-A035-890242E0568B}" presName="bgRect" presStyleLbl="bgShp" presStyleIdx="0" presStyleCnt="1"/>
      <dgm:spPr/>
    </dgm:pt>
    <dgm:pt modelId="{5E561F3B-F4AD-45FC-AB3D-11892FCECDD3}" type="pres">
      <dgm:prSet presAssocID="{6679AED0-67D6-4363-A035-890242E0568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de-DE"/>
        </a:p>
      </dgm:t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9C3B5266-AC71-4061-A9E0-386E6A5F2AD1}" type="pres">
      <dgm:prSet presAssocID="{6679AED0-67D6-4363-A035-890242E0568B}" presName="spaceRect" presStyleCnt="0"/>
      <dgm:spPr/>
    </dgm:pt>
    <dgm:pt modelId="{4C5CF051-B39E-4FF6-8EBF-3E927C3C013E}" type="pres">
      <dgm:prSet presAssocID="{6679AED0-67D6-4363-A035-890242E0568B}" presName="parTx" presStyleLbl="revTx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B8FD1D54-F09D-4C6B-8C7C-D3B03F3B6520}" type="presOf" srcId="{4635009F-AF04-446C-BFF2-49B9E6118409}" destId="{612E9447-0B15-4D84-B2DD-3B79F6FD4FD3}" srcOrd="0" destOrd="0" presId="urn:microsoft.com/office/officeart/2018/2/layout/IconVerticalSolidList"/>
    <dgm:cxn modelId="{FEA36495-00B7-434C-BBF9-E9D64B7A4FC5}" srcId="{4635009F-AF04-446C-BFF2-49B9E6118409}" destId="{6679AED0-67D6-4363-A035-890242E0568B}" srcOrd="0" destOrd="0" parTransId="{A187CCDA-DD30-40A0-B228-83FDDB5EBC72}" sibTransId="{E301E6AE-360B-4D38-9373-2D83DECB229B}"/>
    <dgm:cxn modelId="{392B7F75-DBF0-4C2A-8CE5-635BB381E071}" type="presOf" srcId="{6679AED0-67D6-4363-A035-890242E0568B}" destId="{4C5CF051-B39E-4FF6-8EBF-3E927C3C013E}" srcOrd="0" destOrd="0" presId="urn:microsoft.com/office/officeart/2018/2/layout/IconVerticalSolidList"/>
    <dgm:cxn modelId="{83190828-7588-4FE1-8B64-99574B9DD3C0}" type="presParOf" srcId="{612E9447-0B15-4D84-B2DD-3B79F6FD4FD3}" destId="{C98B51BB-FBE0-49AF-84FA-02555FC8F61E}" srcOrd="0" destOrd="0" presId="urn:microsoft.com/office/officeart/2018/2/layout/IconVerticalSolidList"/>
    <dgm:cxn modelId="{E2A10C24-F537-4AD0-8CE6-CBB320041F24}" type="presParOf" srcId="{C98B51BB-FBE0-49AF-84FA-02555FC8F61E}" destId="{B65A1AF0-0A95-4C7F-A085-FA47D001B1CC}" srcOrd="0" destOrd="0" presId="urn:microsoft.com/office/officeart/2018/2/layout/IconVerticalSolidList"/>
    <dgm:cxn modelId="{2C950591-D9B5-4E69-A623-6C57FA6D9307}" type="presParOf" srcId="{C98B51BB-FBE0-49AF-84FA-02555FC8F61E}" destId="{5E561F3B-F4AD-45FC-AB3D-11892FCECDD3}" srcOrd="1" destOrd="0" presId="urn:microsoft.com/office/officeart/2018/2/layout/IconVerticalSolidList"/>
    <dgm:cxn modelId="{FBE85559-790F-402D-A3EB-273CFD716E9D}" type="presParOf" srcId="{C98B51BB-FBE0-49AF-84FA-02555FC8F61E}" destId="{9C3B5266-AC71-4061-A9E0-386E6A5F2AD1}" srcOrd="2" destOrd="0" presId="urn:microsoft.com/office/officeart/2018/2/layout/IconVerticalSolidList"/>
    <dgm:cxn modelId="{CB5A7B79-F69F-46EF-AF8B-476AA9315485}" type="presParOf" srcId="{C98B51BB-FBE0-49AF-84FA-02555FC8F61E}" destId="{4C5CF051-B39E-4FF6-8EBF-3E927C3C01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A1AF0-0A95-4C7F-A085-FA47D001B1CC}">
      <dsp:nvSpPr>
        <dsp:cNvPr id="0" name=""/>
        <dsp:cNvSpPr/>
      </dsp:nvSpPr>
      <dsp:spPr>
        <a:xfrm>
          <a:off x="0" y="1837029"/>
          <a:ext cx="4435656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61F3B-F4AD-45FC-AB3D-11892FCECDD3}">
      <dsp:nvSpPr>
        <dsp:cNvPr id="0" name=""/>
        <dsp:cNvSpPr/>
      </dsp:nvSpPr>
      <dsp:spPr>
        <a:xfrm>
          <a:off x="476315" y="2191314"/>
          <a:ext cx="866028" cy="86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CF051-B39E-4FF6-8EBF-3E927C3C013E}">
      <dsp:nvSpPr>
        <dsp:cNvPr id="0" name=""/>
        <dsp:cNvSpPr/>
      </dsp:nvSpPr>
      <dsp:spPr>
        <a:xfrm>
          <a:off x="1818659" y="1837029"/>
          <a:ext cx="2616996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i="0" kern="1200" dirty="0">
              <a:latin typeface="+mn-lt"/>
            </a:rPr>
            <a:t>Religion: </a:t>
          </a:r>
          <a:r>
            <a:rPr lang="de-DE" sz="2800" i="0" kern="1200" dirty="0">
              <a:latin typeface="+mn-lt"/>
            </a:rPr>
            <a:t>Frau Hieber</a:t>
          </a:r>
          <a:endParaRPr lang="en-US" sz="2800" i="0" kern="1200" dirty="0">
            <a:latin typeface="+mn-lt"/>
          </a:endParaRPr>
        </a:p>
      </dsp:txBody>
      <dsp:txXfrm>
        <a:off x="1818659" y="1837029"/>
        <a:ext cx="2616996" cy="1574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70DE2A54-B3D2-4698-B1AA-5148BB1464AA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1" cy="50093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DF8ECD1C-C44F-4222-A3F3-BE5508E32C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98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5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49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86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54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883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49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70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99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746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197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673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AFC404-8540-4A7F-8F3F-45D88D4BFD81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463E94-FFBD-4131-BC1E-F5BD7BC0534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3195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chule-obertaufkirchen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mailto:ilona.kremhelmer@schule.bayer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49871" y="3526398"/>
            <a:ext cx="7492258" cy="1909860"/>
          </a:xfrm>
        </p:spPr>
        <p:txBody>
          <a:bodyPr>
            <a:noAutofit/>
          </a:bodyPr>
          <a:lstStyle/>
          <a:p>
            <a:pPr>
              <a:lnSpc>
                <a:spcPts val="7800"/>
              </a:lnSpc>
            </a:pPr>
            <a:r>
              <a:rPr lang="de-DE" sz="5400" dirty="0">
                <a:latin typeface="+mn-lt"/>
                <a:cs typeface="Al Bayan Plain" pitchFamily="2" charset="-78"/>
              </a:rPr>
              <a:t>1. Elternabend </a:t>
            </a:r>
            <a:br>
              <a:rPr lang="de-DE" sz="5400" dirty="0">
                <a:latin typeface="+mn-lt"/>
                <a:cs typeface="Al Bayan Plain" pitchFamily="2" charset="-78"/>
              </a:rPr>
            </a:br>
            <a:r>
              <a:rPr lang="de-DE" sz="5400" dirty="0">
                <a:latin typeface="+mn-lt"/>
                <a:cs typeface="Al Bayan Plain" pitchFamily="2" charset="-78"/>
              </a:rPr>
              <a:t>der Klasse 1a</a:t>
            </a:r>
          </a:p>
        </p:txBody>
      </p:sp>
      <p:pic>
        <p:nvPicPr>
          <p:cNvPr id="5" name="Grafik 4" descr="Herz mit einfarbiger Füllung">
            <a:extLst>
              <a:ext uri="{FF2B5EF4-FFF2-40B4-BE49-F238E27FC236}">
                <a16:creationId xmlns:a16="http://schemas.microsoft.com/office/drawing/2014/main" id="{CA2535FC-911F-41C5-8962-BAD07D008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167" y="1734829"/>
            <a:ext cx="2307667" cy="230766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2A4F306-71C3-811B-AADF-EF2609AE29A4}"/>
              </a:ext>
            </a:extLst>
          </p:cNvPr>
          <p:cNvSpPr txBox="1"/>
          <p:nvPr/>
        </p:nvSpPr>
        <p:spPr>
          <a:xfrm>
            <a:off x="3311913" y="2426997"/>
            <a:ext cx="599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Herzlich                            Willkommen</a:t>
            </a:r>
          </a:p>
        </p:txBody>
      </p:sp>
    </p:spTree>
    <p:extLst>
      <p:ext uri="{BB962C8B-B14F-4D97-AF65-F5344CB8AC3E}">
        <p14:creationId xmlns:p14="http://schemas.microsoft.com/office/powerpoint/2010/main" val="15305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E5CC23A-168B-78B3-0CE4-E34A0582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9119"/>
            <a:ext cx="10837332" cy="117135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dirty="0"/>
              <a:t>3. Hausaufgaben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EA7679-887A-4CDE-A266-650BCB8C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87989"/>
            <a:ext cx="8596668" cy="434089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7400" b="1" dirty="0"/>
              <a:t>Vergessene Hausaufgaben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4300" dirty="0"/>
              <a:t>Notiz in Hausaufgabenmappe/HA-Heft mit Unterschrift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4300" dirty="0"/>
              <a:t>Nachholen der Hausaufgabe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4300" dirty="0"/>
              <a:t>Nacharbeit bei mehrmaligem Nichterledigen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7400" b="1" dirty="0"/>
          </a:p>
          <a:p>
            <a:pPr>
              <a:buFont typeface="Wingdings" panose="05000000000000000000" pitchFamily="2" charset="2"/>
              <a:buChar char=""/>
            </a:pPr>
            <a:r>
              <a:rPr lang="de-DE" sz="7400" b="1" dirty="0"/>
              <a:t>Hausaufgaben im Krankheitsfall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4300" dirty="0"/>
              <a:t>Krankenmappe mit wichtigen Inhalten: selbstständig nachholen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4300" dirty="0"/>
              <a:t>Liste für Hausaufgabenpaten</a:t>
            </a:r>
          </a:p>
          <a:p>
            <a:endParaRPr lang="de-DE" dirty="0"/>
          </a:p>
        </p:txBody>
      </p:sp>
      <p:pic>
        <p:nvPicPr>
          <p:cNvPr id="8" name="Grafik 7" descr="Architektur Silhouette">
            <a:extLst>
              <a:ext uri="{FF2B5EF4-FFF2-40B4-BE49-F238E27FC236}">
                <a16:creationId xmlns:a16="http://schemas.microsoft.com/office/drawing/2014/main" id="{300F7044-6E3D-9B01-0B36-4D1D1DF5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374" y="5157529"/>
            <a:ext cx="1171352" cy="11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5147ED5-0BDC-3D61-CAAB-6C3789B9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642594"/>
            <a:ext cx="10783147" cy="105821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dirty="0"/>
              <a:t>4. Krankheitsfall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2F9E5E-A469-41D6-82DF-EA572E50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372728"/>
            <a:ext cx="10521199" cy="44852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3200" b="1" dirty="0"/>
              <a:t>Krankmeldung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b="1" dirty="0"/>
              <a:t>Krankmeldung via Schulmanager vor Unterrichtsbeginn: </a:t>
            </a:r>
          </a:p>
          <a:p>
            <a:pPr marL="801688" lvl="1" indent="-182563">
              <a:buFont typeface="Courier New" panose="02070309020205020404" pitchFamily="49" charset="0"/>
              <a:buChar char="o"/>
            </a:pPr>
            <a:r>
              <a:rPr lang="de-DE" sz="2400" b="1" dirty="0"/>
              <a:t> </a:t>
            </a:r>
            <a:r>
              <a:rPr lang="de-DE" sz="2400" dirty="0"/>
              <a:t>spätestens 7:45 Uhr</a:t>
            </a:r>
          </a:p>
          <a:p>
            <a:pPr marL="801688" lvl="1" indent="-182563">
              <a:buFont typeface="Courier New" panose="02070309020205020404" pitchFamily="49" charset="0"/>
              <a:buChar char="o"/>
            </a:pPr>
            <a:r>
              <a:rPr lang="de-DE" sz="2400" dirty="0"/>
              <a:t> ab dem 4. Tag: schriftliche Krankmeldung nötig</a:t>
            </a:r>
          </a:p>
          <a:p>
            <a:pPr marL="801688" lvl="1" indent="-182563">
              <a:buFont typeface="Courier New" panose="02070309020205020404" pitchFamily="49" charset="0"/>
              <a:buChar char="o"/>
            </a:pPr>
            <a:r>
              <a:rPr lang="de-DE" sz="2400" dirty="0"/>
              <a:t> ab 1 Woche: ärztliches Attest</a:t>
            </a:r>
          </a:p>
          <a:p>
            <a:pPr marL="457200" lvl="1" indent="0">
              <a:buNone/>
            </a:pPr>
            <a:r>
              <a:rPr lang="de-DE" sz="2000" dirty="0"/>
              <a:t>			</a:t>
            </a:r>
          </a:p>
          <a:p>
            <a:pPr marL="457200" lvl="1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2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F6396B-9694-40E8-AF85-C9D2E7ED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828799"/>
            <a:ext cx="10783147" cy="46482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2800" b="1" dirty="0"/>
              <a:t>Klassenregeln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b="1" dirty="0"/>
              <a:t>Belohnungssystem von positivem Verhalten</a:t>
            </a:r>
          </a:p>
          <a:p>
            <a:pPr marL="895350" lvl="2" indent="-93663">
              <a:buFont typeface="Courier New" panose="02070309020205020404" pitchFamily="49" charset="0"/>
              <a:buChar char="o"/>
            </a:pPr>
            <a:r>
              <a:rPr lang="de-DE" sz="2800" b="1" dirty="0"/>
              <a:t>Sammeln von </a:t>
            </a:r>
            <a:r>
              <a:rPr lang="de-DE" sz="2800" b="1" dirty="0" smtClean="0"/>
              <a:t>Murmeln und Sternen</a:t>
            </a:r>
            <a:endParaRPr lang="de-DE" sz="2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b="1" dirty="0"/>
              <a:t>Verstoß gegen die Klassenregeln:</a:t>
            </a:r>
            <a:endParaRPr lang="de-DE" sz="2800" dirty="0"/>
          </a:p>
          <a:p>
            <a:pPr marL="895350" lvl="2" indent="-93663">
              <a:buFont typeface="Courier New" panose="02070309020205020404" pitchFamily="49" charset="0"/>
              <a:buChar char="o"/>
            </a:pPr>
            <a:r>
              <a:rPr lang="de-DE" sz="2800" dirty="0"/>
              <a:t>Notiz im Hausaufgabenheft</a:t>
            </a:r>
          </a:p>
          <a:p>
            <a:pPr marL="895350" lvl="2" indent="-93663">
              <a:buFont typeface="Courier New" panose="02070309020205020404" pitchFamily="49" charset="0"/>
              <a:buChar char="o"/>
            </a:pPr>
            <a:r>
              <a:rPr lang="de-DE" sz="2800" dirty="0"/>
              <a:t>Pausen-Time-out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de-DE" sz="1800" dirty="0"/>
          </a:p>
          <a:p>
            <a:pPr>
              <a:buFont typeface="Wingdings" panose="05000000000000000000" pitchFamily="2" charset="2"/>
              <a:buChar char=""/>
            </a:pPr>
            <a:r>
              <a:rPr lang="de-DE" sz="2800" b="1" dirty="0"/>
              <a:t>Pausenregeln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b="1" dirty="0"/>
              <a:t>Essenspause: </a:t>
            </a:r>
            <a:r>
              <a:rPr lang="de-DE" sz="2800" dirty="0"/>
              <a:t>vor Pausenbeginn im Klassenverband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b="1" dirty="0"/>
              <a:t>Pausen-Time-out: </a:t>
            </a:r>
            <a:r>
              <a:rPr lang="de-DE" sz="2800" dirty="0"/>
              <a:t>bei Verstoß gegen die Regeln </a:t>
            </a:r>
          </a:p>
          <a:p>
            <a:pPr marL="457200" lvl="1" indent="0">
              <a:buNone/>
            </a:pPr>
            <a:endParaRPr lang="de-DE" sz="2600" dirty="0"/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59BD8DC-906B-87CA-7DF8-C3CAEEC658BF}"/>
              </a:ext>
            </a:extLst>
          </p:cNvPr>
          <p:cNvSpPr txBox="1">
            <a:spLocks/>
          </p:cNvSpPr>
          <p:nvPr/>
        </p:nvSpPr>
        <p:spPr>
          <a:xfrm>
            <a:off x="677332" y="599136"/>
            <a:ext cx="10783147" cy="1058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dirty="0"/>
              <a:t>5. Allgemeines über den täglichen Unterricht</a:t>
            </a:r>
          </a:p>
        </p:txBody>
      </p:sp>
    </p:spTree>
    <p:extLst>
      <p:ext uri="{BB962C8B-B14F-4D97-AF65-F5344CB8AC3E}">
        <p14:creationId xmlns:p14="http://schemas.microsoft.com/office/powerpoint/2010/main" val="39807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F297DF-A160-346C-BE71-D977EC6D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86" y="985520"/>
            <a:ext cx="10478814" cy="5049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3200" b="1" dirty="0"/>
              <a:t>Geburtstag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b="1" dirty="0"/>
              <a:t>Feier im Klassenverbund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b="1" dirty="0"/>
              <a:t>Mitbringen von Speisen und Getränken: </a:t>
            </a:r>
            <a:r>
              <a:rPr lang="de-DE" sz="2800" dirty="0"/>
              <a:t>freiwillig </a:t>
            </a:r>
            <a:r>
              <a:rPr lang="de-DE" sz="2800" dirty="0">
                <a:sym typeface="Wingdings" panose="05000000000000000000" pitchFamily="2" charset="2"/>
              </a:rPr>
              <a:t> muss im Klassenzimmer leicht verteilbar sein </a:t>
            </a:r>
            <a:endParaRPr lang="de-DE" sz="2800" dirty="0"/>
          </a:p>
          <a:p>
            <a:pPr lvl="1">
              <a:buFont typeface="Courier New" panose="02070309020205020404" pitchFamily="49" charset="0"/>
              <a:buChar char="o"/>
            </a:pPr>
            <a:endParaRPr lang="de-DE" sz="3500" b="1" dirty="0"/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Courier New" panose="02070309020205020404" pitchFamily="49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7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DE58553-81B2-4685-866A-0D3E57AED03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16928" r="14316" b="13196"/>
          <a:stretch/>
        </p:blipFill>
        <p:spPr bwMode="auto">
          <a:xfrm rot="16200000">
            <a:off x="3692508" y="-372824"/>
            <a:ext cx="4535477" cy="8875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3C02C6-E1F0-4509-B9CB-9A3CB2EC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7755"/>
            <a:ext cx="8596668" cy="4613608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de-DE" sz="2000" b="1" dirty="0"/>
          </a:p>
          <a:p>
            <a:pPr marL="457200" lvl="1" indent="0">
              <a:buNone/>
            </a:pPr>
            <a:endParaRPr lang="de-DE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de-DE" sz="4300" b="1" dirty="0"/>
          </a:p>
          <a:p>
            <a:pPr lvl="1">
              <a:buFont typeface="Courier New" panose="02070309020205020404" pitchFamily="49" charset="0"/>
              <a:buChar char="o"/>
            </a:pP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1587514-4269-0C5B-37DF-1FB43AD24A28}"/>
              </a:ext>
            </a:extLst>
          </p:cNvPr>
          <p:cNvSpPr txBox="1">
            <a:spLocks/>
          </p:cNvSpPr>
          <p:nvPr/>
        </p:nvSpPr>
        <p:spPr>
          <a:xfrm>
            <a:off x="731519" y="642594"/>
            <a:ext cx="10783147" cy="1058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dirty="0"/>
              <a:t>6. Unterrichtsinhalt Deutsch </a:t>
            </a:r>
          </a:p>
        </p:txBody>
      </p:sp>
    </p:spTree>
    <p:extLst>
      <p:ext uri="{BB962C8B-B14F-4D97-AF65-F5344CB8AC3E}">
        <p14:creationId xmlns:p14="http://schemas.microsoft.com/office/powerpoint/2010/main" val="267089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BBEFA2-712A-4B8C-BB0E-4D2F4A60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1939093"/>
            <a:ext cx="8596668" cy="4597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3200" dirty="0"/>
              <a:t>Schreiben mit der Anlauttabelle</a:t>
            </a:r>
          </a:p>
          <a:p>
            <a:pPr>
              <a:buFont typeface="Wingdings" panose="05000000000000000000" pitchFamily="2" charset="2"/>
              <a:buChar char=""/>
            </a:pPr>
            <a:r>
              <a:rPr lang="de-DE" sz="3200" dirty="0"/>
              <a:t>Aussprache der Laute </a:t>
            </a:r>
          </a:p>
          <a:p>
            <a:pPr>
              <a:buFont typeface="Wingdings" panose="05000000000000000000" pitchFamily="2" charset="2"/>
              <a:buChar char=""/>
            </a:pPr>
            <a:r>
              <a:rPr lang="de-DE" sz="3200" dirty="0"/>
              <a:t>Tägliche Leseübung</a:t>
            </a:r>
          </a:p>
          <a:p>
            <a:pPr marL="625475" lvl="1" indent="-182563">
              <a:buFont typeface="Courier New" panose="02070309020205020404" pitchFamily="49" charset="0"/>
              <a:buChar char="o"/>
            </a:pPr>
            <a:r>
              <a:rPr lang="de-DE" sz="2400" dirty="0"/>
              <a:t>Lesehausaufgabe</a:t>
            </a:r>
          </a:p>
          <a:p>
            <a:pPr marL="625475" lvl="1" indent="-182563">
              <a:buFont typeface="Courier New" panose="02070309020205020404" pitchFamily="49" charset="0"/>
              <a:buChar char="o"/>
            </a:pPr>
            <a:r>
              <a:rPr lang="de-DE" sz="2400" dirty="0"/>
              <a:t>Leseraupe/</a:t>
            </a:r>
            <a:r>
              <a:rPr lang="de-DE" sz="2400" dirty="0" err="1"/>
              <a:t>Lesepass</a:t>
            </a:r>
            <a:r>
              <a:rPr lang="de-DE" sz="2400" dirty="0"/>
              <a:t> </a:t>
            </a:r>
            <a:endParaRPr lang="de-DE" sz="2000" dirty="0"/>
          </a:p>
          <a:p>
            <a:pPr>
              <a:buFont typeface="Wingdings" panose="05000000000000000000" pitchFamily="2" charset="2"/>
              <a:buChar char=""/>
            </a:pPr>
            <a:r>
              <a:rPr lang="de-DE" sz="3200" dirty="0"/>
              <a:t>Stifthaltung </a:t>
            </a:r>
          </a:p>
          <a:p>
            <a:pPr>
              <a:buFont typeface="Wingdings" panose="05000000000000000000" pitchFamily="2" charset="2"/>
              <a:buChar char=""/>
            </a:pPr>
            <a:r>
              <a:rPr lang="de-DE" sz="3200" dirty="0"/>
              <a:t>Händigkeit </a:t>
            </a:r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55E943-5297-4598-07C1-4FEB67FF3102}"/>
              </a:ext>
            </a:extLst>
          </p:cNvPr>
          <p:cNvSpPr txBox="1">
            <a:spLocks/>
          </p:cNvSpPr>
          <p:nvPr/>
        </p:nvSpPr>
        <p:spPr>
          <a:xfrm>
            <a:off x="731519" y="642594"/>
            <a:ext cx="10783147" cy="1058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dirty="0"/>
              <a:t>6. Unterrichtsinhalt Deutsch </a:t>
            </a:r>
          </a:p>
        </p:txBody>
      </p:sp>
    </p:spTree>
    <p:extLst>
      <p:ext uri="{BB962C8B-B14F-4D97-AF65-F5344CB8AC3E}">
        <p14:creationId xmlns:p14="http://schemas.microsoft.com/office/powerpoint/2010/main" val="284812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D139AE-121C-4E5A-B662-E9FD8734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030335"/>
            <a:ext cx="8596668" cy="4372978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/>
              <a:t>Erarbeitung der Zahlvorstellung </a:t>
            </a:r>
          </a:p>
          <a:p>
            <a:pPr marL="0" indent="0">
              <a:buNone/>
            </a:pPr>
            <a:r>
              <a:rPr lang="de-DE" sz="3200" b="1" dirty="0"/>
              <a:t>VOR dem Rechnen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Vorstellung über Zahlen erlangen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Zahlen bis 10 sicher zerlegen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b="1" dirty="0"/>
              <a:t>Arbeit mit Material: </a:t>
            </a:r>
            <a:r>
              <a:rPr lang="de-DE" sz="2400" dirty="0"/>
              <a:t>Zahlenfeld, Plättchen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18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11483F-FC21-4D1B-ACA3-021F0606E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90"/>
          <a:stretch/>
        </p:blipFill>
        <p:spPr>
          <a:xfrm>
            <a:off x="2504341" y="4639864"/>
            <a:ext cx="7517420" cy="157554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ABA846C-7839-730D-BAAB-C0AEB61C39A0}"/>
              </a:ext>
            </a:extLst>
          </p:cNvPr>
          <p:cNvSpPr txBox="1">
            <a:spLocks/>
          </p:cNvSpPr>
          <p:nvPr/>
        </p:nvSpPr>
        <p:spPr>
          <a:xfrm>
            <a:off x="731519" y="642594"/>
            <a:ext cx="10783147" cy="1058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dirty="0"/>
              <a:t>6. Unterrichtsinhalt Mathe</a:t>
            </a:r>
          </a:p>
        </p:txBody>
      </p:sp>
    </p:spTree>
    <p:extLst>
      <p:ext uri="{BB962C8B-B14F-4D97-AF65-F5344CB8AC3E}">
        <p14:creationId xmlns:p14="http://schemas.microsoft.com/office/powerpoint/2010/main" val="35687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0FB38B-BD27-46EA-A4EC-88C8323F3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84" y="1731266"/>
            <a:ext cx="9231836" cy="57289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2800" b="1" dirty="0"/>
              <a:t>Leistungsmessung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b="1" dirty="0"/>
              <a:t>Lernzielkontrollen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400" dirty="0"/>
              <a:t>Überprüfung des Leistungsstandes am Ende eines Themas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400" dirty="0"/>
              <a:t>unangekündigt und ohne Noten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sz="2400" dirty="0"/>
              <a:t>Rückmeldung über Punktzahl und Smileys, kurzer Kommentar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b="1" dirty="0"/>
              <a:t>Beobachtung der Entwicklung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de-DE" sz="600" dirty="0"/>
          </a:p>
          <a:p>
            <a:pPr lvl="1">
              <a:buFont typeface="Courier New" panose="02070309020205020404" pitchFamily="49" charset="0"/>
              <a:buChar char="o"/>
            </a:pPr>
            <a:endParaRPr lang="de-DE" sz="500" dirty="0"/>
          </a:p>
          <a:p>
            <a:pPr lvl="1">
              <a:buFont typeface="Courier New" panose="02070309020205020404" pitchFamily="49" charset="0"/>
              <a:buChar char="o"/>
            </a:pPr>
            <a:endParaRPr lang="de-DE" sz="1200" dirty="0"/>
          </a:p>
          <a:p>
            <a:endParaRPr lang="de-DE" sz="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6A60BE-99E7-439C-9A25-0F3517EF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15" y="1796907"/>
            <a:ext cx="1670009" cy="163209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436EC57-4A13-4998-BACE-614077386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296" y="3929321"/>
            <a:ext cx="2757488" cy="99866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60830C9-5C7C-299B-2392-89A02D6B3AF9}"/>
              </a:ext>
            </a:extLst>
          </p:cNvPr>
          <p:cNvSpPr txBox="1">
            <a:spLocks/>
          </p:cNvSpPr>
          <p:nvPr/>
        </p:nvSpPr>
        <p:spPr>
          <a:xfrm>
            <a:off x="731519" y="642594"/>
            <a:ext cx="10783147" cy="1058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dirty="0"/>
              <a:t>7. Leistungsmessung und Leistungsrückmeldung</a:t>
            </a:r>
          </a:p>
        </p:txBody>
      </p:sp>
    </p:spTree>
    <p:extLst>
      <p:ext uri="{BB962C8B-B14F-4D97-AF65-F5344CB8AC3E}">
        <p14:creationId xmlns:p14="http://schemas.microsoft.com/office/powerpoint/2010/main" val="152995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267706-72A1-C06D-9C40-2D805814D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407" y="944880"/>
            <a:ext cx="10457793" cy="5090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2800" b="1" dirty="0"/>
              <a:t>Lernentwicklungsgespräch im Februar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b="1" dirty="0"/>
              <a:t>Gespräch mit dem Kind in Anwesenheit der Eltern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Termine werden frühzeitig vereinbart </a:t>
            </a:r>
          </a:p>
          <a:p>
            <a:pPr marL="0" indent="0">
              <a:buNone/>
            </a:pPr>
            <a:endParaRPr lang="de-DE" sz="2800" b="1" dirty="0" smtClean="0"/>
          </a:p>
          <a:p>
            <a:pPr>
              <a:buFont typeface="Wingdings" panose="05000000000000000000" pitchFamily="2" charset="2"/>
              <a:buChar char=""/>
            </a:pPr>
            <a:r>
              <a:rPr lang="de-DE" sz="2800" b="1" dirty="0" smtClean="0"/>
              <a:t>Jahreszeugnis </a:t>
            </a:r>
            <a:r>
              <a:rPr lang="de-DE" sz="2800" b="1" dirty="0"/>
              <a:t>im Juli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schriftliche Beurteilung ohne Noten </a:t>
            </a:r>
          </a:p>
        </p:txBody>
      </p:sp>
    </p:spTree>
    <p:extLst>
      <p:ext uri="{BB962C8B-B14F-4D97-AF65-F5344CB8AC3E}">
        <p14:creationId xmlns:p14="http://schemas.microsoft.com/office/powerpoint/2010/main" val="344378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965507-D91A-4D15-BD8B-11E4349BF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3217283"/>
            <a:ext cx="9083502" cy="4693825"/>
          </a:xfrm>
        </p:spPr>
        <p:txBody>
          <a:bodyPr/>
          <a:lstStyle/>
          <a:p>
            <a:r>
              <a:rPr lang="de-DE" sz="2400" dirty="0"/>
              <a:t>Informationen über die Homepage: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https://www.schule-obertaufkirchen.de</a:t>
            </a:r>
            <a:endParaRPr lang="de-DE" sz="2400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7ADCAF-77EF-A1BD-F7F4-6A2E854D2639}"/>
              </a:ext>
            </a:extLst>
          </p:cNvPr>
          <p:cNvSpPr txBox="1">
            <a:spLocks/>
          </p:cNvSpPr>
          <p:nvPr/>
        </p:nvSpPr>
        <p:spPr>
          <a:xfrm>
            <a:off x="731519" y="642594"/>
            <a:ext cx="10783147" cy="1058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dirty="0"/>
              <a:t>8. Organisatorisches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4D32BB-C061-54F7-2FF3-4012F8355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097" y="1895770"/>
            <a:ext cx="5638800" cy="46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3210" y="3295185"/>
            <a:ext cx="7492258" cy="1054745"/>
          </a:xfrm>
        </p:spPr>
        <p:txBody>
          <a:bodyPr>
            <a:normAutofit fontScale="90000"/>
          </a:bodyPr>
          <a:lstStyle/>
          <a:p>
            <a:r>
              <a:rPr lang="de-DE" i="1" dirty="0"/>
              <a:t>JEDEM ANFANG WOHNT EIN ZAUBER INNE! </a:t>
            </a:r>
            <a:br>
              <a:rPr lang="de-DE" i="1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D25469-66DA-4E1F-5FE8-7680D7C8F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482" y="4293700"/>
            <a:ext cx="2234628" cy="105474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0745AA1-3785-864E-8340-B912D1BFF3D7}"/>
              </a:ext>
            </a:extLst>
          </p:cNvPr>
          <p:cNvSpPr txBox="1"/>
          <p:nvPr/>
        </p:nvSpPr>
        <p:spPr>
          <a:xfrm>
            <a:off x="8384481" y="4768215"/>
            <a:ext cx="109913" cy="563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3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A44458-A472-4D49-A360-E91EDBCD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2040674"/>
            <a:ext cx="10783147" cy="41747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800" b="1" dirty="0"/>
              <a:t>Hausschuhe im Klassenraum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b="1" dirty="0"/>
              <a:t>Schulobst: </a:t>
            </a:r>
            <a:r>
              <a:rPr lang="de-DE" sz="2800" dirty="0"/>
              <a:t>immer am Mittwoch in der 1. Pause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b="1" dirty="0"/>
              <a:t>Gesunde Pause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800" b="1" dirty="0"/>
              <a:t>Klassenkasse</a:t>
            </a:r>
          </a:p>
          <a:p>
            <a:pPr lvl="1">
              <a:buFont typeface="Wingdings" pitchFamily="2" charset="2"/>
              <a:buChar char="Ø"/>
            </a:pPr>
            <a:r>
              <a:rPr lang="de-DE" sz="2800" dirty="0"/>
              <a:t>Welt der Zahl: 9,95€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de-DE" sz="2800" dirty="0" err="1"/>
              <a:t>Einsterns</a:t>
            </a:r>
            <a:r>
              <a:rPr lang="de-DE" sz="2800" dirty="0"/>
              <a:t> Schwester: 23,50€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de-DE" dirty="0">
                <a:sym typeface="Wingdings" pitchFamily="2" charset="2"/>
              </a:rPr>
              <a:t>______________________________________________</a:t>
            </a:r>
          </a:p>
          <a:p>
            <a:pPr marL="274320" lvl="1" indent="0">
              <a:spcBef>
                <a:spcPts val="0"/>
              </a:spcBef>
              <a:buNone/>
            </a:pPr>
            <a:endParaRPr lang="de-DE" dirty="0">
              <a:sym typeface="Wingdings" pitchFamily="2" charset="2"/>
            </a:endParaRPr>
          </a:p>
          <a:p>
            <a:pPr marL="274320" lvl="1" indent="0">
              <a:spcBef>
                <a:spcPts val="0"/>
              </a:spcBef>
              <a:buNone/>
            </a:pPr>
            <a:r>
              <a:rPr lang="de-DE" sz="3200" b="1" dirty="0">
                <a:sym typeface="Wingdings" pitchFamily="2" charset="2"/>
              </a:rPr>
              <a:t> 33,45€  Schulmanager</a:t>
            </a:r>
            <a:endParaRPr lang="de-DE" sz="3200" b="1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4C2168D-F237-8191-99B8-EE1FCC49F289}"/>
              </a:ext>
            </a:extLst>
          </p:cNvPr>
          <p:cNvSpPr txBox="1">
            <a:spLocks/>
          </p:cNvSpPr>
          <p:nvPr/>
        </p:nvSpPr>
        <p:spPr>
          <a:xfrm>
            <a:off x="731519" y="642594"/>
            <a:ext cx="10783147" cy="10582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de-DE" dirty="0"/>
              <a:t>8. Organisatorisches </a:t>
            </a:r>
          </a:p>
        </p:txBody>
      </p:sp>
    </p:spTree>
    <p:extLst>
      <p:ext uri="{BB962C8B-B14F-4D97-AF65-F5344CB8AC3E}">
        <p14:creationId xmlns:p14="http://schemas.microsoft.com/office/powerpoint/2010/main" val="3128917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764705"/>
            <a:ext cx="7848872" cy="792088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262626"/>
                </a:solidFill>
              </a:rPr>
              <a:t>9. </a:t>
            </a:r>
            <a:r>
              <a:rPr lang="en-US" sz="4400" dirty="0" err="1">
                <a:solidFill>
                  <a:srgbClr val="262626"/>
                </a:solidFill>
              </a:rPr>
              <a:t>Klassenelternsprecher</a:t>
            </a:r>
            <a:r>
              <a:rPr lang="en-US" sz="4400" dirty="0">
                <a:solidFill>
                  <a:srgbClr val="262626"/>
                </a:solidFill>
              </a:rPr>
              <a:t>(</a:t>
            </a:r>
            <a:r>
              <a:rPr lang="en-US" sz="4400" dirty="0" err="1">
                <a:solidFill>
                  <a:srgbClr val="262626"/>
                </a:solidFill>
              </a:rPr>
              <a:t>innen</a:t>
            </a:r>
            <a:r>
              <a:rPr lang="en-US" sz="4400" dirty="0">
                <a:solidFill>
                  <a:srgbClr val="262626"/>
                </a:solidFill>
              </a:rPr>
              <a:t>)</a:t>
            </a:r>
            <a:r>
              <a:rPr lang="en-US" sz="4400" dirty="0" err="1">
                <a:solidFill>
                  <a:srgbClr val="262626"/>
                </a:solidFill>
              </a:rPr>
              <a:t>wahl</a:t>
            </a:r>
            <a:endParaRPr lang="en-US" sz="4400" dirty="0">
              <a:solidFill>
                <a:srgbClr val="26262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r="-2" b="-2"/>
          <a:stretch/>
        </p:blipFill>
        <p:spPr bwMode="auto">
          <a:xfrm>
            <a:off x="3496793" y="2132857"/>
            <a:ext cx="5198413" cy="363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45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520" y="642594"/>
            <a:ext cx="7656904" cy="120223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10. Fragen, Wünsche und Anregungen?</a:t>
            </a:r>
          </a:p>
        </p:txBody>
      </p:sp>
      <p:pic>
        <p:nvPicPr>
          <p:cNvPr id="4" name="Picture 2" descr="http://www.ei-kike-da-westfalia.de/system2/wp-content/uploads/2009/01/fragezeich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64" y="2420888"/>
            <a:ext cx="4248472" cy="38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03408-86E4-4FC2-8A20-621E9F6B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Ich freue mich auf die Zusammenarbeit mit Ihnen!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EA2CB5-DE60-4456-BBA9-D94386480C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175" y="1878168"/>
            <a:ext cx="7493650" cy="30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B403408-86E4-4FC2-8A20-621E9F6B334E}"/>
              </a:ext>
            </a:extLst>
          </p:cNvPr>
          <p:cNvSpPr txBox="1">
            <a:spLocks/>
          </p:cNvSpPr>
          <p:nvPr/>
        </p:nvSpPr>
        <p:spPr>
          <a:xfrm>
            <a:off x="1201616" y="5156688"/>
            <a:ext cx="1017563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dirty="0">
                <a:solidFill>
                  <a:srgbClr val="008000"/>
                </a:solidFill>
              </a:rPr>
              <a:t>„IHR KIND SOLL GERNE IN DIE SCHULE KOMMEN“</a:t>
            </a:r>
          </a:p>
          <a:p>
            <a:pPr algn="ctr"/>
            <a:endParaRPr lang="de-DE" dirty="0"/>
          </a:p>
          <a:p>
            <a:pPr algn="ctr"/>
            <a:r>
              <a:rPr lang="de-DE" dirty="0">
                <a:solidFill>
                  <a:schemeClr val="tx1"/>
                </a:solidFill>
              </a:rPr>
              <a:t>Vertrauen Sie Ihrem Kind und trauen Sie Ihm etwas zu!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220659-291D-EFFD-2F6F-960AD1DFC6FA}"/>
              </a:ext>
            </a:extLst>
          </p:cNvPr>
          <p:cNvSpPr txBox="1"/>
          <p:nvPr/>
        </p:nvSpPr>
        <p:spPr>
          <a:xfrm>
            <a:off x="5365102" y="1878168"/>
            <a:ext cx="2733869" cy="7997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14BC84-BF49-A030-8D37-731A1B99A4C9}"/>
              </a:ext>
            </a:extLst>
          </p:cNvPr>
          <p:cNvSpPr txBox="1"/>
          <p:nvPr/>
        </p:nvSpPr>
        <p:spPr>
          <a:xfrm>
            <a:off x="7672875" y="4227138"/>
            <a:ext cx="1667070" cy="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13041EF-F7EE-E13F-91C4-7407744CA237}"/>
              </a:ext>
            </a:extLst>
          </p:cNvPr>
          <p:cNvSpPr txBox="1"/>
          <p:nvPr/>
        </p:nvSpPr>
        <p:spPr>
          <a:xfrm>
            <a:off x="3984171" y="4432039"/>
            <a:ext cx="1069910" cy="324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645AB6-F297-8B28-6B47-EC25101B4B57}"/>
              </a:ext>
            </a:extLst>
          </p:cNvPr>
          <p:cNvSpPr txBox="1"/>
          <p:nvPr/>
        </p:nvSpPr>
        <p:spPr>
          <a:xfrm>
            <a:off x="2808029" y="4623079"/>
            <a:ext cx="1069910" cy="3240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AB2EBFA-88FA-27D0-B87E-3F970DC5E439}"/>
              </a:ext>
            </a:extLst>
          </p:cNvPr>
          <p:cNvSpPr txBox="1"/>
          <p:nvPr/>
        </p:nvSpPr>
        <p:spPr>
          <a:xfrm>
            <a:off x="6195060" y="3816610"/>
            <a:ext cx="243062" cy="313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D7E1C2-5A38-2B41-8D84-0DD2A83AD690}"/>
              </a:ext>
            </a:extLst>
          </p:cNvPr>
          <p:cNvSpPr txBox="1"/>
          <p:nvPr/>
        </p:nvSpPr>
        <p:spPr>
          <a:xfrm>
            <a:off x="6382437" y="3912646"/>
            <a:ext cx="125043" cy="171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41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7341279-FBCE-B60E-261B-D24212CA5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9" b="7034"/>
          <a:stretch/>
        </p:blipFill>
        <p:spPr>
          <a:xfrm>
            <a:off x="3763029" y="530863"/>
            <a:ext cx="4665942" cy="579627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5545931" y="241260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5594747" y="241260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319044" y="241260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367860" y="2412603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7119938" y="4628356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7168754" y="4628356"/>
            <a:ext cx="36000" cy="36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266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15E11-0E83-45EC-8500-2EBF15208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205" y="1484784"/>
            <a:ext cx="3403895" cy="23452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DE" sz="3000" dirty="0">
                <a:solidFill>
                  <a:srgbClr val="262626"/>
                </a:solidFill>
                <a:latin typeface="Grundschrift" panose="00000500000000000000" pitchFamily="2" charset="0"/>
              </a:rPr>
              <a:t/>
            </a:r>
            <a:br>
              <a:rPr lang="de-DE" sz="3000" dirty="0">
                <a:solidFill>
                  <a:srgbClr val="262626"/>
                </a:solidFill>
                <a:latin typeface="Grundschrift" panose="00000500000000000000" pitchFamily="2" charset="0"/>
              </a:rPr>
            </a:br>
            <a:r>
              <a:rPr lang="de-DE" sz="3000" dirty="0">
                <a:solidFill>
                  <a:srgbClr val="262626"/>
                </a:solidFill>
                <a:latin typeface="Grundschrift" panose="00000500000000000000" pitchFamily="2" charset="0"/>
              </a:rPr>
              <a:t/>
            </a:r>
            <a:br>
              <a:rPr lang="de-DE" sz="3000" dirty="0">
                <a:solidFill>
                  <a:srgbClr val="262626"/>
                </a:solidFill>
                <a:latin typeface="Grundschrift" panose="00000500000000000000" pitchFamily="2" charset="0"/>
              </a:rPr>
            </a:br>
            <a:r>
              <a:rPr lang="de-DE" sz="3000" dirty="0">
                <a:solidFill>
                  <a:srgbClr val="262626"/>
                </a:solidFill>
              </a:rPr>
              <a:t>Vielen Dank für Ihre Aufmerksamkeit!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5845206" y="3830048"/>
            <a:ext cx="3911644" cy="1933463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rgbClr val="000000"/>
                </a:solidFill>
                <a:sym typeface="Wingdings" panose="05000000000000000000" pitchFamily="2" charset="2"/>
              </a:rPr>
              <a:t>Kommen Sie gut nach Hause! </a:t>
            </a:r>
          </a:p>
        </p:txBody>
      </p:sp>
      <p:pic>
        <p:nvPicPr>
          <p:cNvPr id="32" name="Grafik 31" descr="Herz mit einfarbiger Füllung">
            <a:extLst>
              <a:ext uri="{FF2B5EF4-FFF2-40B4-BE49-F238E27FC236}">
                <a16:creationId xmlns:a16="http://schemas.microsoft.com/office/drawing/2014/main" id="{178E047F-FB66-4D45-B860-EEA72D8F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3512" y="1708751"/>
            <a:ext cx="3261694" cy="3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B965F00-D7B7-43B6-2143-1AA26DBD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42594"/>
            <a:ext cx="10926837" cy="91419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8DA132-4CBE-4BF6-9B18-35D13A1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0842"/>
            <a:ext cx="8596668" cy="44780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3200" dirty="0"/>
              <a:t>0.    Begrüßung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Kontaktmöglichkeiten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Stundenplan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Hausaufgabenregelung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Regelung im Krankheitsfall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Allgemeines über den täglichen Unterricht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Unterrichtsinhalte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Leistungsmessung und Leistungsrückmeldung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Organisatorisches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Klassenelternsprecher(innen)</a:t>
            </a:r>
            <a:r>
              <a:rPr lang="de-DE" sz="3200" dirty="0" err="1"/>
              <a:t>wahl</a:t>
            </a:r>
            <a:endParaRPr lang="de-DE" sz="3200" dirty="0"/>
          </a:p>
          <a:p>
            <a:pPr marL="457200" indent="-457200">
              <a:buFont typeface="+mj-lt"/>
              <a:buAutoNum type="arabicPeriod"/>
            </a:pPr>
            <a:r>
              <a:rPr lang="de-DE" sz="3200" dirty="0"/>
              <a:t>Zeit für Fragen und Wünsche </a:t>
            </a:r>
          </a:p>
        </p:txBody>
      </p:sp>
      <p:pic>
        <p:nvPicPr>
          <p:cNvPr id="2" name="Picture 2" descr="Die 21 besten Tipps für eine perfekte Präsentation">
            <a:extLst>
              <a:ext uri="{FF2B5EF4-FFF2-40B4-BE49-F238E27FC236}">
                <a16:creationId xmlns:a16="http://schemas.microsoft.com/office/drawing/2014/main" id="{1C19652F-215B-A1AC-D37E-E884DB4F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916" y="4142450"/>
            <a:ext cx="3940254" cy="221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CCF7C-79AF-455F-AD5A-A371C70C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2" y="796375"/>
            <a:ext cx="10779994" cy="880027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Begrüßung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9477BC-B2E3-D39D-1A54-395A9D2DC908}"/>
              </a:ext>
            </a:extLst>
          </p:cNvPr>
          <p:cNvSpPr/>
          <p:nvPr/>
        </p:nvSpPr>
        <p:spPr>
          <a:xfrm>
            <a:off x="439807" y="2074673"/>
            <a:ext cx="2413000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25 Jahre alt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39928C-F0D8-F0D7-F974-A9BD073E1458}"/>
              </a:ext>
            </a:extLst>
          </p:cNvPr>
          <p:cNvSpPr txBox="1"/>
          <p:nvPr/>
        </p:nvSpPr>
        <p:spPr>
          <a:xfrm>
            <a:off x="4260865" y="5316303"/>
            <a:ext cx="340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Ilona Kremhelmer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C03499-5A47-CB77-2935-A3196A239AD7}"/>
              </a:ext>
            </a:extLst>
          </p:cNvPr>
          <p:cNvSpPr/>
          <p:nvPr/>
        </p:nvSpPr>
        <p:spPr>
          <a:xfrm>
            <a:off x="684319" y="4136007"/>
            <a:ext cx="2826412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Straubing</a:t>
            </a:r>
          </a:p>
          <a:p>
            <a:pPr algn="ctr"/>
            <a:r>
              <a:rPr lang="de-DE" sz="3200" dirty="0">
                <a:solidFill>
                  <a:schemeClr val="tx1"/>
                </a:solidFill>
              </a:rPr>
              <a:t>  </a:t>
            </a:r>
            <a:r>
              <a:rPr lang="de-DE" sz="3200" dirty="0">
                <a:solidFill>
                  <a:schemeClr val="tx1"/>
                </a:solidFill>
                <a:sym typeface="Wingdings" pitchFamily="2" charset="2"/>
              </a:rPr>
              <a:t> Buchbach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D2C307-1B6C-4CCC-7809-85EF7E18A2FC}"/>
              </a:ext>
            </a:extLst>
          </p:cNvPr>
          <p:cNvSpPr/>
          <p:nvPr/>
        </p:nvSpPr>
        <p:spPr>
          <a:xfrm>
            <a:off x="8417234" y="4381288"/>
            <a:ext cx="2826412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Singen, Kochen, Volleyball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1F67D84-5CB7-499D-D85B-3FD0C36DD752}"/>
              </a:ext>
            </a:extLst>
          </p:cNvPr>
          <p:cNvSpPr/>
          <p:nvPr/>
        </p:nvSpPr>
        <p:spPr>
          <a:xfrm>
            <a:off x="7279130" y="2061763"/>
            <a:ext cx="4132236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</a:rPr>
              <a:t>Universität Regensburg </a:t>
            </a:r>
          </a:p>
          <a:p>
            <a:pPr algn="ctr"/>
            <a:r>
              <a:rPr lang="de-DE" sz="3200" dirty="0">
                <a:solidFill>
                  <a:schemeClr val="tx1"/>
                </a:solidFill>
              </a:rPr>
              <a:t>(kath. Religion, Deutsch, Mathe, Musik)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08FB84E-6B58-F617-5687-B76C52E936D3}"/>
              </a:ext>
            </a:extLst>
          </p:cNvPr>
          <p:cNvCxnSpPr/>
          <p:nvPr/>
        </p:nvCxnSpPr>
        <p:spPr>
          <a:xfrm flipH="1" flipV="1">
            <a:off x="2746931" y="2764407"/>
            <a:ext cx="1669773" cy="63306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9B45B5A-725E-D27B-3041-0004BF7938AA}"/>
              </a:ext>
            </a:extLst>
          </p:cNvPr>
          <p:cNvCxnSpPr>
            <a:cxnSpLocks/>
          </p:cNvCxnSpPr>
          <p:nvPr/>
        </p:nvCxnSpPr>
        <p:spPr>
          <a:xfrm flipH="1">
            <a:off x="3251093" y="4769068"/>
            <a:ext cx="1229147" cy="32934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EC65D71-91D0-3AB4-ED47-CBC2D289AAEC}"/>
              </a:ext>
            </a:extLst>
          </p:cNvPr>
          <p:cNvCxnSpPr>
            <a:cxnSpLocks/>
          </p:cNvCxnSpPr>
          <p:nvPr/>
        </p:nvCxnSpPr>
        <p:spPr>
          <a:xfrm flipV="1">
            <a:off x="6967683" y="4688457"/>
            <a:ext cx="1345161" cy="10270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1775DFC-4DBF-4C69-26BB-B6A7E4ED382C}"/>
              </a:ext>
            </a:extLst>
          </p:cNvPr>
          <p:cNvCxnSpPr>
            <a:cxnSpLocks/>
          </p:cNvCxnSpPr>
          <p:nvPr/>
        </p:nvCxnSpPr>
        <p:spPr>
          <a:xfrm flipV="1">
            <a:off x="6785105" y="2764407"/>
            <a:ext cx="480817" cy="7651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Person, Menschliches Gesicht, Lächeln, Kleidung enthält.&#10;&#10;Automatisch generierte Beschreibung">
            <a:extLst>
              <a:ext uri="{FF2B5EF4-FFF2-40B4-BE49-F238E27FC236}">
                <a16:creationId xmlns:a16="http://schemas.microsoft.com/office/drawing/2014/main" id="{1D4C4C4B-0952-2B4F-BC7B-7EAB18DB13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44" y="2770200"/>
            <a:ext cx="1863399" cy="21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FC44399-91C5-325B-B51A-CC834A60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2" y="796375"/>
            <a:ext cx="10779994" cy="880027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</a:rPr>
              <a:t>Kontaktmöglichkeiten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EECCD0-ED3A-447E-AE68-BADF17F10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2" y="1933412"/>
            <a:ext cx="8596668" cy="492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3200" b="1" dirty="0"/>
              <a:t>Sprechstunde</a:t>
            </a:r>
            <a:endParaRPr lang="de-DE" sz="20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b="1" dirty="0"/>
              <a:t>Anmeldung</a:t>
            </a:r>
            <a:r>
              <a:rPr lang="de-DE" sz="2400" dirty="0"/>
              <a:t>: über Notiz/Hausaufgabenheft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b="1" dirty="0"/>
              <a:t>Treffpunkt</a:t>
            </a:r>
            <a:r>
              <a:rPr lang="de-DE" sz="2400" dirty="0"/>
              <a:t>: Eingang Aula</a:t>
            </a:r>
          </a:p>
          <a:p>
            <a:pPr marL="274320" lvl="1" indent="0">
              <a:buNone/>
            </a:pPr>
            <a:endParaRPr lang="de-DE" sz="2400" dirty="0"/>
          </a:p>
          <a:p>
            <a:pPr>
              <a:buFont typeface="Wingdings" panose="05000000000000000000" pitchFamily="2" charset="2"/>
              <a:buChar char=""/>
            </a:pPr>
            <a:r>
              <a:rPr lang="de-DE" sz="3200" b="1" dirty="0"/>
              <a:t>Allgemeine Kommunikation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Zettel in der Hausaufgabenmappe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Notiz im Hausaufgabenheft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Anruf bei besonderen Vorkommnissen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400" dirty="0"/>
              <a:t>Mail: </a:t>
            </a:r>
            <a:r>
              <a:rPr lang="de-DE" sz="2400" dirty="0">
                <a:solidFill>
                  <a:srgbClr val="008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ilona.kremhelmer@schule.bayern.de</a:t>
            </a:r>
            <a:r>
              <a:rPr lang="de-DE" sz="2400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E3C49E-AF05-43EE-8A4B-76766E144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8095">
            <a:off x="9527536" y="3213889"/>
            <a:ext cx="871538" cy="13482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64E8D5-C0BA-4D14-89F7-9177DEE7E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31" y="3549405"/>
            <a:ext cx="1064589" cy="8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9EEED7B-A4AC-F1BC-F270-8E83E205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642593"/>
            <a:ext cx="10829109" cy="108129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dirty="0"/>
              <a:t>2. Stundenplan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9895606D-EE51-41AA-AEF6-8A89AD7C3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411537"/>
              </p:ext>
            </p:extLst>
          </p:nvPr>
        </p:nvGraphicFramePr>
        <p:xfrm>
          <a:off x="1027055" y="2176275"/>
          <a:ext cx="1024681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675">
                  <a:extLst>
                    <a:ext uri="{9D8B030D-6E8A-4147-A177-3AD203B41FA5}">
                      <a16:colId xmlns:a16="http://schemas.microsoft.com/office/drawing/2014/main" val="1076555694"/>
                    </a:ext>
                  </a:extLst>
                </a:gridCol>
                <a:gridCol w="2257985">
                  <a:extLst>
                    <a:ext uri="{9D8B030D-6E8A-4147-A177-3AD203B41FA5}">
                      <a16:colId xmlns:a16="http://schemas.microsoft.com/office/drawing/2014/main" val="387154697"/>
                    </a:ext>
                  </a:extLst>
                </a:gridCol>
                <a:gridCol w="1463830">
                  <a:extLst>
                    <a:ext uri="{9D8B030D-6E8A-4147-A177-3AD203B41FA5}">
                      <a16:colId xmlns:a16="http://schemas.microsoft.com/office/drawing/2014/main" val="701114018"/>
                    </a:ext>
                  </a:extLst>
                </a:gridCol>
                <a:gridCol w="1463830">
                  <a:extLst>
                    <a:ext uri="{9D8B030D-6E8A-4147-A177-3AD203B41FA5}">
                      <a16:colId xmlns:a16="http://schemas.microsoft.com/office/drawing/2014/main" val="1143835244"/>
                    </a:ext>
                  </a:extLst>
                </a:gridCol>
                <a:gridCol w="1463830">
                  <a:extLst>
                    <a:ext uri="{9D8B030D-6E8A-4147-A177-3AD203B41FA5}">
                      <a16:colId xmlns:a16="http://schemas.microsoft.com/office/drawing/2014/main" val="1791259686"/>
                    </a:ext>
                  </a:extLst>
                </a:gridCol>
                <a:gridCol w="1463830">
                  <a:extLst>
                    <a:ext uri="{9D8B030D-6E8A-4147-A177-3AD203B41FA5}">
                      <a16:colId xmlns:a16="http://schemas.microsoft.com/office/drawing/2014/main" val="4142906769"/>
                    </a:ext>
                  </a:extLst>
                </a:gridCol>
                <a:gridCol w="1463830">
                  <a:extLst>
                    <a:ext uri="{9D8B030D-6E8A-4147-A177-3AD203B41FA5}">
                      <a16:colId xmlns:a16="http://schemas.microsoft.com/office/drawing/2014/main" val="553667456"/>
                    </a:ext>
                  </a:extLst>
                </a:gridCol>
              </a:tblGrid>
              <a:tr h="347323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Std.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Zeit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Montag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Dienstag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Mittwoch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Donnerstag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Freitag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53924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07:55 – 08:40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853394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08:40 – 09:25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FF 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Religion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Sport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099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/>
                        <a:t>9:25 – 9:45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2400" b="0" i="1" dirty="0"/>
                        <a:t>1. Pause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42939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9:45 – 10:30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Religion/ Ethik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475431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10:30 – 11:15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FF 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22172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11:15 – 11:25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de-DE" sz="2400" i="1" dirty="0"/>
                        <a:t>2. Pause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83517"/>
                  </a:ext>
                </a:extLst>
              </a:tr>
              <a:tr h="452557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11:25 – 12:10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GU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WuG</a:t>
                      </a:r>
                      <a:endParaRPr lang="de-D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270410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70CA8395-20EF-46DE-8581-9D365FC1C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83424">
            <a:off x="10139510" y="698172"/>
            <a:ext cx="1143000" cy="9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4116" y="1217986"/>
            <a:ext cx="2196125" cy="4794578"/>
          </a:xfrm>
        </p:spPr>
        <p:txBody>
          <a:bodyPr>
            <a:normAutofit/>
          </a:bodyPr>
          <a:lstStyle/>
          <a:p>
            <a:pPr algn="ctr"/>
            <a:r>
              <a:rPr lang="de-DE" sz="3200" u="sng" dirty="0">
                <a:solidFill>
                  <a:srgbClr val="262626"/>
                </a:solidFill>
                <a:latin typeface="+mn-lt"/>
              </a:rPr>
              <a:t>weitere Lehrkraft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4BB905A5-4799-4287-88F0-1C4CD34423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962878"/>
              </p:ext>
            </p:extLst>
          </p:nvPr>
        </p:nvGraphicFramePr>
        <p:xfrm>
          <a:off x="5626554" y="804671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3345420-BE8A-0522-FA3F-F1E16563D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7873" y="3615275"/>
            <a:ext cx="136647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CDA2611-BD6B-45E0-187C-A64483BE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1298"/>
            <a:ext cx="10837332" cy="117135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de-DE" dirty="0"/>
              <a:t>3. Hausaufgaben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3DC72B-341C-4AE8-8155-080714CF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22106"/>
            <a:ext cx="10981266" cy="46001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6900" b="1" dirty="0"/>
              <a:t>Vertiefung und Übung des Lernstoffs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b="1" dirty="0"/>
              <a:t>Dauer: </a:t>
            </a:r>
            <a:r>
              <a:rPr lang="de-DE" sz="3400" dirty="0"/>
              <a:t>nicht länger als 30 Minuten / Wochenende hausaufgabenfrei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b="1" dirty="0"/>
              <a:t>Selbstständigkeit: </a:t>
            </a:r>
            <a:r>
              <a:rPr lang="de-DE" sz="3400" dirty="0"/>
              <a:t>Bitte die Hausaufgaben das Kind machen lassen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b="1" dirty="0"/>
              <a:t>Schwierigkeiten: </a:t>
            </a:r>
            <a:r>
              <a:rPr lang="de-DE" sz="3400" dirty="0"/>
              <a:t>Notiz auf Blatt mit Bleistift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dirty="0"/>
              <a:t>ruhigen Platz schaffen – auf Fehler hinweisen – nicht vollständig kontrollieren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dirty="0"/>
              <a:t>Bitte auf Sauberkeit achten!</a:t>
            </a:r>
          </a:p>
          <a:p>
            <a:pPr marL="274320" lvl="1" indent="0">
              <a:buNone/>
            </a:pPr>
            <a:endParaRPr lang="de-DE" sz="3400" dirty="0"/>
          </a:p>
          <a:p>
            <a:pPr>
              <a:buFont typeface="Wingdings" panose="05000000000000000000" pitchFamily="2" charset="2"/>
              <a:buChar char=""/>
            </a:pPr>
            <a:r>
              <a:rPr lang="de-DE" sz="6900" b="1" dirty="0"/>
              <a:t>Hausaufgabenmappe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dirty="0"/>
              <a:t>Hausaufgabe wird hineingelegt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400" dirty="0"/>
              <a:t>Wichtige Elterninformationen </a:t>
            </a:r>
            <a:endParaRPr lang="de-DE" sz="3400" b="1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51B759-19E1-4BD1-8359-2A88A133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107" y="5216880"/>
            <a:ext cx="703243" cy="79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50191B-7858-E333-97D5-9D869030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34720"/>
            <a:ext cx="10058400" cy="5100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"/>
            </a:pPr>
            <a:r>
              <a:rPr lang="de-DE" sz="4400" b="1" dirty="0"/>
              <a:t>Hausaufgabenheft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dirty="0"/>
              <a:t>Symbole zur Erkennung der Hausaufgaben </a:t>
            </a:r>
            <a:endParaRPr lang="de-DE" sz="2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de-DE" sz="2800" dirty="0"/>
          </a:p>
          <a:p>
            <a:pPr lvl="1">
              <a:buFont typeface="Courier New" panose="02070309020205020404" pitchFamily="49" charset="0"/>
              <a:buChar char="o"/>
            </a:pPr>
            <a:endParaRPr lang="de-DE" sz="2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de-DE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800" dirty="0"/>
              <a:t>Zusätzlich: digitales Klassenzimmer auf </a:t>
            </a:r>
            <a:r>
              <a:rPr lang="de-DE" sz="2800" dirty="0" err="1"/>
              <a:t>taskcards</a:t>
            </a:r>
            <a:endParaRPr lang="de-DE" sz="2800" dirty="0"/>
          </a:p>
          <a:p>
            <a:pPr lvl="1">
              <a:buFont typeface="Courier New" panose="02070309020205020404" pitchFamily="49" charset="0"/>
              <a:buChar char="o"/>
            </a:pPr>
            <a:endParaRPr lang="de-DE" sz="4300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6F28FA-5F9C-08A1-6936-41939B61B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34" y="5133241"/>
            <a:ext cx="898203" cy="103703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294179" y="1608782"/>
            <a:ext cx="240686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	</a:t>
            </a:r>
            <a:r>
              <a:rPr lang="de-DE" dirty="0" smtClean="0"/>
              <a:t>Deutsch</a:t>
            </a:r>
          </a:p>
          <a:p>
            <a:r>
              <a:rPr lang="de-DE" dirty="0" smtClean="0"/>
              <a:t> 	Mathe</a:t>
            </a:r>
          </a:p>
          <a:p>
            <a:r>
              <a:rPr lang="de-DE" dirty="0" smtClean="0"/>
              <a:t> 	HSU</a:t>
            </a:r>
          </a:p>
          <a:p>
            <a:endParaRPr lang="de-DE" dirty="0"/>
          </a:p>
          <a:p>
            <a:r>
              <a:rPr lang="de-DE" dirty="0" smtClean="0"/>
              <a:t>AB = Arbeitsblatt</a:t>
            </a:r>
            <a:endParaRPr lang="de-DE" dirty="0"/>
          </a:p>
          <a:p>
            <a:r>
              <a:rPr lang="de-DE" dirty="0" smtClean="0"/>
              <a:t>AH = Arbeitsheft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8525407" y="2233447"/>
            <a:ext cx="180000" cy="180000"/>
          </a:xfrm>
          <a:prstGeom prst="ellipse">
            <a:avLst/>
          </a:prstGeom>
          <a:solidFill>
            <a:srgbClr val="5FB541"/>
          </a:solidFill>
          <a:ln>
            <a:solidFill>
              <a:srgbClr val="5FB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8526070" y="1974318"/>
            <a:ext cx="180000" cy="180000"/>
          </a:xfrm>
          <a:prstGeom prst="ellipse">
            <a:avLst/>
          </a:prstGeom>
          <a:solidFill>
            <a:srgbClr val="2980FF"/>
          </a:solidFill>
          <a:ln>
            <a:solidFill>
              <a:srgbClr val="298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8525407" y="1715189"/>
            <a:ext cx="180000" cy="180000"/>
          </a:xfrm>
          <a:prstGeom prst="ellipse">
            <a:avLst/>
          </a:prstGeom>
          <a:solidFill>
            <a:srgbClr val="FF3B3B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7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579</Words>
  <Application>Microsoft Office PowerPoint</Application>
  <PresentationFormat>Breitbild</PresentationFormat>
  <Paragraphs>187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Al Bayan Plain</vt:lpstr>
      <vt:lpstr>Arial</vt:lpstr>
      <vt:lpstr>Calibri</vt:lpstr>
      <vt:lpstr>Courier New</vt:lpstr>
      <vt:lpstr>Garamond</vt:lpstr>
      <vt:lpstr>Grundschrift</vt:lpstr>
      <vt:lpstr>Wingdings</vt:lpstr>
      <vt:lpstr>Savon</vt:lpstr>
      <vt:lpstr>1. Elternabend  der Klasse 1a</vt:lpstr>
      <vt:lpstr>JEDEM ANFANG WOHNT EIN ZAUBER INNE!  </vt:lpstr>
      <vt:lpstr>Gliederung</vt:lpstr>
      <vt:lpstr>Begrüßung</vt:lpstr>
      <vt:lpstr>Kontaktmöglichkeiten</vt:lpstr>
      <vt:lpstr>2. Stundenplan</vt:lpstr>
      <vt:lpstr>weitere Lehrkraft</vt:lpstr>
      <vt:lpstr>3. Hausaufgaben</vt:lpstr>
      <vt:lpstr>PowerPoint-Präsentation</vt:lpstr>
      <vt:lpstr>3. Hausaufgaben</vt:lpstr>
      <vt:lpstr>4. Krankheitsfall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9. Klassenelternsprecher(innen)wahl</vt:lpstr>
      <vt:lpstr>10. Fragen, Wünsche und Anregungen?</vt:lpstr>
      <vt:lpstr>Ich freue mich auf die Zusammenarbeit mit Ihnen! </vt:lpstr>
      <vt:lpstr>PowerPoint-Präsentation</vt:lpstr>
      <vt:lpstr>  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Elternabend der 1. Jahrgangsstufe</dc:title>
  <dc:creator>Christina Beer</dc:creator>
  <cp:lastModifiedBy>User03</cp:lastModifiedBy>
  <cp:revision>46</cp:revision>
  <cp:lastPrinted>2023-09-19T13:39:40Z</cp:lastPrinted>
  <dcterms:created xsi:type="dcterms:W3CDTF">2019-09-11T17:30:44Z</dcterms:created>
  <dcterms:modified xsi:type="dcterms:W3CDTF">2023-09-19T13:56:51Z</dcterms:modified>
</cp:coreProperties>
</file>