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76" r:id="rId3"/>
    <p:sldId id="281" r:id="rId4"/>
    <p:sldId id="298" r:id="rId5"/>
    <p:sldId id="299" r:id="rId6"/>
    <p:sldId id="297" r:id="rId7"/>
    <p:sldId id="306" r:id="rId8"/>
    <p:sldId id="301" r:id="rId9"/>
    <p:sldId id="307" r:id="rId10"/>
    <p:sldId id="300" r:id="rId11"/>
    <p:sldId id="302" r:id="rId12"/>
    <p:sldId id="308" r:id="rId13"/>
    <p:sldId id="303" r:id="rId14"/>
    <p:sldId id="304" r:id="rId15"/>
    <p:sldId id="296" r:id="rId16"/>
    <p:sldId id="280" r:id="rId17"/>
    <p:sldId id="282" r:id="rId18"/>
    <p:sldId id="289" r:id="rId19"/>
    <p:sldId id="312" r:id="rId20"/>
    <p:sldId id="283" r:id="rId21"/>
    <p:sldId id="310" r:id="rId22"/>
    <p:sldId id="311" r:id="rId23"/>
    <p:sldId id="309" r:id="rId24"/>
    <p:sldId id="286" r:id="rId25"/>
    <p:sldId id="285" r:id="rId26"/>
    <p:sldId id="287" r:id="rId27"/>
    <p:sldId id="291" r:id="rId28"/>
    <p:sldId id="313" r:id="rId29"/>
    <p:sldId id="292" r:id="rId30"/>
    <p:sldId id="288" r:id="rId31"/>
    <p:sldId id="295" r:id="rId32"/>
    <p:sldId id="278" r:id="rId33"/>
    <p:sldId id="277" r:id="rId34"/>
  </p:sldIdLst>
  <p:sldSz cx="12192000" cy="6858000"/>
  <p:notesSz cx="6797675" cy="992663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FF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23" d="100"/>
          <a:sy n="123" d="100"/>
        </p:scale>
        <p:origin x="114" y="1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image" Target="../media/image6.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Titelmasterformat durch Klicken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Formatvorlage des Untertitelmasters durch Klicken bearbeiten</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27.02.2024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3630390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Vertical Text Placehold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27.02.2024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61300853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Titelmasterformat durch Klicken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27.02.2024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009074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BDCC4414-2C49-4465-B0CD-4EB74AF6E861}" type="datetimeFigureOut">
              <a:rPr lang="de-DE" smtClean="0"/>
              <a:t>27.02.2024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147877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Titelmasterformat durch Klicken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Textmasterformat bearbeiten</a:t>
            </a:r>
          </a:p>
        </p:txBody>
      </p:sp>
      <p:sp>
        <p:nvSpPr>
          <p:cNvPr id="4" name="Date Placeholder 3"/>
          <p:cNvSpPr>
            <a:spLocks noGrp="1"/>
          </p:cNvSpPr>
          <p:nvPr>
            <p:ph type="dt" sz="half" idx="10"/>
          </p:nvPr>
        </p:nvSpPr>
        <p:spPr/>
        <p:txBody>
          <a:bodyPr/>
          <a:lstStyle/>
          <a:p>
            <a:fld id="{BDCC4414-2C49-4465-B0CD-4EB74AF6E861}" type="datetimeFigureOut">
              <a:rPr lang="de-DE" smtClean="0"/>
              <a:t>27.02.2024</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136709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BDCC4414-2C49-4465-B0CD-4EB74AF6E861}" type="datetimeFigureOut">
              <a:rPr lang="de-DE" smtClean="0"/>
              <a:t>27.02.2024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681786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Titelmasterformat durch Klicken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BDCC4414-2C49-4465-B0CD-4EB74AF6E861}" type="datetimeFigureOut">
              <a:rPr lang="de-DE" smtClean="0"/>
              <a:t>27.02.2024</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834308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Titelmasterformat durch Klicken bearbeiten</a:t>
            </a:r>
            <a:endParaRPr lang="en-US" dirty="0"/>
          </a:p>
        </p:txBody>
      </p:sp>
      <p:sp>
        <p:nvSpPr>
          <p:cNvPr id="3" name="Date Placeholder 2"/>
          <p:cNvSpPr>
            <a:spLocks noGrp="1"/>
          </p:cNvSpPr>
          <p:nvPr>
            <p:ph type="dt" sz="half" idx="10"/>
          </p:nvPr>
        </p:nvSpPr>
        <p:spPr/>
        <p:txBody>
          <a:bodyPr/>
          <a:lstStyle/>
          <a:p>
            <a:fld id="{BDCC4414-2C49-4465-B0CD-4EB74AF6E861}" type="datetimeFigureOut">
              <a:rPr lang="de-DE" smtClean="0"/>
              <a:t>27.02.2024</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2427933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CC4414-2C49-4465-B0CD-4EB74AF6E861}" type="datetimeFigureOut">
              <a:rPr lang="de-DE" smtClean="0"/>
              <a:t>27.02.2024</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28584705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BDCC4414-2C49-4465-B0CD-4EB74AF6E861}" type="datetimeFigureOut">
              <a:rPr lang="de-DE" smtClean="0"/>
              <a:t>27.02.2024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3536249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Titelmasterformat durch Klicken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Textmasterformat bearbeiten</a:t>
            </a:r>
          </a:p>
        </p:txBody>
      </p:sp>
      <p:sp>
        <p:nvSpPr>
          <p:cNvPr id="5" name="Date Placeholder 4"/>
          <p:cNvSpPr>
            <a:spLocks noGrp="1"/>
          </p:cNvSpPr>
          <p:nvPr>
            <p:ph type="dt" sz="half" idx="10"/>
          </p:nvPr>
        </p:nvSpPr>
        <p:spPr/>
        <p:txBody>
          <a:bodyPr/>
          <a:lstStyle/>
          <a:p>
            <a:fld id="{BDCC4414-2C49-4465-B0CD-4EB74AF6E861}" type="datetimeFigureOut">
              <a:rPr lang="de-DE" smtClean="0"/>
              <a:t>27.02.2024</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0AD62458-9A8B-4B95-B9A4-1E337AB70F2B}" type="slidenum">
              <a:rPr lang="de-DE" smtClean="0"/>
              <a:t>‹Nr.›</a:t>
            </a:fld>
            <a:endParaRPr lang="de-DE"/>
          </a:p>
        </p:txBody>
      </p:sp>
    </p:spTree>
    <p:extLst>
      <p:ext uri="{BB962C8B-B14F-4D97-AF65-F5344CB8AC3E}">
        <p14:creationId xmlns:p14="http://schemas.microsoft.com/office/powerpoint/2010/main" val="120830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3">
                <a:lumMod val="20000"/>
                <a:lumOff val="80000"/>
              </a:schemeClr>
            </a:gs>
            <a:gs pos="12000">
              <a:schemeClr val="bg1"/>
            </a:gs>
            <a:gs pos="90000">
              <a:schemeClr val="bg1">
                <a:lumMod val="95000"/>
              </a:schemeClr>
            </a:gs>
            <a:gs pos="100000">
              <a:schemeClr val="bg1">
                <a:lumMod val="85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Titelmasterformat durch Klicken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C4414-2C49-4465-B0CD-4EB74AF6E861}" type="datetimeFigureOut">
              <a:rPr lang="de-DE" smtClean="0"/>
              <a:t>27.02.2024</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D62458-9A8B-4B95-B9A4-1E337AB70F2B}" type="slidenum">
              <a:rPr lang="de-DE" smtClean="0"/>
              <a:t>‹Nr.›</a:t>
            </a:fld>
            <a:endParaRPr lang="de-DE"/>
          </a:p>
        </p:txBody>
      </p:sp>
    </p:spTree>
    <p:extLst>
      <p:ext uri="{BB962C8B-B14F-4D97-AF65-F5344CB8AC3E}">
        <p14:creationId xmlns:p14="http://schemas.microsoft.com/office/powerpoint/2010/main" val="17903177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7.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6.emf"/><Relationship Id="rId4" Type="http://schemas.openxmlformats.org/officeDocument/2006/relationships/oleObject" Target="../embeddings/oleObject1.bin"/></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02C6-F076-4884-A96D-9396DD7BF418}"/>
              </a:ext>
            </a:extLst>
          </p:cNvPr>
          <p:cNvSpPr>
            <a:spLocks noGrp="1"/>
          </p:cNvSpPr>
          <p:nvPr>
            <p:ph type="ctrTitle"/>
          </p:nvPr>
        </p:nvSpPr>
        <p:spPr>
          <a:xfrm>
            <a:off x="1637212" y="40232"/>
            <a:ext cx="9144000" cy="2387600"/>
          </a:xfrm>
        </p:spPr>
        <p:txBody>
          <a:bodyPr>
            <a:normAutofit/>
          </a:bodyPr>
          <a:lstStyle/>
          <a:p>
            <a:r>
              <a:rPr lang="de-DE" sz="8000" dirty="0">
                <a:latin typeface="Segoe UI Light" panose="020B0502040204020203" pitchFamily="34" charset="0"/>
                <a:cs typeface="Segoe UI Light" panose="020B0502040204020203" pitchFamily="34" charset="0"/>
              </a:rPr>
              <a:t>Herzlich willkommen</a:t>
            </a:r>
          </a:p>
        </p:txBody>
      </p:sp>
      <p:sp>
        <p:nvSpPr>
          <p:cNvPr id="3" name="Untertitel 2">
            <a:extLst>
              <a:ext uri="{FF2B5EF4-FFF2-40B4-BE49-F238E27FC236}">
                <a16:creationId xmlns:a16="http://schemas.microsoft.com/office/drawing/2014/main" id="{87F4A262-98AA-442F-A8EA-9DA5E3FAE227}"/>
              </a:ext>
            </a:extLst>
          </p:cNvPr>
          <p:cNvSpPr>
            <a:spLocks noGrp="1"/>
          </p:cNvSpPr>
          <p:nvPr>
            <p:ph type="subTitle" idx="1"/>
          </p:nvPr>
        </p:nvSpPr>
        <p:spPr>
          <a:xfrm>
            <a:off x="1323703" y="2626678"/>
            <a:ext cx="9144000" cy="1655762"/>
          </a:xfrm>
        </p:spPr>
        <p:txBody>
          <a:bodyPr>
            <a:normAutofit/>
          </a:bodyPr>
          <a:lstStyle/>
          <a:p>
            <a:r>
              <a:rPr lang="de-DE" sz="3200" dirty="0">
                <a:latin typeface="Segoe UI Light" panose="020B0502040204020203" pitchFamily="34" charset="0"/>
                <a:cs typeface="Segoe UI Light" panose="020B0502040204020203" pitchFamily="34" charset="0"/>
              </a:rPr>
              <a:t>zum Elternabend </a:t>
            </a:r>
          </a:p>
          <a:p>
            <a:r>
              <a:rPr lang="de-DE" sz="3200" dirty="0">
                <a:latin typeface="Segoe UI Light" panose="020B0502040204020203" pitchFamily="34" charset="0"/>
                <a:cs typeface="Segoe UI Light" panose="020B0502040204020203" pitchFamily="34" charset="0"/>
              </a:rPr>
              <a:t>für die Schulanfänger 2024/2025</a:t>
            </a:r>
          </a:p>
        </p:txBody>
      </p:sp>
      <p:pic>
        <p:nvPicPr>
          <p:cNvPr id="5" name="Grafik 4"/>
          <p:cNvPicPr>
            <a:picLocks noChangeAspect="1"/>
          </p:cNvPicPr>
          <p:nvPr/>
        </p:nvPicPr>
        <p:blipFill rotWithShape="1">
          <a:blip r:embed="rId2"/>
          <a:srcRect t="13008" r="3633" b="26476"/>
          <a:stretch/>
        </p:blipFill>
        <p:spPr>
          <a:xfrm>
            <a:off x="2451463" y="3817748"/>
            <a:ext cx="6888480" cy="2896717"/>
          </a:xfrm>
          <a:prstGeom prst="rect">
            <a:avLst/>
          </a:prstGeom>
        </p:spPr>
      </p:pic>
    </p:spTree>
    <p:extLst>
      <p:ext uri="{BB962C8B-B14F-4D97-AF65-F5344CB8AC3E}">
        <p14:creationId xmlns:p14="http://schemas.microsoft.com/office/powerpoint/2010/main" val="10438303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2" name="Rechteck 1"/>
          <p:cNvSpPr/>
          <p:nvPr/>
        </p:nvSpPr>
        <p:spPr>
          <a:xfrm>
            <a:off x="1412240" y="1739037"/>
            <a:ext cx="6096000" cy="3847207"/>
          </a:xfrm>
          <a:prstGeom prst="rect">
            <a:avLst/>
          </a:prstGeom>
        </p:spPr>
        <p:txBody>
          <a:bodyPr>
            <a:spAutoFit/>
          </a:bodyPr>
          <a:lstStyle/>
          <a:p>
            <a:r>
              <a:rPr lang="de-DE" sz="2800" dirty="0">
                <a:latin typeface="Segoe UI Light" panose="020B0502040204020203" pitchFamily="34" charset="0"/>
                <a:cs typeface="Segoe UI Light" panose="020B0502040204020203" pitchFamily="34" charset="0"/>
              </a:rPr>
              <a:t>Bringen Sie bitte folgendes mir:</a:t>
            </a:r>
          </a:p>
          <a:p>
            <a:pPr marL="571500" indent="-571500">
              <a:buFont typeface="Arial" panose="020B0604020202020204" pitchFamily="34" charset="0"/>
              <a:buChar char="•"/>
            </a:pPr>
            <a:endParaRPr lang="de-DE" sz="28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de-DE" sz="3200" b="1" i="1" dirty="0" err="1">
                <a:solidFill>
                  <a:srgbClr val="FFC00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screening</a:t>
            </a:r>
            <a:r>
              <a:rPr lang="de-DE" sz="2800" dirty="0">
                <a:latin typeface="Segoe UI Light" panose="020B0502040204020203" pitchFamily="34" charset="0"/>
                <a:cs typeface="Segoe UI Light" panose="020B0502040204020203" pitchFamily="34" charset="0"/>
              </a:rPr>
              <a:t>: 14.03.2024</a:t>
            </a:r>
          </a:p>
          <a:p>
            <a:pPr marL="571500" indent="-571500">
              <a:buFont typeface="Arial" panose="020B0604020202020204" pitchFamily="34" charset="0"/>
              <a:buChar char="•"/>
            </a:pPr>
            <a:r>
              <a:rPr lang="de-DE" sz="2800" dirty="0">
                <a:latin typeface="Segoe UI Light" panose="020B0502040204020203" pitchFamily="34" charset="0"/>
                <a:cs typeface="Segoe UI Light" panose="020B0502040204020203" pitchFamily="34" charset="0"/>
              </a:rPr>
              <a:t>Zeiteinteilung bitte beachten!</a:t>
            </a:r>
          </a:p>
          <a:p>
            <a:pPr marL="571500" indent="-571500">
              <a:buFont typeface="Arial" panose="020B0604020202020204" pitchFamily="34" charset="0"/>
              <a:buChar char="•"/>
            </a:pPr>
            <a:r>
              <a:rPr lang="de-DE" sz="2800" dirty="0">
                <a:latin typeface="Segoe UI Light" panose="020B0502040204020203" pitchFamily="34" charset="0"/>
                <a:cs typeface="Segoe UI Light" panose="020B0502040204020203" pitchFamily="34" charset="0"/>
              </a:rPr>
              <a:t>Stammbuch/Geburtsurkunde</a:t>
            </a:r>
          </a:p>
          <a:p>
            <a:pPr marL="571500" indent="-571500">
              <a:buFont typeface="Arial" panose="020B0604020202020204" pitchFamily="34" charset="0"/>
              <a:buChar char="•"/>
            </a:pPr>
            <a:r>
              <a:rPr lang="de-DE" sz="2800" dirty="0">
                <a:latin typeface="Segoe UI Light" panose="020B0502040204020203" pitchFamily="34" charset="0"/>
                <a:cs typeface="Segoe UI Light" panose="020B0502040204020203" pitchFamily="34" charset="0"/>
              </a:rPr>
              <a:t>Gesundheitsuntersuchung</a:t>
            </a:r>
          </a:p>
          <a:p>
            <a:pPr marL="571500" indent="-571500">
              <a:buFont typeface="Arial" panose="020B0604020202020204" pitchFamily="34" charset="0"/>
              <a:buChar char="•"/>
            </a:pPr>
            <a:endParaRPr lang="de-DE" sz="2800" dirty="0">
              <a:latin typeface="Segoe UI Light" panose="020B0502040204020203" pitchFamily="34" charset="0"/>
              <a:cs typeface="Segoe UI Light" panose="020B0502040204020203" pitchFamily="34" charset="0"/>
            </a:endParaRPr>
          </a:p>
          <a:p>
            <a:pPr marL="571500" indent="-571500">
              <a:buFont typeface="Arial" panose="020B0604020202020204" pitchFamily="34" charset="0"/>
              <a:buChar char="•"/>
            </a:pPr>
            <a:r>
              <a:rPr lang="de-DE" sz="4400" b="1" i="1" dirty="0">
                <a:solidFill>
                  <a:srgbClr val="C0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Kind</a:t>
            </a:r>
            <a:r>
              <a:rPr lang="de-DE" sz="2800" dirty="0">
                <a:latin typeface="Comic Sans MS" panose="030F0702030302020204" pitchFamily="66" charset="0"/>
                <a:cs typeface="Segoe UI Light" panose="020B0502040204020203" pitchFamily="34" charset="0"/>
              </a:rPr>
              <a:t> nicht vergessen!</a:t>
            </a:r>
          </a:p>
        </p:txBody>
      </p:sp>
    </p:spTree>
    <p:extLst>
      <p:ext uri="{BB962C8B-B14F-4D97-AF65-F5344CB8AC3E}">
        <p14:creationId xmlns:p14="http://schemas.microsoft.com/office/powerpoint/2010/main" val="2608974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2" name="Rechteck 1"/>
          <p:cNvSpPr/>
          <p:nvPr/>
        </p:nvSpPr>
        <p:spPr>
          <a:xfrm>
            <a:off x="1412240" y="1617133"/>
            <a:ext cx="8823960" cy="4401205"/>
          </a:xfrm>
          <a:prstGeom prst="rect">
            <a:avLst/>
          </a:prstGeom>
        </p:spPr>
        <p:txBody>
          <a:bodyPr wrap="square">
            <a:spAutoFit/>
          </a:bodyPr>
          <a:lstStyle/>
          <a:p>
            <a:r>
              <a:rPr lang="de-DE" sz="2800" b="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Ablauf:</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Lehrerin empfängt die Kinder</a:t>
            </a: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Gehen gemeinsam ins Klassenzimmer</a:t>
            </a: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Überprüfung der Schulfähigkeit</a:t>
            </a:r>
          </a:p>
          <a:p>
            <a:r>
              <a:rPr lang="de-DE" sz="2800" dirty="0">
                <a:latin typeface="Comic Sans MS" panose="030F0702030302020204" pitchFamily="66" charset="0"/>
                <a:cs typeface="Segoe UI Light" panose="020B0502040204020203" pitchFamily="34" charset="0"/>
              </a:rPr>
              <a:t>      (Beobachter: </a:t>
            </a:r>
            <a:r>
              <a:rPr lang="de-DE" sz="2800" b="1" dirty="0" err="1">
                <a:solidFill>
                  <a:srgbClr val="0070C0"/>
                </a:solidFill>
                <a:latin typeface="Comic Sans MS" panose="030F0702030302020204" pitchFamily="66" charset="0"/>
                <a:cs typeface="Segoe UI Light" panose="020B0502040204020203" pitchFamily="34" charset="0"/>
              </a:rPr>
              <a:t>KiGa</a:t>
            </a:r>
            <a:r>
              <a:rPr lang="de-DE" sz="2800" dirty="0">
                <a:latin typeface="Comic Sans MS" panose="030F0702030302020204" pitchFamily="66" charset="0"/>
                <a:cs typeface="Segoe UI Light" panose="020B0502040204020203" pitchFamily="34" charset="0"/>
              </a:rPr>
              <a:t> / </a:t>
            </a:r>
            <a:r>
              <a:rPr lang="de-DE" sz="2800" b="1" dirty="0">
                <a:solidFill>
                  <a:srgbClr val="0070C0"/>
                </a:solidFill>
                <a:latin typeface="Comic Sans MS" panose="030F0702030302020204" pitchFamily="66" charset="0"/>
                <a:cs typeface="Segoe UI Light" panose="020B0502040204020203" pitchFamily="34" charset="0"/>
              </a:rPr>
              <a:t>Schule</a:t>
            </a:r>
            <a:r>
              <a:rPr lang="de-DE" sz="2800" dirty="0">
                <a:latin typeface="Comic Sans MS" panose="030F0702030302020204" pitchFamily="66" charset="0"/>
                <a:cs typeface="Segoe UI Light" panose="020B0502040204020203" pitchFamily="34" charset="0"/>
              </a:rPr>
              <a:t>)</a:t>
            </a: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Kaffee und Kuchen für die Eltern</a:t>
            </a:r>
          </a:p>
          <a:p>
            <a:pPr marL="571500" indent="-571500">
              <a:buFont typeface="Arial" panose="020B0604020202020204" pitchFamily="34" charset="0"/>
              <a:buChar char="•"/>
            </a:pPr>
            <a:r>
              <a:rPr lang="de-DE" sz="2800" b="1" i="1" dirty="0" err="1">
                <a:solidFill>
                  <a:srgbClr val="FFCC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screening</a:t>
            </a:r>
            <a:r>
              <a:rPr lang="de-DE" sz="2800" dirty="0">
                <a:latin typeface="Comic Sans MS" panose="030F0702030302020204" pitchFamily="66" charset="0"/>
                <a:cs typeface="Segoe UI Light" panose="020B0502040204020203" pitchFamily="34" charset="0"/>
              </a:rPr>
              <a:t> (ca. 30min)</a:t>
            </a: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Besprechung: ca. 10min</a:t>
            </a:r>
          </a:p>
          <a:p>
            <a:r>
              <a:rPr lang="de-DE" sz="2800" dirty="0">
                <a:latin typeface="Comic Sans MS" panose="030F0702030302020204" pitchFamily="66" charset="0"/>
                <a:cs typeface="Segoe UI Light" panose="020B0502040204020203" pitchFamily="34" charset="0"/>
              </a:rPr>
              <a:t>                           Eltern – Erzieherin/Lehrerin</a:t>
            </a:r>
          </a:p>
        </p:txBody>
      </p:sp>
    </p:spTree>
    <p:extLst>
      <p:ext uri="{BB962C8B-B14F-4D97-AF65-F5344CB8AC3E}">
        <p14:creationId xmlns:p14="http://schemas.microsoft.com/office/powerpoint/2010/main" val="2389526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2" name="Rechteck 1"/>
          <p:cNvSpPr/>
          <p:nvPr/>
        </p:nvSpPr>
        <p:spPr>
          <a:xfrm>
            <a:off x="1412240" y="1739037"/>
            <a:ext cx="7772400" cy="4401205"/>
          </a:xfrm>
          <a:prstGeom prst="rect">
            <a:avLst/>
          </a:prstGeom>
        </p:spPr>
        <p:txBody>
          <a:bodyPr wrap="square">
            <a:spAutoFit/>
          </a:bodyPr>
          <a:lstStyle/>
          <a:p>
            <a:r>
              <a:rPr lang="de-DE" sz="2800" b="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Empfehlungen:</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err="1">
                <a:latin typeface="Comic Sans MS" panose="030F0702030302020204" pitchFamily="66" charset="0"/>
                <a:cs typeface="Segoe UI Light" panose="020B0502040204020203" pitchFamily="34" charset="0"/>
              </a:rPr>
              <a:t>Lehrer:in</a:t>
            </a:r>
            <a:r>
              <a:rPr lang="de-DE" sz="2800" dirty="0">
                <a:latin typeface="Comic Sans MS" panose="030F0702030302020204" pitchFamily="66" charset="0"/>
                <a:cs typeface="Segoe UI Light" panose="020B0502040204020203" pitchFamily="34" charset="0"/>
              </a:rPr>
              <a:t> gibt Einschätzung / Tipps</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Einschätzung des </a:t>
            </a:r>
            <a:r>
              <a:rPr lang="de-DE" sz="3600" b="1" dirty="0" err="1">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KiGa</a:t>
            </a:r>
            <a:r>
              <a:rPr lang="de-DE" sz="3600"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800" dirty="0">
                <a:latin typeface="Comic Sans MS" panose="030F0702030302020204" pitchFamily="66" charset="0"/>
                <a:cs typeface="Segoe UI Light" panose="020B0502040204020203" pitchFamily="34" charset="0"/>
              </a:rPr>
              <a:t>bitte beachten</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Fördertipps für Teilbereiche </a:t>
            </a:r>
          </a:p>
          <a:p>
            <a:pPr marL="571500" indent="-5715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571500" indent="-571500">
              <a:buFont typeface="Arial" panose="020B0604020202020204" pitchFamily="34" charset="0"/>
              <a:buChar char="•"/>
            </a:pPr>
            <a:r>
              <a:rPr lang="de-DE" sz="4800" b="1" dirty="0">
                <a:solidFill>
                  <a:srgbClr val="FFC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SVE</a:t>
            </a:r>
            <a:r>
              <a:rPr lang="de-DE" sz="4800" dirty="0">
                <a:latin typeface="Comic Sans MS" panose="030F0702030302020204" pitchFamily="66" charset="0"/>
                <a:cs typeface="Segoe UI Light" panose="020B0502040204020203" pitchFamily="34" charset="0"/>
              </a:rPr>
              <a:t> – </a:t>
            </a:r>
            <a:r>
              <a:rPr lang="de-DE" sz="4800" b="1"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DFK</a:t>
            </a:r>
            <a:r>
              <a:rPr lang="de-DE" sz="4800" dirty="0">
                <a:solidFill>
                  <a:schemeClr val="accent1">
                    <a:lumMod val="60000"/>
                    <a:lumOff val="40000"/>
                  </a:schemeClr>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4800" dirty="0">
                <a:latin typeface="Comic Sans MS" panose="030F0702030302020204" pitchFamily="66" charset="0"/>
                <a:cs typeface="Segoe UI Light" panose="020B0502040204020203" pitchFamily="34" charset="0"/>
              </a:rPr>
              <a:t>- </a:t>
            </a:r>
            <a:r>
              <a:rPr lang="de-DE" sz="4800" b="1" dirty="0">
                <a:solidFill>
                  <a:schemeClr val="accent4">
                    <a:lumMod val="40000"/>
                    <a:lumOff val="60000"/>
                  </a:schemeClr>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HPT</a:t>
            </a:r>
          </a:p>
        </p:txBody>
      </p:sp>
    </p:spTree>
    <p:extLst>
      <p:ext uri="{BB962C8B-B14F-4D97-AF65-F5344CB8AC3E}">
        <p14:creationId xmlns:p14="http://schemas.microsoft.com/office/powerpoint/2010/main" val="3083194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wipe(left)">
                                      <p:cBhvr>
                                        <p:cTn id="7" dur="175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wipe(left)">
                                      <p:cBhvr>
                                        <p:cTn id="12" dur="1750"/>
                                        <p:tgtEl>
                                          <p:spTgt spid="2">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6" end="6"/>
                                            </p:txEl>
                                          </p:spTgt>
                                        </p:tgtEl>
                                        <p:attrNameLst>
                                          <p:attrName>style.visibility</p:attrName>
                                        </p:attrNameLst>
                                      </p:cBhvr>
                                      <p:to>
                                        <p:strVal val="visible"/>
                                      </p:to>
                                    </p:set>
                                    <p:animEffect transition="in" filter="wipe(left)">
                                      <p:cBhvr>
                                        <p:cTn id="17" dur="1750"/>
                                        <p:tgtEl>
                                          <p:spTgt spid="2">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8" end="8"/>
                                            </p:txEl>
                                          </p:spTgt>
                                        </p:tgtEl>
                                        <p:attrNameLst>
                                          <p:attrName>style.visibility</p:attrName>
                                        </p:attrNameLst>
                                      </p:cBhvr>
                                      <p:to>
                                        <p:strVal val="visible"/>
                                      </p:to>
                                    </p:set>
                                    <p:animEffect transition="in" filter="wipe(left)">
                                      <p:cBhvr>
                                        <p:cTn id="22" dur="175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graphicFrame>
        <p:nvGraphicFramePr>
          <p:cNvPr id="8" name="Objekt 7"/>
          <p:cNvGraphicFramePr>
            <a:graphicFrameLocks noChangeAspect="1"/>
          </p:cNvGraphicFramePr>
          <p:nvPr>
            <p:extLst>
              <p:ext uri="{D42A27DB-BD31-4B8C-83A1-F6EECF244321}">
                <p14:modId xmlns:p14="http://schemas.microsoft.com/office/powerpoint/2010/main" val="986084120"/>
              </p:ext>
            </p:extLst>
          </p:nvPr>
        </p:nvGraphicFramePr>
        <p:xfrm>
          <a:off x="938941" y="1290319"/>
          <a:ext cx="3687034" cy="5216843"/>
        </p:xfrm>
        <a:graphic>
          <a:graphicData uri="http://schemas.openxmlformats.org/presentationml/2006/ole">
            <mc:AlternateContent xmlns:mc="http://schemas.openxmlformats.org/markup-compatibility/2006">
              <mc:Choice xmlns:v="urn:schemas-microsoft-com:vml" Requires="v">
                <p:oleObj spid="_x0000_s3119" name="Acrobat Document" r:id="rId4" imgW="4533723" imgH="6415677" progId="Acrobat.Document.DC">
                  <p:embed/>
                </p:oleObj>
              </mc:Choice>
              <mc:Fallback>
                <p:oleObj name="Acrobat Document" r:id="rId4" imgW="4533723" imgH="6415677" progId="Acrobat.Document.DC">
                  <p:embed/>
                  <p:pic>
                    <p:nvPicPr>
                      <p:cNvPr id="0" name=""/>
                      <p:cNvPicPr/>
                      <p:nvPr/>
                    </p:nvPicPr>
                    <p:blipFill>
                      <a:blip r:embed="rId5"/>
                      <a:stretch>
                        <a:fillRect/>
                      </a:stretch>
                    </p:blipFill>
                    <p:spPr>
                      <a:xfrm>
                        <a:off x="938941" y="1290319"/>
                        <a:ext cx="3687034" cy="5216843"/>
                      </a:xfrm>
                      <a:prstGeom prst="rect">
                        <a:avLst/>
                      </a:prstGeom>
                    </p:spPr>
                  </p:pic>
                </p:oleObj>
              </mc:Fallback>
            </mc:AlternateContent>
          </a:graphicData>
        </a:graphic>
      </p:graphicFrame>
      <p:graphicFrame>
        <p:nvGraphicFramePr>
          <p:cNvPr id="9" name="Objekt 8"/>
          <p:cNvGraphicFramePr>
            <a:graphicFrameLocks noChangeAspect="1"/>
          </p:cNvGraphicFramePr>
          <p:nvPr>
            <p:extLst>
              <p:ext uri="{D42A27DB-BD31-4B8C-83A1-F6EECF244321}">
                <p14:modId xmlns:p14="http://schemas.microsoft.com/office/powerpoint/2010/main" val="4284925755"/>
              </p:ext>
            </p:extLst>
          </p:nvPr>
        </p:nvGraphicFramePr>
        <p:xfrm>
          <a:off x="5013190" y="1290319"/>
          <a:ext cx="3683770" cy="5212225"/>
        </p:xfrm>
        <a:graphic>
          <a:graphicData uri="http://schemas.openxmlformats.org/presentationml/2006/ole">
            <mc:AlternateContent xmlns:mc="http://schemas.openxmlformats.org/markup-compatibility/2006">
              <mc:Choice xmlns:v="urn:schemas-microsoft-com:vml" Requires="v">
                <p:oleObj spid="_x0000_s3120" name="Acrobat Document" r:id="rId6" imgW="4533723" imgH="6415677" progId="Acrobat.Document.DC">
                  <p:embed/>
                </p:oleObj>
              </mc:Choice>
              <mc:Fallback>
                <p:oleObj name="Acrobat Document" r:id="rId6" imgW="4533723" imgH="6415677" progId="Acrobat.Document.DC">
                  <p:embed/>
                  <p:pic>
                    <p:nvPicPr>
                      <p:cNvPr id="0" name=""/>
                      <p:cNvPicPr/>
                      <p:nvPr/>
                    </p:nvPicPr>
                    <p:blipFill>
                      <a:blip r:embed="rId7"/>
                      <a:stretch>
                        <a:fillRect/>
                      </a:stretch>
                    </p:blipFill>
                    <p:spPr>
                      <a:xfrm>
                        <a:off x="5013190" y="1290319"/>
                        <a:ext cx="3683770" cy="5212225"/>
                      </a:xfrm>
                      <a:prstGeom prst="rect">
                        <a:avLst/>
                      </a:prstGeom>
                    </p:spPr>
                  </p:pic>
                </p:oleObj>
              </mc:Fallback>
            </mc:AlternateContent>
          </a:graphicData>
        </a:graphic>
      </p:graphicFrame>
    </p:spTree>
    <p:extLst>
      <p:ext uri="{BB962C8B-B14F-4D97-AF65-F5344CB8AC3E}">
        <p14:creationId xmlns:p14="http://schemas.microsoft.com/office/powerpoint/2010/main" val="579335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out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outHorizont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3759" y="2012942"/>
            <a:ext cx="3393441" cy="4445536"/>
          </a:xfrm>
          <a:prstGeom prst="rect">
            <a:avLst/>
          </a:prstGeom>
        </p:spPr>
      </p:pic>
      <p:sp>
        <p:nvSpPr>
          <p:cNvPr id="2" name="Ovale Legende 1"/>
          <p:cNvSpPr/>
          <p:nvPr/>
        </p:nvSpPr>
        <p:spPr>
          <a:xfrm>
            <a:off x="3718560" y="1300481"/>
            <a:ext cx="4592320" cy="2499360"/>
          </a:xfrm>
          <a:prstGeom prst="wedgeEllipseCallout">
            <a:avLst>
              <a:gd name="adj1" fmla="val -63276"/>
              <a:gd name="adj2" fmla="val 41502"/>
            </a:avLst>
          </a:prstGeom>
          <a:solidFill>
            <a:schemeClr val="accent3">
              <a:lumMod val="20000"/>
              <a:lumOff val="8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4400" dirty="0">
                <a:solidFill>
                  <a:schemeClr val="tx1"/>
                </a:solidFill>
                <a:latin typeface="Comic Sans MS" panose="030F0702030302020204" pitchFamily="66" charset="0"/>
              </a:rPr>
              <a:t>. . . noch Fragen zum </a:t>
            </a:r>
            <a:r>
              <a:rPr lang="de-DE" sz="4400" b="1" i="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r>
              <a:rPr lang="de-DE" sz="4400" dirty="0">
                <a:solidFill>
                  <a:schemeClr val="tx1"/>
                </a:solidFill>
                <a:latin typeface="Comic Sans MS" panose="030F0702030302020204" pitchFamily="66" charset="0"/>
              </a:rPr>
              <a:t>?</a:t>
            </a:r>
          </a:p>
        </p:txBody>
      </p:sp>
    </p:spTree>
    <p:extLst>
      <p:ext uri="{BB962C8B-B14F-4D97-AF65-F5344CB8AC3E}">
        <p14:creationId xmlns:p14="http://schemas.microsoft.com/office/powerpoint/2010/main" val="2950525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6"/>
            <a:ext cx="9144000" cy="1940433"/>
          </a:xfrm>
        </p:spPr>
        <p:txBody>
          <a:bodyPr>
            <a:normAutofit/>
          </a:bodyPr>
          <a:lstStyle/>
          <a:p>
            <a:pPr algn="l"/>
            <a:r>
              <a:rPr lang="de-DE" b="1" dirty="0">
                <a:solidFill>
                  <a:srgbClr val="00B05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1. Schultag:</a:t>
            </a:r>
            <a:br>
              <a:rPr lang="de-DE" dirty="0">
                <a:latin typeface="Comic Sans MS" panose="030F0702030302020204" pitchFamily="66" charset="0"/>
              </a:rPr>
            </a:br>
            <a:endParaRPr lang="de-DE" dirty="0">
              <a:latin typeface="Comic Sans MS" panose="030F0702030302020204" pitchFamily="66" charset="0"/>
            </a:endParaRPr>
          </a:p>
        </p:txBody>
      </p:sp>
      <p:sp>
        <p:nvSpPr>
          <p:cNvPr id="7" name="Textfeld 6">
            <a:extLst>
              <a:ext uri="{FF2B5EF4-FFF2-40B4-BE49-F238E27FC236}">
                <a16:creationId xmlns:a16="http://schemas.microsoft.com/office/drawing/2014/main" id="{0BFC4403-016B-4970-BF08-A13E648C124D}"/>
              </a:ext>
            </a:extLst>
          </p:cNvPr>
          <p:cNvSpPr txBox="1"/>
          <p:nvPr/>
        </p:nvSpPr>
        <p:spPr>
          <a:xfrm>
            <a:off x="551726" y="3078128"/>
            <a:ext cx="11088547" cy="3539430"/>
          </a:xfrm>
          <a:prstGeom prst="rect">
            <a:avLst/>
          </a:prstGeom>
          <a:noFill/>
        </p:spPr>
        <p:txBody>
          <a:bodyPr wrap="square" rtlCol="0">
            <a:spAutoFit/>
          </a:bodyPr>
          <a:lstStyle/>
          <a:p>
            <a:r>
              <a:rPr lang="de-DE" sz="3200" b="1" dirty="0">
                <a:latin typeface="Comic Sans MS" panose="030F0702030302020204" pitchFamily="66" charset="0"/>
                <a:cs typeface="Segoe UI Light" panose="020B0502040204020203" pitchFamily="34" charset="0"/>
              </a:rPr>
              <a:t>8.15 Uhr Schulanfangsgottesdienst</a:t>
            </a:r>
            <a:r>
              <a:rPr lang="de-DE" sz="3200" dirty="0">
                <a:latin typeface="Comic Sans MS" panose="030F0702030302020204" pitchFamily="66" charset="0"/>
                <a:cs typeface="Segoe UI Light" panose="020B0502040204020203" pitchFamily="34" charset="0"/>
              </a:rPr>
              <a:t> /</a:t>
            </a:r>
            <a:r>
              <a:rPr lang="de-DE" sz="3200" b="1" dirty="0">
                <a:latin typeface="Comic Sans MS" panose="030F0702030302020204" pitchFamily="66" charset="0"/>
                <a:cs typeface="Segoe UI Light" panose="020B0502040204020203" pitchFamily="34" charset="0"/>
              </a:rPr>
              <a:t>Begrüßung</a:t>
            </a:r>
          </a:p>
          <a:p>
            <a:r>
              <a:rPr lang="de-DE" sz="3200" dirty="0">
                <a:latin typeface="Comic Sans MS" panose="030F0702030302020204" pitchFamily="66" charset="0"/>
                <a:cs typeface="Segoe UI Light" panose="020B0502040204020203" pitchFamily="34" charset="0"/>
              </a:rPr>
              <a:t>                anschl. „Fototermin“ (</a:t>
            </a:r>
            <a:r>
              <a:rPr lang="de-DE" sz="3200" b="1" i="1" dirty="0">
                <a:solidFill>
                  <a:srgbClr val="00B0F0"/>
                </a:solidFill>
                <a:latin typeface="Comic Sans MS" panose="030F0702030302020204" pitchFamily="66" charset="0"/>
                <a:cs typeface="Segoe UI Light" panose="020B0502040204020203" pitchFamily="34" charset="0"/>
              </a:rPr>
              <a:t>Klassentasse</a:t>
            </a:r>
            <a:r>
              <a:rPr lang="de-DE" sz="3200" dirty="0">
                <a:latin typeface="Comic Sans MS" panose="030F0702030302020204" pitchFamily="66" charset="0"/>
                <a:cs typeface="Segoe UI Light" panose="020B0502040204020203" pitchFamily="34" charset="0"/>
              </a:rPr>
              <a:t>)</a:t>
            </a:r>
          </a:p>
          <a:p>
            <a:endParaRPr lang="de-DE" sz="3200" dirty="0">
              <a:latin typeface="Comic Sans MS" panose="030F0702030302020204" pitchFamily="66" charset="0"/>
              <a:cs typeface="Segoe UI Light" panose="020B0502040204020203" pitchFamily="34" charset="0"/>
            </a:endParaRPr>
          </a:p>
          <a:p>
            <a:r>
              <a:rPr lang="de-DE" sz="3200" b="1" dirty="0">
                <a:latin typeface="Comic Sans MS" panose="030F0702030302020204" pitchFamily="66" charset="0"/>
                <a:cs typeface="Segoe UI Light" panose="020B0502040204020203" pitchFamily="34" charset="0"/>
              </a:rPr>
              <a:t>9.15 Uhr Unterricht</a:t>
            </a:r>
            <a:r>
              <a:rPr lang="de-DE" sz="3200" dirty="0">
                <a:latin typeface="Comic Sans MS" panose="030F0702030302020204" pitchFamily="66" charset="0"/>
                <a:cs typeface="Segoe UI Light" panose="020B0502040204020203" pitchFamily="34" charset="0"/>
              </a:rPr>
              <a:t> im Klassenzimmer (ohne Eltern)</a:t>
            </a:r>
          </a:p>
          <a:p>
            <a:endParaRPr lang="de-DE" sz="3200" dirty="0">
              <a:latin typeface="Comic Sans MS" panose="030F0702030302020204" pitchFamily="66" charset="0"/>
              <a:cs typeface="Segoe UI Light" panose="020B0502040204020203" pitchFamily="34" charset="0"/>
            </a:endParaRPr>
          </a:p>
          <a:p>
            <a:r>
              <a:rPr lang="de-DE" sz="3200" b="1" dirty="0">
                <a:latin typeface="Comic Sans MS" panose="030F0702030302020204" pitchFamily="66" charset="0"/>
                <a:cs typeface="Segoe UI Light" panose="020B0502040204020203" pitchFamily="34" charset="0"/>
              </a:rPr>
              <a:t>11.15 Uhr Schulschluss</a:t>
            </a:r>
            <a:r>
              <a:rPr lang="de-DE" sz="3200" dirty="0">
                <a:latin typeface="Comic Sans MS" panose="030F0702030302020204" pitchFamily="66" charset="0"/>
                <a:cs typeface="Segoe UI Light" panose="020B0502040204020203" pitchFamily="34" charset="0"/>
              </a:rPr>
              <a:t> und Abholung durch die Eltern</a:t>
            </a:r>
            <a:endParaRPr lang="de-DE" sz="2400" dirty="0">
              <a:latin typeface="Comic Sans MS" panose="030F0702030302020204" pitchFamily="66" charset="0"/>
              <a:cs typeface="Segoe UI Light" panose="020B0502040204020203" pitchFamily="34" charset="0"/>
            </a:endParaRPr>
          </a:p>
          <a:p>
            <a:endParaRPr lang="de-DE" sz="3200" b="1" dirty="0">
              <a:latin typeface="Comic Sans MS" panose="030F0702030302020204" pitchFamily="66" charset="0"/>
            </a:endParaRPr>
          </a:p>
        </p:txBody>
      </p:sp>
      <p:pic>
        <p:nvPicPr>
          <p:cNvPr id="6" name="Grafik 5">
            <a:extLst>
              <a:ext uri="{FF2B5EF4-FFF2-40B4-BE49-F238E27FC236}">
                <a16:creationId xmlns:a16="http://schemas.microsoft.com/office/drawing/2014/main" id="{14A32A1C-D19D-4115-B3CA-06C2B403744F}"/>
              </a:ext>
            </a:extLst>
          </p:cNvPr>
          <p:cNvPicPr/>
          <p:nvPr/>
        </p:nvPicPr>
        <p:blipFill>
          <a:blip r:embed="rId2">
            <a:extLst>
              <a:ext uri="{28A0092B-C50C-407E-A947-70E740481C1C}">
                <a14:useLocalDpi xmlns:a14="http://schemas.microsoft.com/office/drawing/2010/main" val="0"/>
              </a:ext>
            </a:extLst>
          </a:blip>
          <a:stretch>
            <a:fillRect/>
          </a:stretch>
        </p:blipFill>
        <p:spPr>
          <a:xfrm>
            <a:off x="5700762" y="853439"/>
            <a:ext cx="2612722" cy="2316023"/>
          </a:xfrm>
          <a:prstGeom prst="rect">
            <a:avLst/>
          </a:prstGeom>
        </p:spPr>
      </p:pic>
      <p:sp>
        <p:nvSpPr>
          <p:cNvPr id="2" name="Textfeld 1">
            <a:extLst>
              <a:ext uri="{FF2B5EF4-FFF2-40B4-BE49-F238E27FC236}">
                <a16:creationId xmlns:a16="http://schemas.microsoft.com/office/drawing/2014/main" id="{6182DACC-A929-4564-BC74-1CF7F2C524C8}"/>
              </a:ext>
            </a:extLst>
          </p:cNvPr>
          <p:cNvSpPr txBox="1"/>
          <p:nvPr/>
        </p:nvSpPr>
        <p:spPr>
          <a:xfrm>
            <a:off x="1721280" y="1443952"/>
            <a:ext cx="5422649" cy="1446550"/>
          </a:xfrm>
          <a:prstGeom prst="rect">
            <a:avLst/>
          </a:prstGeom>
          <a:noFill/>
        </p:spPr>
        <p:txBody>
          <a:bodyPr wrap="square" rtlCol="0">
            <a:spAutoFit/>
          </a:bodyPr>
          <a:lstStyle/>
          <a:p>
            <a:r>
              <a:rPr lang="de-DE" sz="4400" b="1" dirty="0">
                <a:latin typeface="Comic Sans MS" panose="030F0702030302020204" pitchFamily="66" charset="0"/>
                <a:cs typeface="Segoe UI Light" panose="020B0502040204020203" pitchFamily="34" charset="0"/>
              </a:rPr>
              <a:t>Dienstag, 10.09.2024</a:t>
            </a:r>
            <a:endParaRPr lang="de-DE" b="1"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2504827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31223" y="225380"/>
            <a:ext cx="9144000" cy="1940433"/>
          </a:xfrm>
        </p:spPr>
        <p:txBody>
          <a:bodyPr>
            <a:normAutofit/>
          </a:bodyPr>
          <a:lstStyle/>
          <a:p>
            <a:pPr algn="l"/>
            <a:r>
              <a:rPr lang="de-DE" b="1" dirty="0">
                <a:solidFill>
                  <a:srgbClr val="00B05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1. Schultag:</a:t>
            </a:r>
            <a:br>
              <a:rPr lang="de-DE" dirty="0"/>
            </a:br>
            <a:endParaRPr lang="de-DE" dirty="0"/>
          </a:p>
        </p:txBody>
      </p:sp>
      <p:sp>
        <p:nvSpPr>
          <p:cNvPr id="7" name="Textfeld 6">
            <a:extLst>
              <a:ext uri="{FF2B5EF4-FFF2-40B4-BE49-F238E27FC236}">
                <a16:creationId xmlns:a16="http://schemas.microsoft.com/office/drawing/2014/main" id="{0BFC4403-016B-4970-BF08-A13E648C124D}"/>
              </a:ext>
            </a:extLst>
          </p:cNvPr>
          <p:cNvSpPr txBox="1"/>
          <p:nvPr/>
        </p:nvSpPr>
        <p:spPr>
          <a:xfrm>
            <a:off x="531222" y="1517814"/>
            <a:ext cx="11086011" cy="5109091"/>
          </a:xfrm>
          <a:prstGeom prst="rect">
            <a:avLst/>
          </a:prstGeom>
          <a:noFill/>
        </p:spPr>
        <p:txBody>
          <a:bodyPr wrap="square" rtlCol="0">
            <a:spAutoFit/>
          </a:bodyPr>
          <a:lstStyle/>
          <a:p>
            <a:r>
              <a:rPr lang="de-DE" sz="2400" dirty="0">
                <a:latin typeface="Segoe UI Light" panose="020B0502040204020203" pitchFamily="34" charset="0"/>
                <a:cs typeface="Segoe UI Light" panose="020B0502040204020203" pitchFamily="34" charset="0"/>
              </a:rPr>
              <a:t>Folgende Dinge sollten am 1. Schultag mitgebracht werden: </a:t>
            </a:r>
          </a:p>
          <a:p>
            <a:endParaRPr lang="de-DE" sz="2400" dirty="0">
              <a:latin typeface="Segoe UI Light" panose="020B0502040204020203" pitchFamily="34" charset="0"/>
              <a:cs typeface="Segoe UI Light" panose="020B0502040204020203" pitchFamily="34" charset="0"/>
            </a:endParaRP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Schultüte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Schultasche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Federmäppchen </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Schlampermäppchen</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Hausaufgabenmappe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Brotzeit in der Pausenbox</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Getränke</a:t>
            </a:r>
          </a:p>
          <a:p>
            <a:pPr marL="285750" indent="-285750">
              <a:buFont typeface="Arial" panose="020B0604020202020204" pitchFamily="34" charset="0"/>
              <a:buChar char="•"/>
            </a:pPr>
            <a:r>
              <a:rPr lang="de-DE" sz="2400" dirty="0">
                <a:latin typeface="Segoe UI Light" panose="020B0502040204020203" pitchFamily="34" charset="0"/>
                <a:cs typeface="Segoe UI Light" panose="020B0502040204020203" pitchFamily="34" charset="0"/>
              </a:rPr>
              <a:t>Hausschuhe</a:t>
            </a:r>
          </a:p>
          <a:p>
            <a:endParaRPr lang="de-DE" dirty="0">
              <a:latin typeface="+mj-lt"/>
            </a:endParaRPr>
          </a:p>
          <a:p>
            <a:pPr algn="ctr"/>
            <a:r>
              <a:rPr lang="de-DE" sz="2800" b="1" dirty="0">
                <a:latin typeface="Segoe UI Light" panose="020B0502040204020203" pitchFamily="34" charset="0"/>
                <a:cs typeface="Segoe UI Light" panose="020B0502040204020203" pitchFamily="34" charset="0"/>
              </a:rPr>
              <a:t>Alle restlichen Materialien in eine </a:t>
            </a:r>
            <a:r>
              <a:rPr lang="de-DE" sz="3200" b="1" u="sng" dirty="0">
                <a:latin typeface="Segoe UI Light" panose="020B0502040204020203" pitchFamily="34" charset="0"/>
                <a:cs typeface="Segoe UI Light" panose="020B0502040204020203" pitchFamily="34" charset="0"/>
              </a:rPr>
              <a:t>große Tüte</a:t>
            </a:r>
            <a:r>
              <a:rPr lang="de-DE" sz="3200" b="1" dirty="0">
                <a:latin typeface="Segoe UI Light" panose="020B0502040204020203" pitchFamily="34" charset="0"/>
                <a:cs typeface="Segoe UI Light" panose="020B0502040204020203" pitchFamily="34" charset="0"/>
              </a:rPr>
              <a:t> </a:t>
            </a:r>
            <a:r>
              <a:rPr lang="de-DE" sz="2800" b="1" dirty="0">
                <a:latin typeface="Segoe UI Light" panose="020B0502040204020203" pitchFamily="34" charset="0"/>
                <a:cs typeface="Segoe UI Light" panose="020B0502040204020203" pitchFamily="34" charset="0"/>
              </a:rPr>
              <a:t>packen </a:t>
            </a:r>
          </a:p>
          <a:p>
            <a:pPr algn="ctr"/>
            <a:r>
              <a:rPr lang="de-DE" sz="2800" b="1" dirty="0">
                <a:latin typeface="Segoe UI Light" panose="020B0502040204020203" pitchFamily="34" charset="0"/>
                <a:cs typeface="Segoe UI Light" panose="020B0502040204020203" pitchFamily="34" charset="0"/>
              </a:rPr>
              <a:t>und vor die </a:t>
            </a:r>
            <a:r>
              <a:rPr lang="de-DE" sz="3600" b="1" dirty="0">
                <a:solidFill>
                  <a:srgbClr val="FF0000"/>
                </a:solidFill>
                <a:effectLst>
                  <a:outerShdw blurRad="38100" dist="38100" dir="2700000" algn="tl">
                    <a:srgbClr val="000000">
                      <a:alpha val="43137"/>
                    </a:srgbClr>
                  </a:outerShdw>
                </a:effectLst>
                <a:latin typeface="Segoe UI Light" panose="020B0502040204020203" pitchFamily="34" charset="0"/>
                <a:cs typeface="Segoe UI Light" panose="020B0502040204020203" pitchFamily="34" charset="0"/>
              </a:rPr>
              <a:t>Klassenzimmer </a:t>
            </a:r>
            <a:r>
              <a:rPr lang="de-DE" sz="2800" b="1" dirty="0">
                <a:latin typeface="Segoe UI Light" panose="020B0502040204020203" pitchFamily="34" charset="0"/>
                <a:cs typeface="Segoe UI Light" panose="020B0502040204020203" pitchFamily="34" charset="0"/>
              </a:rPr>
              <a:t>abstellen!</a:t>
            </a:r>
          </a:p>
        </p:txBody>
      </p:sp>
      <p:pic>
        <p:nvPicPr>
          <p:cNvPr id="6" name="Grafik 5">
            <a:extLst>
              <a:ext uri="{FF2B5EF4-FFF2-40B4-BE49-F238E27FC236}">
                <a16:creationId xmlns:a16="http://schemas.microsoft.com/office/drawing/2014/main" id="{14A32A1C-D19D-4115-B3CA-06C2B403744F}"/>
              </a:ext>
            </a:extLst>
          </p:cNvPr>
          <p:cNvPicPr/>
          <p:nvPr/>
        </p:nvPicPr>
        <p:blipFill>
          <a:blip r:embed="rId2">
            <a:extLst>
              <a:ext uri="{28A0092B-C50C-407E-A947-70E740481C1C}">
                <a14:useLocalDpi xmlns:a14="http://schemas.microsoft.com/office/drawing/2010/main" val="0"/>
              </a:ext>
            </a:extLst>
          </a:blip>
          <a:stretch>
            <a:fillRect/>
          </a:stretch>
        </p:blipFill>
        <p:spPr>
          <a:xfrm>
            <a:off x="4389121" y="1998951"/>
            <a:ext cx="3868420" cy="2877849"/>
          </a:xfrm>
          <a:prstGeom prst="rect">
            <a:avLst/>
          </a:prstGeom>
        </p:spPr>
      </p:pic>
    </p:spTree>
    <p:extLst>
      <p:ext uri="{BB962C8B-B14F-4D97-AF65-F5344CB8AC3E}">
        <p14:creationId xmlns:p14="http://schemas.microsoft.com/office/powerpoint/2010/main" val="32607268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51303" y="370781"/>
            <a:ext cx="9144000" cy="1940433"/>
          </a:xfrm>
        </p:spPr>
        <p:txBody>
          <a:bodyPr>
            <a:normAutofit/>
          </a:bodyPr>
          <a:lstStyle/>
          <a:p>
            <a:pPr algn="l"/>
            <a:r>
              <a:rPr lang="de-DE" dirty="0">
                <a:latin typeface="Comic Sans MS" panose="030F0702030302020204" pitchFamily="66" charset="0"/>
                <a:cs typeface="Segoe UI Light" panose="020B0502040204020203" pitchFamily="34" charset="0"/>
              </a:rPr>
              <a:t>Die ersten Wochen:</a:t>
            </a:r>
            <a:br>
              <a:rPr lang="de-DE" dirty="0">
                <a:latin typeface="Comic Sans MS" panose="030F0702030302020204" pitchFamily="66" charset="0"/>
              </a:rPr>
            </a:br>
            <a:endParaRPr lang="de-DE" dirty="0">
              <a:latin typeface="Comic Sans MS" panose="030F0702030302020204" pitchFamily="66" charset="0"/>
            </a:endParaRPr>
          </a:p>
        </p:txBody>
      </p:sp>
      <p:sp>
        <p:nvSpPr>
          <p:cNvPr id="7" name="Textfeld 6">
            <a:extLst>
              <a:ext uri="{FF2B5EF4-FFF2-40B4-BE49-F238E27FC236}">
                <a16:creationId xmlns:a16="http://schemas.microsoft.com/office/drawing/2014/main" id="{0BFC4403-016B-4970-BF08-A13E648C124D}"/>
              </a:ext>
            </a:extLst>
          </p:cNvPr>
          <p:cNvSpPr txBox="1"/>
          <p:nvPr/>
        </p:nvSpPr>
        <p:spPr>
          <a:xfrm>
            <a:off x="461463" y="1335099"/>
            <a:ext cx="11395257" cy="5447645"/>
          </a:xfrm>
          <a:prstGeom prst="rect">
            <a:avLst/>
          </a:prstGeom>
          <a:noFill/>
        </p:spPr>
        <p:txBody>
          <a:bodyPr wrap="square" rtlCol="0">
            <a:spAutoFit/>
          </a:bodyPr>
          <a:lstStyle/>
          <a:p>
            <a:pPr marL="457200" indent="-457200">
              <a:buFont typeface="Arial" panose="020B0604020202020204" pitchFamily="34" charset="0"/>
              <a:buChar char="•"/>
            </a:pPr>
            <a:r>
              <a:rPr lang="de-DE" sz="2800" b="1" dirty="0">
                <a:latin typeface="Comic Sans MS" panose="030F0702030302020204" pitchFamily="66" charset="0"/>
                <a:cs typeface="Segoe UI Light" panose="020B0502040204020203" pitchFamily="34" charset="0"/>
              </a:rPr>
              <a:t>Nach Schulschluss: </a:t>
            </a:r>
          </a:p>
          <a:p>
            <a:r>
              <a:rPr lang="de-DE" sz="2800" b="1" dirty="0">
                <a:latin typeface="Comic Sans MS" panose="030F0702030302020204" pitchFamily="66" charset="0"/>
                <a:cs typeface="Segoe UI Light" panose="020B0502040204020203" pitchFamily="34" charset="0"/>
              </a:rPr>
              <a:t>   </a:t>
            </a:r>
            <a:r>
              <a:rPr lang="de-DE" sz="2800" dirty="0">
                <a:latin typeface="Comic Sans MS" panose="030F0702030302020204" pitchFamily="66" charset="0"/>
                <a:cs typeface="Segoe UI Light" panose="020B0502040204020203" pitchFamily="34" charset="0"/>
              </a:rPr>
              <a:t>Abholung der Eltern im Pausenhof oder Heimfahrt mit dem Bus  </a:t>
            </a:r>
          </a:p>
          <a:p>
            <a:r>
              <a:rPr lang="de-DE" sz="2800" dirty="0">
                <a:latin typeface="Comic Sans MS" panose="030F0702030302020204" pitchFamily="66" charset="0"/>
                <a:cs typeface="Segoe UI Light" panose="020B0502040204020203" pitchFamily="34" charset="0"/>
              </a:rPr>
              <a:t>    (Abfrage durch die Klassenlehrkraft am 1. Schultag)</a:t>
            </a:r>
          </a:p>
          <a:p>
            <a:pPr marL="457200" indent="-4572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800" b="1" dirty="0">
                <a:latin typeface="Comic Sans MS" panose="030F0702030302020204" pitchFamily="66" charset="0"/>
                <a:cs typeface="Segoe UI Light" panose="020B0502040204020203" pitchFamily="34" charset="0"/>
              </a:rPr>
              <a:t>1. Schulwoche: </a:t>
            </a:r>
          </a:p>
          <a:p>
            <a:r>
              <a:rPr lang="de-DE" sz="2800" b="1" dirty="0">
                <a:latin typeface="Comic Sans MS" panose="030F0702030302020204" pitchFamily="66" charset="0"/>
                <a:cs typeface="Segoe UI Light" panose="020B0502040204020203" pitchFamily="34" charset="0"/>
              </a:rPr>
              <a:t>   </a:t>
            </a:r>
            <a:r>
              <a:rPr lang="de-DE" sz="2800" dirty="0">
                <a:latin typeface="Comic Sans MS" panose="030F0702030302020204" pitchFamily="66" charset="0"/>
                <a:cs typeface="Segoe UI Light" panose="020B0502040204020203" pitchFamily="34" charset="0"/>
              </a:rPr>
              <a:t>Klassenleiterunterricht / Unterrichtsende: 11.15 Uhr</a:t>
            </a:r>
          </a:p>
          <a:p>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800" b="1" dirty="0">
                <a:latin typeface="Comic Sans MS" panose="030F0702030302020204" pitchFamily="66" charset="0"/>
                <a:cs typeface="Segoe UI Light" panose="020B0502040204020203" pitchFamily="34" charset="0"/>
              </a:rPr>
              <a:t>ab 2. Woche: </a:t>
            </a:r>
            <a:r>
              <a:rPr lang="de-DE" sz="2800" dirty="0">
                <a:latin typeface="Comic Sans MS" panose="030F0702030302020204" pitchFamily="66" charset="0"/>
                <a:cs typeface="Segoe UI Light" panose="020B0502040204020203" pitchFamily="34" charset="0"/>
              </a:rPr>
              <a:t>Fachunterricht nach Stundenplan </a:t>
            </a:r>
          </a:p>
          <a:p>
            <a:r>
              <a:rPr lang="de-DE" sz="2800" dirty="0">
                <a:latin typeface="Comic Sans MS" panose="030F0702030302020204" pitchFamily="66" charset="0"/>
                <a:cs typeface="Segoe UI Light" panose="020B0502040204020203" pitchFamily="34" charset="0"/>
              </a:rPr>
              <a:t>    (mit WG, Religion, Ethik…) </a:t>
            </a:r>
          </a:p>
          <a:p>
            <a:endParaRPr lang="de-DE" sz="3200" b="1" dirty="0">
              <a:latin typeface="Comic Sans MS" panose="030F0702030302020204" pitchFamily="66" charset="0"/>
            </a:endParaRPr>
          </a:p>
          <a:p>
            <a:pPr algn="ctr"/>
            <a:r>
              <a:rPr lang="de-DE" sz="3200" b="1" dirty="0">
                <a:latin typeface="Comic Sans MS" panose="030F0702030302020204" pitchFamily="66" charset="0"/>
                <a:cs typeface="Segoe UI Light" panose="020B0502040204020203" pitchFamily="34" charset="0"/>
              </a:rPr>
              <a:t>Den Stundenplan erhalten die Kinder am Ende der ersten Schulwoche!</a:t>
            </a:r>
          </a:p>
        </p:txBody>
      </p:sp>
    </p:spTree>
    <p:extLst>
      <p:ext uri="{BB962C8B-B14F-4D97-AF65-F5344CB8AC3E}">
        <p14:creationId xmlns:p14="http://schemas.microsoft.com/office/powerpoint/2010/main" val="34005440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51303" y="370781"/>
            <a:ext cx="9144000" cy="1940433"/>
          </a:xfrm>
        </p:spPr>
        <p:txBody>
          <a:bodyPr>
            <a:normAutofit/>
          </a:bodyPr>
          <a:lstStyle/>
          <a:p>
            <a:pPr algn="l"/>
            <a:r>
              <a:rPr lang="de-DE" i="1" dirty="0">
                <a:solidFill>
                  <a:srgbClr val="92D05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Stundentafel:</a:t>
            </a:r>
            <a:br>
              <a:rPr lang="de-DE" i="1" dirty="0">
                <a:solidFill>
                  <a:srgbClr val="92D050"/>
                </a:solidFill>
                <a:effectLst>
                  <a:outerShdw blurRad="38100" dist="38100" dir="2700000" algn="tl">
                    <a:srgbClr val="000000">
                      <a:alpha val="43137"/>
                    </a:srgbClr>
                  </a:outerShdw>
                </a:effectLst>
                <a:latin typeface="Comic Sans MS" panose="030F0702030302020204" pitchFamily="66" charset="0"/>
              </a:rPr>
            </a:br>
            <a:endParaRPr lang="de-DE" i="1" dirty="0">
              <a:solidFill>
                <a:srgbClr val="92D050"/>
              </a:solidFill>
              <a:effectLst>
                <a:outerShdw blurRad="38100" dist="38100" dir="2700000" algn="tl">
                  <a:srgbClr val="000000">
                    <a:alpha val="43137"/>
                  </a:srgbClr>
                </a:outerShdw>
              </a:effectLst>
              <a:latin typeface="Comic Sans MS" panose="030F0702030302020204" pitchFamily="66" charset="0"/>
            </a:endParaRPr>
          </a:p>
        </p:txBody>
      </p:sp>
      <p:pic>
        <p:nvPicPr>
          <p:cNvPr id="2" name="Grafik 1"/>
          <p:cNvPicPr>
            <a:picLocks noChangeAspect="1"/>
          </p:cNvPicPr>
          <p:nvPr/>
        </p:nvPicPr>
        <p:blipFill rotWithShape="1">
          <a:blip r:embed="rId2"/>
          <a:srcRect l="11375" t="23824" r="61055" b="15338"/>
          <a:stretch/>
        </p:blipFill>
        <p:spPr>
          <a:xfrm>
            <a:off x="5738949" y="444137"/>
            <a:ext cx="4746171" cy="5891227"/>
          </a:xfrm>
          <a:prstGeom prst="rect">
            <a:avLst/>
          </a:prstGeom>
        </p:spPr>
      </p:pic>
      <p:sp>
        <p:nvSpPr>
          <p:cNvPr id="3" name="Textfeld 2"/>
          <p:cNvSpPr txBox="1"/>
          <p:nvPr/>
        </p:nvSpPr>
        <p:spPr>
          <a:xfrm>
            <a:off x="246652" y="2479729"/>
            <a:ext cx="5619456" cy="4832092"/>
          </a:xfrm>
          <a:prstGeom prst="rect">
            <a:avLst/>
          </a:prstGeom>
          <a:noFill/>
        </p:spPr>
        <p:txBody>
          <a:bodyPr wrap="square" rtlCol="0">
            <a:spAutoFit/>
          </a:bodyPr>
          <a:lstStyle/>
          <a:p>
            <a:pPr marL="457200" indent="-4572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2mal pro Woche 11.15 Uhr Unterrichtsende (MO und FR)</a:t>
            </a:r>
          </a:p>
          <a:p>
            <a:pPr marL="457200" indent="-4572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800" dirty="0">
                <a:latin typeface="Comic Sans MS" panose="030F0702030302020204" pitchFamily="66" charset="0"/>
                <a:cs typeface="Segoe UI Light" panose="020B0502040204020203" pitchFamily="34" charset="0"/>
              </a:rPr>
              <a:t>3mal pro Woche 12.10 Uhr Unterrichtsende </a:t>
            </a:r>
          </a:p>
          <a:p>
            <a:r>
              <a:rPr lang="de-DE" sz="2800" dirty="0">
                <a:latin typeface="Comic Sans MS" panose="030F0702030302020204" pitchFamily="66" charset="0"/>
                <a:cs typeface="Segoe UI Light" panose="020B0502040204020203" pitchFamily="34" charset="0"/>
              </a:rPr>
              <a:t>    (DI, MI und DO)</a:t>
            </a:r>
          </a:p>
          <a:p>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800" b="1" i="1"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Änderungen durch das KM vorbehalten !</a:t>
            </a:r>
          </a:p>
          <a:p>
            <a:pPr marL="457200" indent="-4572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endParaRPr lang="de-DE" sz="28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1298376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51303" y="370781"/>
            <a:ext cx="9144000" cy="1940433"/>
          </a:xfrm>
        </p:spPr>
        <p:txBody>
          <a:bodyPr>
            <a:normAutofit/>
          </a:bodyPr>
          <a:lstStyle/>
          <a:p>
            <a:pPr algn="l"/>
            <a:r>
              <a:rPr lang="de-DE" i="1" dirty="0">
                <a:solidFill>
                  <a:srgbClr val="FFC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Religionsunterricht</a:t>
            </a:r>
            <a:r>
              <a:rPr lang="de-DE" dirty="0">
                <a:latin typeface="Segoe UI Light" panose="020B0502040204020203" pitchFamily="34" charset="0"/>
                <a:cs typeface="Segoe UI Light" panose="020B0502040204020203" pitchFamily="34" charset="0"/>
              </a:rPr>
              <a:t>:</a:t>
            </a:r>
            <a:br>
              <a:rPr lang="de-DE" dirty="0"/>
            </a:br>
            <a:endParaRPr lang="de-DE" dirty="0"/>
          </a:p>
        </p:txBody>
      </p:sp>
      <p:sp>
        <p:nvSpPr>
          <p:cNvPr id="3" name="Textfeld 2"/>
          <p:cNvSpPr txBox="1"/>
          <p:nvPr/>
        </p:nvSpPr>
        <p:spPr>
          <a:xfrm>
            <a:off x="246652" y="2311215"/>
            <a:ext cx="10121714" cy="2677656"/>
          </a:xfrm>
          <a:prstGeom prst="rect">
            <a:avLst/>
          </a:prstGeom>
          <a:noFill/>
        </p:spPr>
        <p:txBody>
          <a:bodyPr wrap="square" rtlCol="0">
            <a:spAutoFit/>
          </a:bodyPr>
          <a:lstStyle/>
          <a:p>
            <a:pPr marL="457200" indent="-457200">
              <a:buFont typeface="Arial" panose="020B0604020202020204" pitchFamily="34" charset="0"/>
              <a:buChar char="•"/>
            </a:pPr>
            <a:r>
              <a:rPr lang="de-DE" sz="2400" dirty="0">
                <a:latin typeface="Comic Sans MS" panose="030F0702030302020204" pitchFamily="66" charset="0"/>
                <a:cs typeface="Segoe UI Light" panose="020B0502040204020203" pitchFamily="34" charset="0"/>
              </a:rPr>
              <a:t>2 Stunden in der Stundentafel verankert</a:t>
            </a:r>
          </a:p>
          <a:p>
            <a:pPr marL="457200" indent="-457200">
              <a:buFont typeface="Arial" panose="020B0604020202020204" pitchFamily="34" charset="0"/>
              <a:buChar char="•"/>
            </a:pPr>
            <a:endParaRPr lang="de-DE" sz="24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400" dirty="0">
                <a:latin typeface="Comic Sans MS" panose="030F0702030302020204" pitchFamily="66" charset="0"/>
                <a:cs typeface="Segoe UI Light" panose="020B0502040204020203" pitchFamily="34" charset="0"/>
              </a:rPr>
              <a:t>KEINE eigenen Ethikstunden. (</a:t>
            </a:r>
            <a:r>
              <a:rPr lang="de-DE" sz="2400" dirty="0">
                <a:latin typeface="Comic Sans MS" panose="030F0702030302020204" pitchFamily="66" charset="0"/>
                <a:cs typeface="Segoe UI Light" panose="020B0502040204020203" pitchFamily="34" charset="0"/>
                <a:sym typeface="Wingdings" panose="05000000000000000000" pitchFamily="2" charset="2"/>
              </a:rPr>
              <a:t> klassenübergreifend/K1-4)</a:t>
            </a:r>
            <a:endParaRPr lang="de-DE" sz="24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endParaRPr lang="de-DE" sz="24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400" dirty="0">
                <a:latin typeface="Comic Sans MS" panose="030F0702030302020204" pitchFamily="66" charset="0"/>
                <a:cs typeface="Segoe UI Light" panose="020B0502040204020203" pitchFamily="34" charset="0"/>
              </a:rPr>
              <a:t>Konfessioneller Religionsunterricht mit erweiterter Kooperation</a:t>
            </a:r>
          </a:p>
          <a:p>
            <a:pPr marL="457200" indent="-457200">
              <a:buFont typeface="Arial" panose="020B0604020202020204" pitchFamily="34" charset="0"/>
              <a:buChar char="•"/>
            </a:pPr>
            <a:endParaRPr lang="de-DE" sz="24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2400" dirty="0">
                <a:latin typeface="Comic Sans MS" panose="030F0702030302020204" pitchFamily="66" charset="0"/>
                <a:cs typeface="Segoe UI Light" panose="020B0502040204020203" pitchFamily="34" charset="0"/>
              </a:rPr>
              <a:t>betroffene Eltern </a:t>
            </a:r>
            <a:r>
              <a:rPr lang="de-DE" sz="2400" dirty="0">
                <a:latin typeface="Comic Sans MS" panose="030F0702030302020204" pitchFamily="66" charset="0"/>
                <a:cs typeface="Segoe UI Light" panose="020B0502040204020203" pitchFamily="34" charset="0"/>
                <a:sym typeface="Wingdings" panose="05000000000000000000" pitchFamily="2" charset="2"/>
              </a:rPr>
              <a:t></a:t>
            </a:r>
            <a:r>
              <a:rPr lang="de-DE" sz="2400" dirty="0">
                <a:latin typeface="Comic Sans MS" panose="030F0702030302020204" pitchFamily="66" charset="0"/>
                <a:cs typeface="Segoe UI Light" panose="020B0502040204020203" pitchFamily="34" charset="0"/>
              </a:rPr>
              <a:t> Elternbrief (BL / </a:t>
            </a:r>
            <a:r>
              <a:rPr lang="de-DE" sz="2400" dirty="0" err="1">
                <a:latin typeface="Comic Sans MS" panose="030F0702030302020204" pitchFamily="66" charset="0"/>
                <a:cs typeface="Segoe UI Light" panose="020B0502040204020203" pitchFamily="34" charset="0"/>
              </a:rPr>
              <a:t>ev.Rel</a:t>
            </a:r>
            <a:r>
              <a:rPr lang="de-DE" sz="2400" dirty="0">
                <a:latin typeface="Comic Sans MS" panose="030F0702030302020204" pitchFamily="66" charset="0"/>
                <a:cs typeface="Segoe UI Light" panose="020B0502040204020203" pitchFamily="34" charset="0"/>
              </a:rPr>
              <a:t> / . . . )</a:t>
            </a:r>
          </a:p>
        </p:txBody>
      </p:sp>
    </p:spTree>
    <p:extLst>
      <p:ext uri="{BB962C8B-B14F-4D97-AF65-F5344CB8AC3E}">
        <p14:creationId xmlns:p14="http://schemas.microsoft.com/office/powerpoint/2010/main" val="1986064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444138" y="216672"/>
            <a:ext cx="7297782" cy="2056265"/>
          </a:xfrm>
        </p:spPr>
        <p:txBody>
          <a:bodyPr>
            <a:normAutofit/>
          </a:bodyPr>
          <a:lstStyle/>
          <a:p>
            <a:pPr algn="l"/>
            <a:r>
              <a:rPr lang="de-DE" dirty="0">
                <a:latin typeface="Segoe UI Light" panose="020B0502040204020203" pitchFamily="34" charset="0"/>
                <a:cs typeface="Segoe UI Light" panose="020B0502040204020203" pitchFamily="34" charset="0"/>
              </a:rPr>
              <a:t>Themen</a:t>
            </a:r>
            <a:r>
              <a:rPr lang="de-DE" dirty="0"/>
              <a:t>:</a:t>
            </a:r>
            <a:br>
              <a:rPr lang="de-DE" dirty="0"/>
            </a:br>
            <a:endParaRPr lang="de-DE" dirty="0"/>
          </a:p>
        </p:txBody>
      </p:sp>
      <p:sp>
        <p:nvSpPr>
          <p:cNvPr id="7" name="Textfeld 6">
            <a:extLst>
              <a:ext uri="{FF2B5EF4-FFF2-40B4-BE49-F238E27FC236}">
                <a16:creationId xmlns:a16="http://schemas.microsoft.com/office/drawing/2014/main" id="{0BFC4403-016B-4970-BF08-A13E648C124D}"/>
              </a:ext>
            </a:extLst>
          </p:cNvPr>
          <p:cNvSpPr txBox="1"/>
          <p:nvPr/>
        </p:nvSpPr>
        <p:spPr>
          <a:xfrm>
            <a:off x="1210493" y="1555115"/>
            <a:ext cx="9144000" cy="4247317"/>
          </a:xfrm>
          <a:prstGeom prst="rect">
            <a:avLst/>
          </a:prstGeom>
          <a:noFill/>
        </p:spPr>
        <p:txBody>
          <a:bodyPr wrap="square" rtlCol="0">
            <a:spAutoFit/>
          </a:bodyPr>
          <a:lstStyle/>
          <a:p>
            <a:pPr marL="571500" indent="-571500">
              <a:buFont typeface="Arial" panose="020B0604020202020204" pitchFamily="34" charset="0"/>
              <a:buChar char="•"/>
            </a:pPr>
            <a:r>
              <a:rPr lang="de-DE" sz="3600" b="1" dirty="0">
                <a:latin typeface="Segoe UI Light" panose="020B0502040204020203" pitchFamily="34" charset="0"/>
                <a:cs typeface="Segoe UI Light" panose="020B0502040204020203" pitchFamily="34" charset="0"/>
              </a:rPr>
              <a:t>Schulfähigkeit </a:t>
            </a:r>
            <a:r>
              <a:rPr lang="de-DE" sz="3600" dirty="0">
                <a:latin typeface="Segoe UI Light" panose="020B0502040204020203" pitchFamily="34" charset="0"/>
                <a:cs typeface="Segoe UI Light" panose="020B0502040204020203" pitchFamily="34" charset="0"/>
              </a:rPr>
              <a:t>(Bereiche)</a:t>
            </a:r>
          </a:p>
          <a:p>
            <a:pPr marL="571500" indent="-571500">
              <a:buFont typeface="Arial" panose="020B0604020202020204" pitchFamily="34" charset="0"/>
              <a:buChar char="•"/>
            </a:pPr>
            <a:r>
              <a:rPr lang="de-DE" sz="3600" dirty="0">
                <a:latin typeface="Segoe UI Light" panose="020B0502040204020203" pitchFamily="34" charset="0"/>
                <a:cs typeface="Segoe UI Light" panose="020B0502040204020203" pitchFamily="34" charset="0"/>
              </a:rPr>
              <a:t>Schuleingangsuntersuchung (</a:t>
            </a:r>
            <a:r>
              <a:rPr lang="de-DE" sz="3600" b="1" dirty="0" err="1">
                <a:solidFill>
                  <a:srgbClr val="FFC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screening</a:t>
            </a:r>
            <a:r>
              <a:rPr lang="de-DE" sz="3600" dirty="0">
                <a:latin typeface="Segoe UI Light" panose="020B0502040204020203" pitchFamily="34" charset="0"/>
                <a:cs typeface="Segoe UI Light" panose="020B0502040204020203" pitchFamily="34" charset="0"/>
              </a:rPr>
              <a:t>)</a:t>
            </a:r>
          </a:p>
          <a:p>
            <a:pPr marL="571500" indent="-571500">
              <a:buFont typeface="Arial" panose="020B0604020202020204" pitchFamily="34" charset="0"/>
              <a:buChar char="•"/>
            </a:pPr>
            <a:r>
              <a:rPr lang="de-DE" sz="3600" b="1" dirty="0">
                <a:latin typeface="Segoe UI Light" panose="020B0502040204020203" pitchFamily="34" charset="0"/>
                <a:cs typeface="Segoe UI Light" panose="020B0502040204020203" pitchFamily="34" charset="0"/>
              </a:rPr>
              <a:t>Erster Schultag </a:t>
            </a:r>
            <a:r>
              <a:rPr lang="de-DE" sz="3600" dirty="0">
                <a:latin typeface="Segoe UI Light" panose="020B0502040204020203" pitchFamily="34" charset="0"/>
                <a:cs typeface="Segoe UI Light" panose="020B0502040204020203" pitchFamily="34" charset="0"/>
              </a:rPr>
              <a:t>und erste Schulwoche(n)</a:t>
            </a:r>
          </a:p>
          <a:p>
            <a:pPr marL="571500" indent="-571500">
              <a:buFont typeface="Arial" panose="020B0604020202020204" pitchFamily="34" charset="0"/>
              <a:buChar char="•"/>
            </a:pPr>
            <a:r>
              <a:rPr lang="de-DE" sz="3600" b="1" dirty="0">
                <a:latin typeface="Segoe UI Light" panose="020B0502040204020203" pitchFamily="34" charset="0"/>
                <a:cs typeface="Segoe UI Light" panose="020B0502040204020203" pitchFamily="34" charset="0"/>
              </a:rPr>
              <a:t>Stundentafel</a:t>
            </a:r>
            <a:r>
              <a:rPr lang="de-DE" sz="3600" dirty="0">
                <a:latin typeface="Segoe UI Light" panose="020B0502040204020203" pitchFamily="34" charset="0"/>
                <a:cs typeface="Segoe UI Light" panose="020B0502040204020203" pitchFamily="34" charset="0"/>
              </a:rPr>
              <a:t> 1. Klasse</a:t>
            </a:r>
          </a:p>
          <a:p>
            <a:pPr marL="571500" indent="-571500">
              <a:buFont typeface="Arial" panose="020B0604020202020204" pitchFamily="34" charset="0"/>
              <a:buChar char="•"/>
            </a:pPr>
            <a:r>
              <a:rPr lang="de-DE" sz="3600" dirty="0">
                <a:latin typeface="Segoe UI Light" panose="020B0502040204020203" pitchFamily="34" charset="0"/>
                <a:cs typeface="Segoe UI Light" panose="020B0502040204020203" pitchFamily="34" charset="0"/>
              </a:rPr>
              <a:t>Hinweise zum </a:t>
            </a:r>
            <a:r>
              <a:rPr lang="de-DE" sz="3600" b="1" dirty="0">
                <a:latin typeface="Segoe UI Light" panose="020B0502040204020203" pitchFamily="34" charset="0"/>
                <a:cs typeface="Segoe UI Light" panose="020B0502040204020203" pitchFamily="34" charset="0"/>
              </a:rPr>
              <a:t>Sachbedarf</a:t>
            </a:r>
            <a:r>
              <a:rPr lang="de-DE" sz="3600" dirty="0">
                <a:latin typeface="Segoe UI Light" panose="020B0502040204020203" pitchFamily="34" charset="0"/>
                <a:cs typeface="Segoe UI Light" panose="020B0502040204020203" pitchFamily="34" charset="0"/>
              </a:rPr>
              <a:t>/ Material</a:t>
            </a:r>
          </a:p>
          <a:p>
            <a:pPr marL="571500" indent="-571500">
              <a:buFont typeface="Arial" panose="020B0604020202020204" pitchFamily="34" charset="0"/>
              <a:buChar char="•"/>
            </a:pPr>
            <a:r>
              <a:rPr lang="de-DE" sz="3600" dirty="0">
                <a:latin typeface="Segoe UI Light" panose="020B0502040204020203" pitchFamily="34" charset="0"/>
                <a:cs typeface="Segoe UI Light" panose="020B0502040204020203" pitchFamily="34" charset="0"/>
              </a:rPr>
              <a:t>Schulbus - Mittagsbetreuung</a:t>
            </a:r>
          </a:p>
          <a:p>
            <a:pPr marL="571500" indent="-571500">
              <a:buFont typeface="Arial" panose="020B0604020202020204" pitchFamily="34" charset="0"/>
              <a:buChar char="•"/>
            </a:pPr>
            <a:r>
              <a:rPr lang="de-DE" sz="3600" dirty="0">
                <a:latin typeface="Segoe UI Light" panose="020B0502040204020203" pitchFamily="34" charset="0"/>
                <a:cs typeface="Segoe UI Light" panose="020B0502040204020203" pitchFamily="34" charset="0"/>
              </a:rPr>
              <a:t>Allgemeine </a:t>
            </a:r>
            <a:r>
              <a:rPr lang="de-DE" sz="3600" b="1" dirty="0">
                <a:latin typeface="Segoe UI Light" panose="020B0502040204020203" pitchFamily="34" charset="0"/>
                <a:cs typeface="Segoe UI Light" panose="020B0502040204020203" pitchFamily="34" charset="0"/>
              </a:rPr>
              <a:t>Infos</a:t>
            </a:r>
            <a:r>
              <a:rPr lang="de-DE" sz="3600" dirty="0">
                <a:latin typeface="Segoe UI Light" panose="020B0502040204020203" pitchFamily="34" charset="0"/>
                <a:cs typeface="Segoe UI Light" panose="020B0502040204020203" pitchFamily="34" charset="0"/>
              </a:rPr>
              <a:t> und </a:t>
            </a:r>
            <a:r>
              <a:rPr lang="de-DE" sz="3600" b="1" dirty="0">
                <a:latin typeface="Segoe UI Light" panose="020B0502040204020203" pitchFamily="34" charset="0"/>
                <a:cs typeface="Segoe UI Light" panose="020B0502040204020203" pitchFamily="34" charset="0"/>
              </a:rPr>
              <a:t>Fragen</a:t>
            </a:r>
          </a:p>
          <a:p>
            <a:pPr marL="342900" indent="-342900">
              <a:buAutoNum type="arabicPeriod"/>
            </a:pPr>
            <a:endParaRPr lang="de-DE" dirty="0"/>
          </a:p>
        </p:txBody>
      </p:sp>
    </p:spTree>
    <p:extLst>
      <p:ext uri="{BB962C8B-B14F-4D97-AF65-F5344CB8AC3E}">
        <p14:creationId xmlns:p14="http://schemas.microsoft.com/office/powerpoint/2010/main" val="16448124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0" y="507175"/>
            <a:ext cx="12366171" cy="1199214"/>
          </a:xfrm>
        </p:spPr>
        <p:txBody>
          <a:bodyPr>
            <a:noAutofit/>
          </a:bodyPr>
          <a:lstStyle/>
          <a:p>
            <a:pPr algn="l"/>
            <a:r>
              <a:rPr lang="de-DE" sz="8800" b="1" dirty="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rPr>
              <a:t> Schreibhaltung</a:t>
            </a:r>
          </a:p>
        </p:txBody>
      </p:sp>
      <p:pic>
        <p:nvPicPr>
          <p:cNvPr id="4104" name="Picture 8" descr="Viele Und so weiter Sozialismus stift richtig halten kinder Rippe Pflicht  neutr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3465" y="1706389"/>
            <a:ext cx="6765991" cy="4228744"/>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Zum nachlesen - - Händigkei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108" y="3412067"/>
            <a:ext cx="3816936" cy="2539999"/>
          </a:xfrm>
          <a:prstGeom prst="rect">
            <a:avLst/>
          </a:prstGeom>
          <a:noFill/>
          <a:extLst>
            <a:ext uri="{909E8E84-426E-40DD-AFC4-6F175D3DCCD1}">
              <a14:hiddenFill xmlns:a14="http://schemas.microsoft.com/office/drawing/2010/main">
                <a:solidFill>
                  <a:srgbClr val="FFFFFF"/>
                </a:solidFill>
              </a14:hiddenFill>
            </a:ext>
          </a:extLst>
        </p:spPr>
      </p:pic>
      <p:sp>
        <p:nvSpPr>
          <p:cNvPr id="2" name="Textfeld 1">
            <a:extLst>
              <a:ext uri="{FF2B5EF4-FFF2-40B4-BE49-F238E27FC236}">
                <a16:creationId xmlns:a16="http://schemas.microsoft.com/office/drawing/2014/main" id="{D68A57D2-56FF-4017-9543-9B279A293534}"/>
              </a:ext>
            </a:extLst>
          </p:cNvPr>
          <p:cNvSpPr txBox="1"/>
          <p:nvPr/>
        </p:nvSpPr>
        <p:spPr>
          <a:xfrm>
            <a:off x="7409456" y="1706389"/>
            <a:ext cx="3265125" cy="707886"/>
          </a:xfrm>
          <a:prstGeom prst="rect">
            <a:avLst/>
          </a:prstGeom>
          <a:noFill/>
        </p:spPr>
        <p:txBody>
          <a:bodyPr wrap="none" rtlCol="0">
            <a:spAutoFit/>
          </a:bodyPr>
          <a:lstStyle/>
          <a:p>
            <a:r>
              <a:rPr lang="de-DE" sz="2400" b="1" i="1" dirty="0">
                <a:solidFill>
                  <a:srgbClr val="FF00FF"/>
                </a:solidFill>
                <a:effectLst>
                  <a:outerShdw blurRad="38100" dist="38100" dir="2700000" algn="tl">
                    <a:srgbClr val="000000">
                      <a:alpha val="43137"/>
                    </a:srgbClr>
                  </a:outerShdw>
                </a:effectLst>
              </a:rPr>
              <a:t>Danke </a:t>
            </a:r>
            <a:r>
              <a:rPr lang="de-DE" sz="1600" b="1" i="1" dirty="0">
                <a:solidFill>
                  <a:srgbClr val="FF00FF"/>
                </a:solidFill>
                <a:effectLst>
                  <a:outerShdw blurRad="38100" dist="38100" dir="2700000" algn="tl">
                    <a:srgbClr val="000000">
                      <a:alpha val="43137"/>
                    </a:srgbClr>
                  </a:outerShdw>
                </a:effectLst>
              </a:rPr>
              <a:t>für die gute Vorbereitung </a:t>
            </a:r>
          </a:p>
          <a:p>
            <a:r>
              <a:rPr lang="de-DE" sz="1600" b="1" i="1" dirty="0">
                <a:solidFill>
                  <a:srgbClr val="FF00FF"/>
                </a:solidFill>
                <a:effectLst>
                  <a:outerShdw blurRad="38100" dist="38100" dir="2700000" algn="tl">
                    <a:srgbClr val="000000">
                      <a:alpha val="43137"/>
                    </a:srgbClr>
                  </a:outerShdw>
                </a:effectLst>
              </a:rPr>
              <a:t>in der Vorschule im Kindergarten!</a:t>
            </a:r>
          </a:p>
        </p:txBody>
      </p:sp>
    </p:spTree>
    <p:extLst>
      <p:ext uri="{BB962C8B-B14F-4D97-AF65-F5344CB8AC3E}">
        <p14:creationId xmlns:p14="http://schemas.microsoft.com/office/powerpoint/2010/main" val="24679938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0" y="507175"/>
            <a:ext cx="12366171" cy="1199214"/>
          </a:xfrm>
        </p:spPr>
        <p:txBody>
          <a:bodyPr>
            <a:noAutofit/>
          </a:bodyPr>
          <a:lstStyle/>
          <a:p>
            <a:pPr algn="l"/>
            <a:r>
              <a:rPr lang="de-DE" sz="8800" b="1" dirty="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rPr>
              <a:t> Schreibhaltung</a:t>
            </a:r>
          </a:p>
        </p:txBody>
      </p:sp>
      <p:pic>
        <p:nvPicPr>
          <p:cNvPr id="4098" name="Picture 2" descr="Distraction Galaxy priest Changes from Moronic Re-paste stifthaltung arten  - impulsbike.p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62978" y="1477434"/>
            <a:ext cx="2062693" cy="470294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einmotorik bei Grundschulkindern - Mein RothStif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975" y="1477434"/>
            <a:ext cx="8362950" cy="41052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139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0" y="507175"/>
            <a:ext cx="12366171" cy="1199214"/>
          </a:xfrm>
        </p:spPr>
        <p:txBody>
          <a:bodyPr>
            <a:noAutofit/>
          </a:bodyPr>
          <a:lstStyle/>
          <a:p>
            <a:pPr algn="l"/>
            <a:r>
              <a:rPr lang="de-DE" sz="8800" b="1" dirty="0">
                <a:solidFill>
                  <a:srgbClr val="0000FF"/>
                </a:solidFill>
                <a:effectLst>
                  <a:outerShdw blurRad="38100" dist="38100" dir="2700000" algn="tl">
                    <a:srgbClr val="000000">
                      <a:alpha val="43137"/>
                    </a:srgbClr>
                  </a:outerShdw>
                </a:effectLst>
                <a:latin typeface="ET  VA U0" panose="00000500000000000000" pitchFamily="2" charset="0"/>
                <a:cs typeface="Segoe UI Light" panose="020B0502040204020203" pitchFamily="34" charset="0"/>
              </a:rPr>
              <a:t> Schreibhaltung</a:t>
            </a:r>
          </a:p>
        </p:txBody>
      </p:sp>
      <p:sp>
        <p:nvSpPr>
          <p:cNvPr id="3" name="Rechteck 2"/>
          <p:cNvSpPr/>
          <p:nvPr/>
        </p:nvSpPr>
        <p:spPr>
          <a:xfrm>
            <a:off x="990599" y="1706389"/>
            <a:ext cx="7907867" cy="4401205"/>
          </a:xfrm>
          <a:prstGeom prst="rect">
            <a:avLst/>
          </a:prstGeom>
        </p:spPr>
        <p:txBody>
          <a:bodyPr wrap="square">
            <a:spAutoFit/>
          </a:bodyPr>
          <a:lstStyle/>
          <a:p>
            <a:r>
              <a:rPr lang="de-DE" sz="3200" b="1" i="1" dirty="0">
                <a:solidFill>
                  <a:srgbClr val="00B0F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Tipps:</a:t>
            </a:r>
          </a:p>
          <a:p>
            <a:endParaRPr lang="de-DE" sz="32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3200" dirty="0">
                <a:latin typeface="Comic Sans MS" panose="030F0702030302020204" pitchFamily="66" charset="0"/>
                <a:cs typeface="Segoe UI Light" panose="020B0502040204020203" pitchFamily="34" charset="0"/>
              </a:rPr>
              <a:t>Eltern sind </a:t>
            </a:r>
            <a:r>
              <a:rPr lang="de-DE" sz="3200" b="1" i="1" u="sng" dirty="0">
                <a:solidFill>
                  <a:srgbClr val="FF00FF"/>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Vorbild</a:t>
            </a:r>
            <a:r>
              <a:rPr lang="de-DE" sz="3200" dirty="0">
                <a:solidFill>
                  <a:srgbClr val="FF00FF"/>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3200" dirty="0">
                <a:latin typeface="Comic Sans MS" panose="030F0702030302020204" pitchFamily="66" charset="0"/>
                <a:cs typeface="Segoe UI Light" panose="020B0502040204020203" pitchFamily="34" charset="0"/>
              </a:rPr>
              <a:t>!</a:t>
            </a:r>
          </a:p>
          <a:p>
            <a:pPr marL="457200" indent="-457200">
              <a:buFont typeface="Arial" panose="020B0604020202020204" pitchFamily="34" charset="0"/>
              <a:buChar char="•"/>
            </a:pPr>
            <a:endParaRPr lang="de-DE" sz="32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3200" dirty="0">
                <a:latin typeface="Comic Sans MS" panose="030F0702030302020204" pitchFamily="66" charset="0"/>
                <a:cs typeface="Segoe UI Light" panose="020B0502040204020203" pitchFamily="34" charset="0"/>
              </a:rPr>
              <a:t>Übungen:</a:t>
            </a:r>
          </a:p>
          <a:p>
            <a:pPr marL="1371600" lvl="2" indent="-457200">
              <a:buFont typeface="Arial" panose="020B0604020202020204" pitchFamily="34" charset="0"/>
              <a:buChar char="•"/>
            </a:pPr>
            <a:r>
              <a:rPr lang="de-DE" sz="2400" b="1"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Wettlauf</a:t>
            </a:r>
            <a:r>
              <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400" i="1" dirty="0">
                <a:latin typeface="Comic Sans MS" panose="030F0702030302020204" pitchFamily="66" charset="0"/>
                <a:cs typeface="Segoe UI Light" panose="020B0502040204020203" pitchFamily="34" charset="0"/>
              </a:rPr>
              <a:t>durch den Garten</a:t>
            </a:r>
          </a:p>
          <a:p>
            <a:pPr marL="1371600" lvl="2" indent="-457200">
              <a:buFont typeface="Arial" panose="020B0604020202020204" pitchFamily="34" charset="0"/>
              <a:buChar char="•"/>
            </a:pPr>
            <a:r>
              <a:rPr lang="de-DE" sz="2400" b="1"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Handmotorik</a:t>
            </a:r>
            <a:r>
              <a:rPr lang="de-DE" sz="2400" i="1" dirty="0">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 </a:t>
            </a:r>
            <a:r>
              <a:rPr lang="de-DE" sz="2400" i="1" dirty="0">
                <a:latin typeface="Comic Sans MS" panose="030F0702030302020204" pitchFamily="66" charset="0"/>
                <a:cs typeface="Segoe UI Light" panose="020B0502040204020203" pitchFamily="34" charset="0"/>
              </a:rPr>
              <a:t>beachten!</a:t>
            </a:r>
          </a:p>
          <a:p>
            <a:pPr marL="1828800" lvl="3" indent="-457200">
              <a:buFont typeface="Wingdings" panose="05000000000000000000" pitchFamily="2" charset="2"/>
              <a:buChar char="Ø"/>
            </a:pPr>
            <a:r>
              <a:rPr lang="de-DE" sz="2400" i="1" dirty="0">
                <a:latin typeface="Comic Sans MS" panose="030F0702030302020204" pitchFamily="66" charset="0"/>
                <a:cs typeface="Segoe UI Light" panose="020B0502040204020203" pitchFamily="34" charset="0"/>
              </a:rPr>
              <a:t>Basteln</a:t>
            </a:r>
          </a:p>
          <a:p>
            <a:pPr marL="1828800" lvl="3" indent="-457200">
              <a:buFont typeface="Wingdings" panose="05000000000000000000" pitchFamily="2" charset="2"/>
              <a:buChar char="Ø"/>
            </a:pPr>
            <a:r>
              <a:rPr lang="de-DE" sz="2400" i="1" dirty="0">
                <a:latin typeface="Comic Sans MS" panose="030F0702030302020204" pitchFamily="66" charset="0"/>
                <a:cs typeface="Segoe UI Light" panose="020B0502040204020203" pitchFamily="34" charset="0"/>
              </a:rPr>
              <a:t>Mandarine schälen</a:t>
            </a:r>
          </a:p>
          <a:p>
            <a:pPr marL="1828800" lvl="3" indent="-457200">
              <a:buFont typeface="Wingdings" panose="05000000000000000000" pitchFamily="2" charset="2"/>
              <a:buChar char="Ø"/>
            </a:pPr>
            <a:r>
              <a:rPr lang="de-DE" sz="2400" i="1" dirty="0">
                <a:latin typeface="Comic Sans MS" panose="030F0702030302020204" pitchFamily="66" charset="0"/>
                <a:cs typeface="Segoe UI Light" panose="020B0502040204020203" pitchFamily="34" charset="0"/>
              </a:rPr>
              <a:t>Perlen auffädeln</a:t>
            </a:r>
          </a:p>
        </p:txBody>
      </p:sp>
      <p:pic>
        <p:nvPicPr>
          <p:cNvPr id="6146" name="Picture 2" descr="Probier-Set Stifthalter zum Kennenlernen"/>
          <p:cNvPicPr>
            <a:picLocks noChangeAspect="1" noChangeArrowheads="1"/>
          </p:cNvPicPr>
          <p:nvPr/>
        </p:nvPicPr>
        <p:blipFill rotWithShape="1">
          <a:blip r:embed="rId2">
            <a:extLst>
              <a:ext uri="{28A0092B-C50C-407E-A947-70E740481C1C}">
                <a14:useLocalDpi xmlns:a14="http://schemas.microsoft.com/office/drawing/2010/main" val="0"/>
              </a:ext>
            </a:extLst>
          </a:blip>
          <a:srcRect l="5188" t="12428" r="4779" b="12796"/>
          <a:stretch/>
        </p:blipFill>
        <p:spPr bwMode="auto">
          <a:xfrm>
            <a:off x="6807200" y="2836333"/>
            <a:ext cx="4605867" cy="3005668"/>
          </a:xfrm>
          <a:prstGeom prst="rect">
            <a:avLst/>
          </a:prstGeom>
          <a:noFill/>
          <a:extLst>
            <a:ext uri="{909E8E84-426E-40DD-AFC4-6F175D3DCCD1}">
              <a14:hiddenFill xmlns:a14="http://schemas.microsoft.com/office/drawing/2010/main">
                <a:solidFill>
                  <a:srgbClr val="FFFFFF"/>
                </a:solidFill>
              </a14:hiddenFill>
            </a:ext>
          </a:extLst>
        </p:spPr>
      </p:pic>
      <p:sp>
        <p:nvSpPr>
          <p:cNvPr id="6" name="Rechteck 5"/>
          <p:cNvSpPr/>
          <p:nvPr/>
        </p:nvSpPr>
        <p:spPr>
          <a:xfrm>
            <a:off x="6807200" y="2079931"/>
            <a:ext cx="3759362" cy="923330"/>
          </a:xfrm>
          <a:prstGeom prst="rect">
            <a:avLst/>
          </a:prstGeom>
        </p:spPr>
        <p:txBody>
          <a:bodyPr wrap="none">
            <a:spAutoFit/>
          </a:bodyPr>
          <a:lstStyle/>
          <a:p>
            <a:r>
              <a:rPr lang="de-DE" sz="5400" b="1" i="1" u="sng" dirty="0">
                <a:solidFill>
                  <a:srgbClr val="FF0000"/>
                </a:solidFill>
                <a:effectLst>
                  <a:outerShdw blurRad="38100" dist="38100" dir="2700000" algn="tl">
                    <a:srgbClr val="000000">
                      <a:alpha val="43137"/>
                    </a:srgbClr>
                  </a:outerShdw>
                </a:effectLst>
                <a:latin typeface="Comic Sans MS" panose="030F0702030302020204" pitchFamily="66" charset="0"/>
                <a:cs typeface="Segoe UI Light" panose="020B0502040204020203" pitchFamily="34" charset="0"/>
              </a:rPr>
              <a:t>Vorsicht !!!</a:t>
            </a:r>
          </a:p>
        </p:txBody>
      </p:sp>
    </p:spTree>
    <p:extLst>
      <p:ext uri="{BB962C8B-B14F-4D97-AF65-F5344CB8AC3E}">
        <p14:creationId xmlns:p14="http://schemas.microsoft.com/office/powerpoint/2010/main" val="2286992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Effect transition="in" filter="wipe(left)">
                                      <p:cBhvr>
                                        <p:cTn id="15" dur="500"/>
                                        <p:tgtEl>
                                          <p:spTgt spid="3">
                                            <p:txEl>
                                              <p:pRg st="5" end="5"/>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
                                            <p:txEl>
                                              <p:pRg st="6" end="6"/>
                                            </p:txEl>
                                          </p:spTgt>
                                        </p:tgtEl>
                                        <p:attrNameLst>
                                          <p:attrName>style.visibility</p:attrName>
                                        </p:attrNameLst>
                                      </p:cBhvr>
                                      <p:to>
                                        <p:strVal val="visible"/>
                                      </p:to>
                                    </p:set>
                                    <p:animEffect transition="in" filter="wipe(left)">
                                      <p:cBhvr>
                                        <p:cTn id="18" dur="500"/>
                                        <p:tgtEl>
                                          <p:spTgt spid="3">
                                            <p:txEl>
                                              <p:pRg st="6" end="6"/>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animEffect transition="in" filter="wipe(left)">
                                      <p:cBhvr>
                                        <p:cTn id="21" dur="500"/>
                                        <p:tgtEl>
                                          <p:spTgt spid="3">
                                            <p:txEl>
                                              <p:pRg st="7" end="7"/>
                                            </p:txEl>
                                          </p:spTgt>
                                        </p:tgtEl>
                                      </p:cBhvr>
                                    </p:animEffect>
                                  </p:childTnLst>
                                </p:cTn>
                              </p:par>
                              <p:par>
                                <p:cTn id="22" presetID="22" presetClass="entr" presetSubtype="8" fill="hold" nodeType="withEffect">
                                  <p:stCondLst>
                                    <p:cond delay="0"/>
                                  </p:stCondLst>
                                  <p:childTnLst>
                                    <p:set>
                                      <p:cBhvr>
                                        <p:cTn id="23" dur="1" fill="hold">
                                          <p:stCondLst>
                                            <p:cond delay="0"/>
                                          </p:stCondLst>
                                        </p:cTn>
                                        <p:tgtEl>
                                          <p:spTgt spid="3">
                                            <p:txEl>
                                              <p:pRg st="8" end="8"/>
                                            </p:txEl>
                                          </p:spTgt>
                                        </p:tgtEl>
                                        <p:attrNameLst>
                                          <p:attrName>style.visibility</p:attrName>
                                        </p:attrNameLst>
                                      </p:cBhvr>
                                      <p:to>
                                        <p:strVal val="visible"/>
                                      </p:to>
                                    </p:set>
                                    <p:animEffect transition="in" filter="wipe(left)">
                                      <p:cBhvr>
                                        <p:cTn id="24" dur="500"/>
                                        <p:tgtEl>
                                          <p:spTgt spid="3">
                                            <p:txEl>
                                              <p:pRg st="8" end="8"/>
                                            </p:txEl>
                                          </p:spTgt>
                                        </p:tgtEl>
                                      </p:cBhvr>
                                    </p:animEffect>
                                  </p:childTnLst>
                                </p:cTn>
                              </p:par>
                              <p:par>
                                <p:cTn id="25" presetID="22" presetClass="entr" presetSubtype="8" fill="hold" nodeType="with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animEffect transition="in" filter="wipe(left)">
                                      <p:cBhvr>
                                        <p:cTn id="27" dur="500"/>
                                        <p:tgtEl>
                                          <p:spTgt spid="3">
                                            <p:txEl>
                                              <p:pRg st="9" end="9"/>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32"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circle(out)">
                                      <p:cBhvr>
                                        <p:cTn id="32" dur="20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nodeType="clickEffect">
                                  <p:stCondLst>
                                    <p:cond delay="0"/>
                                  </p:stCondLst>
                                  <p:childTnLst>
                                    <p:set>
                                      <p:cBhvr>
                                        <p:cTn id="36" dur="1" fill="hold">
                                          <p:stCondLst>
                                            <p:cond delay="0"/>
                                          </p:stCondLst>
                                        </p:cTn>
                                        <p:tgtEl>
                                          <p:spTgt spid="6146"/>
                                        </p:tgtEl>
                                        <p:attrNameLst>
                                          <p:attrName>style.visibility</p:attrName>
                                        </p:attrNameLst>
                                      </p:cBhvr>
                                      <p:to>
                                        <p:strVal val="visible"/>
                                      </p:to>
                                    </p:set>
                                    <p:animEffect transition="in" filter="wheel(1)">
                                      <p:cBhvr>
                                        <p:cTn id="37" dur="20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259037" y="185450"/>
            <a:ext cx="12107134" cy="1199214"/>
          </a:xfrm>
        </p:spPr>
        <p:txBody>
          <a:bodyPr>
            <a:normAutofit/>
          </a:bodyPr>
          <a:lstStyle/>
          <a:p>
            <a:pPr algn="l"/>
            <a:r>
              <a:rPr lang="de-DE" dirty="0">
                <a:latin typeface="Segoe UI Light" panose="020B0502040204020203" pitchFamily="34" charset="0"/>
                <a:cs typeface="Segoe UI Light" panose="020B0502040204020203" pitchFamily="34" charset="0"/>
              </a:rPr>
              <a:t>Hinweise zum Sachbedarf/Material:</a:t>
            </a:r>
          </a:p>
        </p:txBody>
      </p:sp>
      <p:pic>
        <p:nvPicPr>
          <p:cNvPr id="3" name="Grafik 2"/>
          <p:cNvPicPr>
            <a:picLocks noChangeAspect="1"/>
          </p:cNvPicPr>
          <p:nvPr/>
        </p:nvPicPr>
        <p:blipFill>
          <a:blip r:embed="rId2"/>
          <a:stretch>
            <a:fillRect/>
          </a:stretch>
        </p:blipFill>
        <p:spPr>
          <a:xfrm>
            <a:off x="9309463" y="1384664"/>
            <a:ext cx="2056247" cy="2056247"/>
          </a:xfrm>
          <a:prstGeom prst="rect">
            <a:avLst/>
          </a:prstGeom>
        </p:spPr>
      </p:pic>
      <p:sp>
        <p:nvSpPr>
          <p:cNvPr id="8" name="Textfeld 7"/>
          <p:cNvSpPr txBox="1"/>
          <p:nvPr/>
        </p:nvSpPr>
        <p:spPr>
          <a:xfrm>
            <a:off x="9413966" y="3248297"/>
            <a:ext cx="2055223" cy="954107"/>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1x dick und dreieckig</a:t>
            </a:r>
          </a:p>
        </p:txBody>
      </p:sp>
      <p:sp>
        <p:nvSpPr>
          <p:cNvPr id="12" name="Textfeld 11"/>
          <p:cNvSpPr txBox="1"/>
          <p:nvPr/>
        </p:nvSpPr>
        <p:spPr>
          <a:xfrm>
            <a:off x="8682785" y="5304544"/>
            <a:ext cx="2055223" cy="523220"/>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circa 16 cm</a:t>
            </a:r>
          </a:p>
        </p:txBody>
      </p:sp>
      <p:pic>
        <p:nvPicPr>
          <p:cNvPr id="13" name="Grafik 12"/>
          <p:cNvPicPr>
            <a:picLocks noChangeAspect="1"/>
          </p:cNvPicPr>
          <p:nvPr/>
        </p:nvPicPr>
        <p:blipFill rotWithShape="1">
          <a:blip r:embed="rId3"/>
          <a:srcRect l="34559" t="19140" r="35970" b="49325"/>
          <a:stretch/>
        </p:blipFill>
        <p:spPr>
          <a:xfrm>
            <a:off x="163242" y="1657190"/>
            <a:ext cx="7721933" cy="4647815"/>
          </a:xfrm>
          <a:prstGeom prst="rect">
            <a:avLst/>
          </a:prstGeom>
        </p:spPr>
      </p:pic>
      <p:cxnSp>
        <p:nvCxnSpPr>
          <p:cNvPr id="16" name="Gerade Verbindung mit Pfeil 15"/>
          <p:cNvCxnSpPr/>
          <p:nvPr/>
        </p:nvCxnSpPr>
        <p:spPr>
          <a:xfrm flipV="1">
            <a:off x="5808617" y="2664823"/>
            <a:ext cx="3500846" cy="77608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7" name="Gerade Verbindung mit Pfeil 16"/>
          <p:cNvCxnSpPr>
            <a:endCxn id="12" idx="1"/>
          </p:cNvCxnSpPr>
          <p:nvPr/>
        </p:nvCxnSpPr>
        <p:spPr>
          <a:xfrm>
            <a:off x="5096473" y="4369141"/>
            <a:ext cx="3586312" cy="1197013"/>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93855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259037" y="185450"/>
            <a:ext cx="12107134" cy="1199214"/>
          </a:xfrm>
        </p:spPr>
        <p:txBody>
          <a:bodyPr>
            <a:normAutofit/>
          </a:bodyPr>
          <a:lstStyle/>
          <a:p>
            <a:pPr algn="l"/>
            <a:r>
              <a:rPr lang="de-DE" dirty="0">
                <a:latin typeface="Segoe UI Light" panose="020B0502040204020203" pitchFamily="34" charset="0"/>
                <a:cs typeface="Segoe UI Light" panose="020B0502040204020203" pitchFamily="34" charset="0"/>
              </a:rPr>
              <a:t>Hinweise zum Sachbedarf/Material:</a:t>
            </a:r>
          </a:p>
        </p:txBody>
      </p:sp>
      <p:pic>
        <p:nvPicPr>
          <p:cNvPr id="2" name="Grafik 1"/>
          <p:cNvPicPr>
            <a:picLocks noChangeAspect="1"/>
          </p:cNvPicPr>
          <p:nvPr/>
        </p:nvPicPr>
        <p:blipFill rotWithShape="1">
          <a:blip r:embed="rId2"/>
          <a:srcRect l="36777" t="50434" r="38416" b="32650"/>
          <a:stretch/>
        </p:blipFill>
        <p:spPr>
          <a:xfrm>
            <a:off x="259037" y="1926386"/>
            <a:ext cx="8180287" cy="3137647"/>
          </a:xfrm>
          <a:prstGeom prst="rect">
            <a:avLst/>
          </a:prstGeom>
        </p:spPr>
      </p:pic>
      <p:cxnSp>
        <p:nvCxnSpPr>
          <p:cNvPr id="4" name="Gerade Verbindung mit Pfeil 3"/>
          <p:cNvCxnSpPr/>
          <p:nvPr/>
        </p:nvCxnSpPr>
        <p:spPr>
          <a:xfrm>
            <a:off x="6471187" y="4590442"/>
            <a:ext cx="2777316" cy="94820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9405258" y="5064033"/>
            <a:ext cx="2577736" cy="1384995"/>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Altes T-Shirt ohne Knöpfe oder Bänder!</a:t>
            </a:r>
          </a:p>
        </p:txBody>
      </p:sp>
      <p:sp>
        <p:nvSpPr>
          <p:cNvPr id="7" name="Textfeld 6"/>
          <p:cNvSpPr txBox="1"/>
          <p:nvPr/>
        </p:nvSpPr>
        <p:spPr>
          <a:xfrm>
            <a:off x="9139647" y="2634343"/>
            <a:ext cx="2577736" cy="1815882"/>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Gemischte Packung mit Borsten- und Haarpinseln</a:t>
            </a:r>
          </a:p>
        </p:txBody>
      </p:sp>
      <p:cxnSp>
        <p:nvCxnSpPr>
          <p:cNvPr id="8" name="Gerade Verbindung mit Pfeil 7"/>
          <p:cNvCxnSpPr/>
          <p:nvPr/>
        </p:nvCxnSpPr>
        <p:spPr>
          <a:xfrm flipV="1">
            <a:off x="5770864" y="2934789"/>
            <a:ext cx="3477639" cy="141783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Gerade Verbindung mit Pfeil 9"/>
          <p:cNvCxnSpPr/>
          <p:nvPr/>
        </p:nvCxnSpPr>
        <p:spPr>
          <a:xfrm>
            <a:off x="4677940" y="4827238"/>
            <a:ext cx="1182929" cy="1245198"/>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3" name="Textfeld 12"/>
          <p:cNvSpPr txBox="1"/>
          <p:nvPr/>
        </p:nvSpPr>
        <p:spPr>
          <a:xfrm>
            <a:off x="5926207" y="5756530"/>
            <a:ext cx="2577736" cy="523220"/>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8-12 Stifte</a:t>
            </a:r>
          </a:p>
        </p:txBody>
      </p:sp>
    </p:spTree>
    <p:extLst>
      <p:ext uri="{BB962C8B-B14F-4D97-AF65-F5344CB8AC3E}">
        <p14:creationId xmlns:p14="http://schemas.microsoft.com/office/powerpoint/2010/main" val="960267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259037" y="185450"/>
            <a:ext cx="12107134" cy="1199214"/>
          </a:xfrm>
        </p:spPr>
        <p:txBody>
          <a:bodyPr>
            <a:normAutofit/>
          </a:bodyPr>
          <a:lstStyle/>
          <a:p>
            <a:pPr algn="l"/>
            <a:r>
              <a:rPr lang="de-DE" dirty="0">
                <a:latin typeface="Segoe UI Light" panose="020B0502040204020203" pitchFamily="34" charset="0"/>
                <a:cs typeface="Segoe UI Light" panose="020B0502040204020203" pitchFamily="34" charset="0"/>
              </a:rPr>
              <a:t>Hinweise zum Sachbedarf/Material:</a:t>
            </a:r>
          </a:p>
        </p:txBody>
      </p:sp>
      <p:pic>
        <p:nvPicPr>
          <p:cNvPr id="2" name="Grafik 1"/>
          <p:cNvPicPr>
            <a:picLocks noChangeAspect="1"/>
          </p:cNvPicPr>
          <p:nvPr/>
        </p:nvPicPr>
        <p:blipFill rotWithShape="1">
          <a:blip r:embed="rId2"/>
          <a:srcRect l="35689" t="67229" r="38485" b="8606"/>
          <a:stretch/>
        </p:blipFill>
        <p:spPr>
          <a:xfrm>
            <a:off x="119699" y="1883611"/>
            <a:ext cx="7126582" cy="3750835"/>
          </a:xfrm>
          <a:prstGeom prst="rect">
            <a:avLst/>
          </a:prstGeom>
        </p:spPr>
      </p:pic>
      <p:cxnSp>
        <p:nvCxnSpPr>
          <p:cNvPr id="4" name="Gerade Verbindung mit Pfeil 3"/>
          <p:cNvCxnSpPr/>
          <p:nvPr/>
        </p:nvCxnSpPr>
        <p:spPr>
          <a:xfrm flipV="1">
            <a:off x="6920396" y="2656114"/>
            <a:ext cx="1622713" cy="146382"/>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6" name="Textfeld 5"/>
          <p:cNvSpPr txBox="1"/>
          <p:nvPr/>
        </p:nvSpPr>
        <p:spPr>
          <a:xfrm>
            <a:off x="8456023" y="1981200"/>
            <a:ext cx="3461657" cy="954107"/>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Keine Turnschläppchen!</a:t>
            </a:r>
          </a:p>
        </p:txBody>
      </p:sp>
      <p:cxnSp>
        <p:nvCxnSpPr>
          <p:cNvPr id="7" name="Gerade Verbindung mit Pfeil 6"/>
          <p:cNvCxnSpPr/>
          <p:nvPr/>
        </p:nvCxnSpPr>
        <p:spPr>
          <a:xfrm>
            <a:off x="5705550" y="3942686"/>
            <a:ext cx="2026202" cy="1478845"/>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0" name="Textfeld 9"/>
          <p:cNvSpPr txBox="1"/>
          <p:nvPr/>
        </p:nvSpPr>
        <p:spPr>
          <a:xfrm>
            <a:off x="7415349" y="5372836"/>
            <a:ext cx="3461657" cy="523220"/>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am besten: </a:t>
            </a:r>
            <a:r>
              <a:rPr lang="de-DE" sz="2800" b="1" i="1" dirty="0">
                <a:latin typeface="Comic Sans MS" panose="030F0702030302020204" pitchFamily="66" charset="0"/>
                <a:cs typeface="Segoe UI Light" panose="020B0502040204020203" pitchFamily="34" charset="0"/>
              </a:rPr>
              <a:t>einfarbig</a:t>
            </a:r>
          </a:p>
        </p:txBody>
      </p:sp>
      <p:pic>
        <p:nvPicPr>
          <p:cNvPr id="11" name="Grafik 10"/>
          <p:cNvPicPr>
            <a:picLocks noChangeAspect="1"/>
          </p:cNvPicPr>
          <p:nvPr/>
        </p:nvPicPr>
        <p:blipFill>
          <a:blip r:embed="rId3"/>
          <a:stretch>
            <a:fillRect/>
          </a:stretch>
        </p:blipFill>
        <p:spPr>
          <a:xfrm>
            <a:off x="10807338" y="5438754"/>
            <a:ext cx="1236618" cy="1236618"/>
          </a:xfrm>
          <a:prstGeom prst="rect">
            <a:avLst/>
          </a:prstGeom>
        </p:spPr>
      </p:pic>
      <p:cxnSp>
        <p:nvCxnSpPr>
          <p:cNvPr id="13" name="Gerade Verbindung mit Pfeil 12"/>
          <p:cNvCxnSpPr/>
          <p:nvPr/>
        </p:nvCxnSpPr>
        <p:spPr>
          <a:xfrm>
            <a:off x="6789018" y="3707810"/>
            <a:ext cx="1754091" cy="233276"/>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18" name="Textfeld 17"/>
          <p:cNvSpPr txBox="1"/>
          <p:nvPr/>
        </p:nvSpPr>
        <p:spPr>
          <a:xfrm>
            <a:off x="8651967" y="3648754"/>
            <a:ext cx="3461657" cy="1384995"/>
          </a:xfrm>
          <a:prstGeom prst="rect">
            <a:avLst/>
          </a:prstGeom>
          <a:noFill/>
        </p:spPr>
        <p:txBody>
          <a:bodyPr wrap="square" rtlCol="0">
            <a:spAutoFit/>
          </a:bodyPr>
          <a:lstStyle/>
          <a:p>
            <a:r>
              <a:rPr lang="de-DE" sz="2800" dirty="0">
                <a:latin typeface="Segoe UI Light" panose="020B0502040204020203" pitchFamily="34" charset="0"/>
                <a:cs typeface="Segoe UI Light" panose="020B0502040204020203" pitchFamily="34" charset="0"/>
              </a:rPr>
              <a:t>Ohne Schutzhülle! </a:t>
            </a:r>
            <a:br>
              <a:rPr lang="de-DE" sz="2800" dirty="0">
                <a:latin typeface="Segoe UI Light" panose="020B0502040204020203" pitchFamily="34" charset="0"/>
                <a:cs typeface="Segoe UI Light" panose="020B0502040204020203" pitchFamily="34" charset="0"/>
              </a:rPr>
            </a:br>
            <a:r>
              <a:rPr lang="de-DE" sz="2800" dirty="0">
                <a:latin typeface="Segoe UI Light" panose="020B0502040204020203" pitchFamily="34" charset="0"/>
                <a:cs typeface="Segoe UI Light" panose="020B0502040204020203" pitchFamily="34" charset="0"/>
              </a:rPr>
              <a:t>Tafelstifte im Federmäppchen!</a:t>
            </a:r>
          </a:p>
        </p:txBody>
      </p:sp>
    </p:spTree>
    <p:extLst>
      <p:ext uri="{BB962C8B-B14F-4D97-AF65-F5344CB8AC3E}">
        <p14:creationId xmlns:p14="http://schemas.microsoft.com/office/powerpoint/2010/main" val="65667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878797" y="185450"/>
            <a:ext cx="8316003" cy="1199214"/>
          </a:xfrm>
        </p:spPr>
        <p:txBody>
          <a:bodyPr>
            <a:noAutofit/>
          </a:bodyPr>
          <a:lstStyle/>
          <a:p>
            <a:pPr algn="l"/>
            <a:r>
              <a:rPr lang="de-DE" dirty="0">
                <a:latin typeface="Comic Sans MS" panose="030F0702030302020204" pitchFamily="66" charset="0"/>
                <a:cs typeface="Segoe UI Light" panose="020B0502040204020203" pitchFamily="34" charset="0"/>
              </a:rPr>
              <a:t>Sachbedarf/Material:</a:t>
            </a:r>
          </a:p>
        </p:txBody>
      </p:sp>
      <p:sp>
        <p:nvSpPr>
          <p:cNvPr id="3" name="Textfeld 2"/>
          <p:cNvSpPr txBox="1"/>
          <p:nvPr/>
        </p:nvSpPr>
        <p:spPr>
          <a:xfrm>
            <a:off x="986972" y="1506583"/>
            <a:ext cx="9501052" cy="4524315"/>
          </a:xfrm>
          <a:prstGeom prst="rect">
            <a:avLst/>
          </a:prstGeom>
          <a:noFill/>
        </p:spPr>
        <p:txBody>
          <a:bodyPr wrap="square" rtlCol="0">
            <a:spAutoFit/>
          </a:bodyPr>
          <a:lstStyle/>
          <a:p>
            <a:pPr marL="457200" indent="-457200">
              <a:buFont typeface="Arial" panose="020B0604020202020204" pitchFamily="34" charset="0"/>
              <a:buChar char="•"/>
            </a:pPr>
            <a:r>
              <a:rPr lang="de-DE" sz="3200" dirty="0">
                <a:latin typeface="Comic Sans MS" panose="030F0702030302020204" pitchFamily="66" charset="0"/>
                <a:cs typeface="Segoe UI Light" panose="020B0502040204020203" pitchFamily="34" charset="0"/>
              </a:rPr>
              <a:t>Was an Heften und Hefteinbänden gebraucht wird, teilt Ihnen die Klassenlehrerin/der Klassenlehrer spätestens zu Beginn des Schuljahres mit.</a:t>
            </a:r>
          </a:p>
          <a:p>
            <a:endParaRPr lang="de-DE" sz="3200" dirty="0">
              <a:latin typeface="Comic Sans MS" panose="030F0702030302020204" pitchFamily="66" charset="0"/>
              <a:cs typeface="Segoe UI Light" panose="020B0502040204020203" pitchFamily="34" charset="0"/>
            </a:endParaRPr>
          </a:p>
          <a:p>
            <a:pPr marL="457200" indent="-457200">
              <a:buFont typeface="Arial" panose="020B0604020202020204" pitchFamily="34" charset="0"/>
              <a:buChar char="•"/>
            </a:pPr>
            <a:r>
              <a:rPr lang="de-DE" sz="3200" dirty="0">
                <a:latin typeface="Comic Sans MS" panose="030F0702030302020204" pitchFamily="66" charset="0"/>
                <a:cs typeface="Segoe UI Light" panose="020B0502040204020203" pitchFamily="34" charset="0"/>
              </a:rPr>
              <a:t>Hefteinbände von älteren Geschwistern, die noch nicht beschädigt oder dreckig sind, können gerne wiederverwendet werden. Natürlich auch angefangene Blöcke!</a:t>
            </a:r>
          </a:p>
        </p:txBody>
      </p:sp>
    </p:spTree>
    <p:extLst>
      <p:ext uri="{BB962C8B-B14F-4D97-AF65-F5344CB8AC3E}">
        <p14:creationId xmlns:p14="http://schemas.microsoft.com/office/powerpoint/2010/main" val="18344054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000" b="1" dirty="0">
                <a:latin typeface="Comic Sans MS" panose="030F0702030302020204" pitchFamily="66" charset="0"/>
              </a:rPr>
              <a:t>Schulbus – Buszeiten</a:t>
            </a:r>
          </a:p>
        </p:txBody>
      </p:sp>
      <p:sp>
        <p:nvSpPr>
          <p:cNvPr id="3" name="Inhaltsplatzhalter 2"/>
          <p:cNvSpPr>
            <a:spLocks noGrp="1"/>
          </p:cNvSpPr>
          <p:nvPr>
            <p:ph idx="1"/>
          </p:nvPr>
        </p:nvSpPr>
        <p:spPr/>
        <p:txBody>
          <a:bodyPr/>
          <a:lstStyle/>
          <a:p>
            <a:r>
              <a:rPr lang="de-DE" dirty="0">
                <a:latin typeface="Comic Sans MS" panose="030F0702030302020204" pitchFamily="66" charset="0"/>
                <a:cs typeface="Segoe UI Light" panose="020B0502040204020203" pitchFamily="34" charset="0"/>
              </a:rPr>
              <a:t>Abfahrzeiten: 	siehe </a:t>
            </a:r>
            <a:r>
              <a:rPr lang="de-DE" dirty="0" err="1">
                <a:latin typeface="Comic Sans MS" panose="030F0702030302020204" pitchFamily="66" charset="0"/>
                <a:cs typeface="Segoe UI Light" panose="020B0502040204020203" pitchFamily="34" charset="0"/>
              </a:rPr>
              <a:t>Buspläne</a:t>
            </a:r>
            <a:r>
              <a:rPr lang="de-DE" dirty="0">
                <a:latin typeface="Comic Sans MS" panose="030F0702030302020204" pitchFamily="66" charset="0"/>
                <a:cs typeface="Segoe UI Light" panose="020B0502040204020203" pitchFamily="34" charset="0"/>
              </a:rPr>
              <a:t> (vor Ort)</a:t>
            </a:r>
          </a:p>
          <a:p>
            <a:r>
              <a:rPr lang="de-DE" dirty="0">
                <a:latin typeface="Comic Sans MS" panose="030F0702030302020204" pitchFamily="66" charset="0"/>
                <a:cs typeface="Segoe UI Light" panose="020B0502040204020203" pitchFamily="34" charset="0"/>
              </a:rPr>
              <a:t>Bushaltestellen:</a:t>
            </a:r>
          </a:p>
          <a:p>
            <a:pPr marL="0" indent="0">
              <a:buNone/>
            </a:pPr>
            <a:r>
              <a:rPr lang="de-DE" dirty="0">
                <a:latin typeface="Comic Sans MS" panose="030F0702030302020204" pitchFamily="66" charset="0"/>
                <a:cs typeface="Segoe UI Light" panose="020B0502040204020203" pitchFamily="34" charset="0"/>
              </a:rPr>
              <a:t>     „Neueinrichtungen“ werden derzeit überprüft</a:t>
            </a:r>
          </a:p>
          <a:p>
            <a:pPr marL="0" indent="0">
              <a:buNone/>
            </a:pPr>
            <a:endParaRPr lang="de-DE" dirty="0">
              <a:latin typeface="Comic Sans MS" panose="030F0702030302020204" pitchFamily="66" charset="0"/>
              <a:cs typeface="Segoe UI Light" panose="020B0502040204020203" pitchFamily="34" charset="0"/>
            </a:endParaRPr>
          </a:p>
          <a:p>
            <a:r>
              <a:rPr lang="de-DE" dirty="0">
                <a:latin typeface="Comic Sans MS" panose="030F0702030302020204" pitchFamily="66" charset="0"/>
                <a:cs typeface="Segoe UI Light" panose="020B0502040204020203" pitchFamily="34" charset="0"/>
              </a:rPr>
              <a:t>Rückfragen: 	Gemeinde Obertaufkirchen</a:t>
            </a:r>
          </a:p>
          <a:p>
            <a:pPr marL="0" indent="0">
              <a:buNone/>
            </a:pPr>
            <a:r>
              <a:rPr lang="de-DE" dirty="0">
                <a:latin typeface="Comic Sans MS" panose="030F0702030302020204" pitchFamily="66" charset="0"/>
                <a:cs typeface="Segoe UI Light" panose="020B0502040204020203" pitchFamily="34" charset="0"/>
              </a:rPr>
              <a:t>			Gemeinde </a:t>
            </a:r>
            <a:r>
              <a:rPr lang="de-DE" dirty="0" err="1">
                <a:latin typeface="Comic Sans MS" panose="030F0702030302020204" pitchFamily="66" charset="0"/>
                <a:cs typeface="Segoe UI Light" panose="020B0502040204020203" pitchFamily="34" charset="0"/>
              </a:rPr>
              <a:t>Buchbach</a:t>
            </a:r>
            <a:r>
              <a:rPr lang="de-DE" dirty="0">
                <a:latin typeface="Comic Sans MS" panose="030F0702030302020204" pitchFamily="66" charset="0"/>
                <a:cs typeface="Segoe UI Light" panose="020B0502040204020203" pitchFamily="34" charset="0"/>
              </a:rPr>
              <a:t> (Herr Junger)</a:t>
            </a:r>
          </a:p>
          <a:p>
            <a:pPr marL="0" indent="0">
              <a:buNone/>
            </a:pPr>
            <a:endParaRPr lang="de-DE"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4052918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a:bodyPr>
          <a:lstStyle/>
          <a:p>
            <a:r>
              <a:rPr lang="de-DE" sz="6000" b="1" dirty="0">
                <a:latin typeface="Comic Sans MS" panose="030F0702030302020204" pitchFamily="66" charset="0"/>
              </a:rPr>
              <a:t>Schulweg</a:t>
            </a:r>
          </a:p>
        </p:txBody>
      </p:sp>
      <p:sp>
        <p:nvSpPr>
          <p:cNvPr id="3" name="Inhaltsplatzhalter 2"/>
          <p:cNvSpPr>
            <a:spLocks noGrp="1"/>
          </p:cNvSpPr>
          <p:nvPr>
            <p:ph idx="1"/>
          </p:nvPr>
        </p:nvSpPr>
        <p:spPr/>
        <p:txBody>
          <a:bodyPr/>
          <a:lstStyle/>
          <a:p>
            <a:r>
              <a:rPr lang="de-DE" b="1" i="1" dirty="0">
                <a:solidFill>
                  <a:srgbClr val="00B0F0"/>
                </a:solidFill>
                <a:latin typeface="Comic Sans MS" panose="030F0702030302020204" pitchFamily="66" charset="0"/>
                <a:cs typeface="Segoe UI Light" panose="020B0502040204020203" pitchFamily="34" charset="0"/>
              </a:rPr>
              <a:t>Bustraining</a:t>
            </a:r>
            <a:r>
              <a:rPr lang="de-DE" dirty="0">
                <a:latin typeface="Comic Sans MS" panose="030F0702030302020204" pitchFamily="66" charset="0"/>
                <a:cs typeface="Segoe UI Light" panose="020B0502040204020203" pitchFamily="34" charset="0"/>
              </a:rPr>
              <a:t> / </a:t>
            </a:r>
            <a:r>
              <a:rPr lang="de-DE" b="1" i="1" dirty="0">
                <a:solidFill>
                  <a:srgbClr val="7030A0"/>
                </a:solidFill>
                <a:latin typeface="Comic Sans MS" panose="030F0702030302020204" pitchFamily="66" charset="0"/>
                <a:cs typeface="Segoe UI Light" panose="020B0502040204020203" pitchFamily="34" charset="0"/>
              </a:rPr>
              <a:t>Parkplätze</a:t>
            </a:r>
            <a:r>
              <a:rPr lang="de-DE" dirty="0">
                <a:latin typeface="Comic Sans MS" panose="030F0702030302020204" pitchFamily="66" charset="0"/>
                <a:cs typeface="Segoe UI Light" panose="020B0502040204020203" pitchFamily="34" charset="0"/>
              </a:rPr>
              <a:t> („Elterntaxis“)</a:t>
            </a:r>
          </a:p>
          <a:p>
            <a:endParaRPr lang="de-DE" dirty="0">
              <a:latin typeface="Comic Sans MS" panose="030F0702030302020204" pitchFamily="66" charset="0"/>
              <a:cs typeface="Segoe UI Light" panose="020B0502040204020203" pitchFamily="34" charset="0"/>
            </a:endParaRPr>
          </a:p>
          <a:p>
            <a:r>
              <a:rPr lang="de-DE" b="1" i="1" dirty="0">
                <a:solidFill>
                  <a:srgbClr val="FF0000"/>
                </a:solidFill>
                <a:latin typeface="Comic Sans MS" panose="030F0702030302020204" pitchFamily="66" charset="0"/>
                <a:cs typeface="Segoe UI Light" panose="020B0502040204020203" pitchFamily="34" charset="0"/>
              </a:rPr>
              <a:t>Schulweg</a:t>
            </a:r>
            <a:r>
              <a:rPr lang="de-DE" dirty="0">
                <a:latin typeface="Comic Sans MS" panose="030F0702030302020204" pitchFamily="66" charset="0"/>
                <a:cs typeface="Segoe UI Light" panose="020B0502040204020203" pitchFamily="34" charset="0"/>
              </a:rPr>
              <a:t> bitte </a:t>
            </a:r>
            <a:r>
              <a:rPr lang="de-DE">
                <a:latin typeface="Comic Sans MS" panose="030F0702030302020204" pitchFamily="66" charset="0"/>
                <a:cs typeface="Segoe UI Light" panose="020B0502040204020203" pitchFamily="34" charset="0"/>
              </a:rPr>
              <a:t>vorab üben.</a:t>
            </a:r>
            <a:endParaRPr lang="de-DE" dirty="0">
              <a:latin typeface="Comic Sans MS" panose="030F0702030302020204" pitchFamily="66" charset="0"/>
              <a:cs typeface="Segoe UI Light" panose="020B0502040204020203" pitchFamily="34" charset="0"/>
            </a:endParaRPr>
          </a:p>
          <a:p>
            <a:pPr marL="0" indent="0">
              <a:buNone/>
            </a:pPr>
            <a:endParaRPr lang="de-DE" dirty="0">
              <a:latin typeface="Comic Sans MS" panose="030F0702030302020204" pitchFamily="66" charset="0"/>
              <a:cs typeface="Segoe UI Light" panose="020B0502040204020203" pitchFamily="34" charset="0"/>
            </a:endParaRPr>
          </a:p>
          <a:p>
            <a:r>
              <a:rPr lang="de-DE" dirty="0">
                <a:latin typeface="Comic Sans MS" panose="030F0702030302020204" pitchFamily="66" charset="0"/>
                <a:cs typeface="Segoe UI Light" panose="020B0502040204020203" pitchFamily="34" charset="0"/>
              </a:rPr>
              <a:t>Wenden Sie sich bei Fragen bitte an:</a:t>
            </a:r>
            <a:endParaRPr lang="de-DE" sz="1100" dirty="0">
              <a:latin typeface="Comic Sans MS" panose="030F0702030302020204" pitchFamily="66" charset="0"/>
              <a:cs typeface="Segoe UI Light" panose="020B0502040204020203" pitchFamily="34" charset="0"/>
            </a:endParaRPr>
          </a:p>
          <a:p>
            <a:endParaRPr lang="de-DE" sz="1100" dirty="0">
              <a:latin typeface="Comic Sans MS" panose="030F0702030302020204" pitchFamily="66" charset="0"/>
              <a:cs typeface="Segoe UI Light" panose="020B0502040204020203" pitchFamily="34" charset="0"/>
            </a:endParaRPr>
          </a:p>
          <a:p>
            <a:pPr lvl="1"/>
            <a:r>
              <a:rPr lang="de-DE" dirty="0">
                <a:solidFill>
                  <a:srgbClr val="0000FF"/>
                </a:solidFill>
                <a:latin typeface="Comic Sans MS" panose="030F0702030302020204" pitchFamily="66" charset="0"/>
                <a:cs typeface="Segoe UI Light" panose="020B0502040204020203" pitchFamily="34" charset="0"/>
              </a:rPr>
              <a:t>Gemeinde Obertaufkirchen</a:t>
            </a:r>
            <a:endParaRPr lang="de-DE" sz="800" dirty="0">
              <a:solidFill>
                <a:srgbClr val="0000FF"/>
              </a:solidFill>
              <a:latin typeface="Comic Sans MS" panose="030F0702030302020204" pitchFamily="66" charset="0"/>
              <a:cs typeface="Segoe UI Light" panose="020B0502040204020203" pitchFamily="34" charset="0"/>
            </a:endParaRPr>
          </a:p>
          <a:p>
            <a:pPr lvl="1"/>
            <a:endParaRPr lang="de-DE" sz="800" dirty="0">
              <a:latin typeface="Comic Sans MS" panose="030F0702030302020204" pitchFamily="66" charset="0"/>
              <a:cs typeface="Segoe UI Light" panose="020B0502040204020203" pitchFamily="34" charset="0"/>
            </a:endParaRPr>
          </a:p>
          <a:p>
            <a:pPr lvl="1"/>
            <a:r>
              <a:rPr lang="de-DE" dirty="0">
                <a:solidFill>
                  <a:srgbClr val="0000FF"/>
                </a:solidFill>
                <a:latin typeface="Comic Sans MS" panose="030F0702030302020204" pitchFamily="66" charset="0"/>
                <a:cs typeface="Segoe UI Light" panose="020B0502040204020203" pitchFamily="34" charset="0"/>
              </a:rPr>
              <a:t>Gemeinde Buchbach (Herr Junger)</a:t>
            </a:r>
          </a:p>
          <a:p>
            <a:pPr marL="0" indent="0">
              <a:buNone/>
            </a:pPr>
            <a:endParaRPr lang="de-DE"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5814853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z="6000" b="1" dirty="0">
                <a:latin typeface="Comic Sans MS" panose="030F0702030302020204" pitchFamily="66" charset="0"/>
              </a:rPr>
              <a:t>Mittagsbetreuung</a:t>
            </a:r>
            <a:endParaRPr lang="de-DE" b="1" dirty="0">
              <a:latin typeface="Comic Sans MS" panose="030F0702030302020204" pitchFamily="66" charset="0"/>
            </a:endParaRPr>
          </a:p>
        </p:txBody>
      </p:sp>
      <p:sp>
        <p:nvSpPr>
          <p:cNvPr id="3" name="Inhaltsplatzhalter 2"/>
          <p:cNvSpPr>
            <a:spLocks noGrp="1"/>
          </p:cNvSpPr>
          <p:nvPr>
            <p:ph idx="1"/>
          </p:nvPr>
        </p:nvSpPr>
        <p:spPr/>
        <p:txBody>
          <a:bodyPr/>
          <a:lstStyle/>
          <a:p>
            <a:r>
              <a:rPr lang="de-DE" dirty="0">
                <a:latin typeface="Comic Sans MS" panose="030F0702030302020204" pitchFamily="66" charset="0"/>
                <a:cs typeface="Segoe UI Light" panose="020B0502040204020203" pitchFamily="34" charset="0"/>
              </a:rPr>
              <a:t>OGTS:		Anmeldung </a:t>
            </a:r>
            <a:r>
              <a:rPr lang="de-DE" b="1" i="1" dirty="0">
                <a:solidFill>
                  <a:srgbClr val="FF0000"/>
                </a:solidFill>
                <a:latin typeface="Comic Sans MS" panose="030F0702030302020204" pitchFamily="66" charset="0"/>
                <a:cs typeface="Segoe UI Light" panose="020B0502040204020203" pitchFamily="34" charset="0"/>
              </a:rPr>
              <a:t>nur</a:t>
            </a:r>
            <a:r>
              <a:rPr lang="de-DE" dirty="0">
                <a:latin typeface="Comic Sans MS" panose="030F0702030302020204" pitchFamily="66" charset="0"/>
                <a:cs typeface="Segoe UI Light" panose="020B0502040204020203" pitchFamily="34" charset="0"/>
              </a:rPr>
              <a:t> über die Diakonie:</a:t>
            </a:r>
          </a:p>
          <a:p>
            <a:pPr marL="0" indent="0">
              <a:buNone/>
            </a:pPr>
            <a:r>
              <a:rPr lang="de-DE" dirty="0">
                <a:latin typeface="Comic Sans MS" panose="030F0702030302020204" pitchFamily="66" charset="0"/>
                <a:cs typeface="Segoe UI Light" panose="020B0502040204020203" pitchFamily="34" charset="0"/>
              </a:rPr>
              <a:t>			Frau Paul (08082 9495808 ) oder die</a:t>
            </a:r>
          </a:p>
          <a:p>
            <a:pPr marL="0" indent="0">
              <a:buNone/>
            </a:pPr>
            <a:r>
              <a:rPr lang="de-DE" dirty="0">
                <a:latin typeface="Comic Sans MS" panose="030F0702030302020204" pitchFamily="66" charset="0"/>
                <a:cs typeface="Segoe UI Light" panose="020B0502040204020203" pitchFamily="34" charset="0"/>
              </a:rPr>
              <a:t>			Grundschule </a:t>
            </a:r>
            <a:r>
              <a:rPr lang="de-DE" dirty="0" err="1">
                <a:latin typeface="Comic Sans MS" panose="030F0702030302020204" pitchFamily="66" charset="0"/>
                <a:cs typeface="Segoe UI Light" panose="020B0502040204020203" pitchFamily="34" charset="0"/>
              </a:rPr>
              <a:t>Schwindegg</a:t>
            </a:r>
            <a:endParaRPr lang="de-DE" dirty="0">
              <a:latin typeface="Comic Sans MS" panose="030F0702030302020204" pitchFamily="66" charset="0"/>
              <a:cs typeface="Segoe UI Light" panose="020B0502040204020203" pitchFamily="34" charset="0"/>
            </a:endParaRPr>
          </a:p>
          <a:p>
            <a:pPr marL="0" indent="0">
              <a:buNone/>
            </a:pPr>
            <a:endParaRPr lang="de-DE" dirty="0">
              <a:latin typeface="Comic Sans MS" panose="030F0702030302020204" pitchFamily="66" charset="0"/>
              <a:cs typeface="Segoe UI Light" panose="020B0502040204020203" pitchFamily="34" charset="0"/>
            </a:endParaRPr>
          </a:p>
          <a:p>
            <a:pPr marL="0" indent="0">
              <a:buNone/>
            </a:pPr>
            <a:endParaRPr lang="de-DE" dirty="0">
              <a:latin typeface="Comic Sans MS" panose="030F0702030302020204" pitchFamily="66" charset="0"/>
              <a:cs typeface="Segoe UI Light" panose="020B0502040204020203" pitchFamily="34" charset="0"/>
            </a:endParaRPr>
          </a:p>
          <a:p>
            <a:pPr marL="0" indent="0" algn="ctr">
              <a:buNone/>
            </a:pPr>
            <a:r>
              <a:rPr lang="de-DE" sz="2000" dirty="0">
                <a:latin typeface="Comic Sans MS" panose="030F0702030302020204" pitchFamily="66" charset="0"/>
                <a:cs typeface="Segoe UI Light" panose="020B0502040204020203" pitchFamily="34" charset="0"/>
              </a:rPr>
              <a:t>(Infos: siehe www.schule-obertaufkirchen.de)</a:t>
            </a:r>
          </a:p>
          <a:p>
            <a:endParaRPr lang="de-DE"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318427586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pic>
        <p:nvPicPr>
          <p:cNvPr id="1026" name="Picture 2" descr="Was muss ein Vorschulkind könn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6603" y="1813243"/>
            <a:ext cx="57150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hteck 10"/>
          <p:cNvSpPr/>
          <p:nvPr/>
        </p:nvSpPr>
        <p:spPr>
          <a:xfrm>
            <a:off x="7157053" y="1813243"/>
            <a:ext cx="1302280" cy="769441"/>
          </a:xfrm>
          <a:prstGeom prst="rect">
            <a:avLst/>
          </a:prstGeom>
        </p:spPr>
        <p:txBody>
          <a:bodyPr wrap="none">
            <a:spAutoFit/>
          </a:bodyPr>
          <a:lstStyle/>
          <a:p>
            <a:r>
              <a:rPr lang="de-DE" sz="4400" dirty="0"/>
              <a:t>Alter</a:t>
            </a:r>
          </a:p>
        </p:txBody>
      </p:sp>
      <p:sp>
        <p:nvSpPr>
          <p:cNvPr id="13" name="Rechteck 12"/>
          <p:cNvSpPr/>
          <p:nvPr/>
        </p:nvSpPr>
        <p:spPr>
          <a:xfrm>
            <a:off x="8605102" y="2293132"/>
            <a:ext cx="3060710" cy="769441"/>
          </a:xfrm>
          <a:prstGeom prst="rect">
            <a:avLst/>
          </a:prstGeom>
        </p:spPr>
        <p:txBody>
          <a:bodyPr wrap="none">
            <a:spAutoFit/>
          </a:bodyPr>
          <a:lstStyle/>
          <a:p>
            <a:r>
              <a:rPr lang="de-DE" sz="4400" dirty="0"/>
              <a:t>Körpergröße</a:t>
            </a:r>
          </a:p>
        </p:txBody>
      </p:sp>
      <p:sp>
        <p:nvSpPr>
          <p:cNvPr id="14" name="Rechteck 13"/>
          <p:cNvSpPr/>
          <p:nvPr/>
        </p:nvSpPr>
        <p:spPr>
          <a:xfrm>
            <a:off x="7808193" y="3012255"/>
            <a:ext cx="2707344" cy="769441"/>
          </a:xfrm>
          <a:prstGeom prst="rect">
            <a:avLst/>
          </a:prstGeom>
        </p:spPr>
        <p:txBody>
          <a:bodyPr wrap="none">
            <a:spAutoFit/>
          </a:bodyPr>
          <a:lstStyle/>
          <a:p>
            <a:r>
              <a:rPr lang="de-DE" sz="4400" dirty="0"/>
              <a:t>Geschlecht</a:t>
            </a:r>
          </a:p>
        </p:txBody>
      </p:sp>
      <p:sp>
        <p:nvSpPr>
          <p:cNvPr id="15" name="Rechteck 14"/>
          <p:cNvSpPr/>
          <p:nvPr/>
        </p:nvSpPr>
        <p:spPr>
          <a:xfrm>
            <a:off x="6749424" y="3781696"/>
            <a:ext cx="3162789" cy="769441"/>
          </a:xfrm>
          <a:prstGeom prst="rect">
            <a:avLst/>
          </a:prstGeom>
        </p:spPr>
        <p:txBody>
          <a:bodyPr wrap="none">
            <a:spAutoFit/>
          </a:bodyPr>
          <a:lstStyle/>
          <a:p>
            <a:r>
              <a:rPr lang="de-DE" sz="4400" dirty="0"/>
              <a:t>„</a:t>
            </a:r>
            <a:r>
              <a:rPr lang="de-DE" sz="4400" dirty="0" err="1"/>
              <a:t>Bestimmer</a:t>
            </a:r>
            <a:r>
              <a:rPr lang="de-DE" sz="4400" dirty="0"/>
              <a:t>“</a:t>
            </a:r>
          </a:p>
        </p:txBody>
      </p:sp>
      <p:sp>
        <p:nvSpPr>
          <p:cNvPr id="16" name="Rechteck 15"/>
          <p:cNvSpPr/>
          <p:nvPr/>
        </p:nvSpPr>
        <p:spPr>
          <a:xfrm>
            <a:off x="7788626" y="4531815"/>
            <a:ext cx="3336170" cy="769441"/>
          </a:xfrm>
          <a:prstGeom prst="rect">
            <a:avLst/>
          </a:prstGeom>
        </p:spPr>
        <p:txBody>
          <a:bodyPr wrap="none">
            <a:spAutoFit/>
          </a:bodyPr>
          <a:lstStyle/>
          <a:p>
            <a:r>
              <a:rPr lang="de-DE" sz="4400" dirty="0"/>
              <a:t>„Rampensau“</a:t>
            </a:r>
          </a:p>
        </p:txBody>
      </p:sp>
      <p:sp>
        <p:nvSpPr>
          <p:cNvPr id="17" name="Rechteck 16"/>
          <p:cNvSpPr/>
          <p:nvPr/>
        </p:nvSpPr>
        <p:spPr>
          <a:xfrm>
            <a:off x="8416893" y="5328603"/>
            <a:ext cx="3085973" cy="769441"/>
          </a:xfrm>
          <a:prstGeom prst="rect">
            <a:avLst/>
          </a:prstGeom>
        </p:spPr>
        <p:txBody>
          <a:bodyPr wrap="none">
            <a:spAutoFit/>
          </a:bodyPr>
          <a:lstStyle/>
          <a:p>
            <a:r>
              <a:rPr lang="de-DE" sz="4400" dirty="0"/>
              <a:t>Teamplayer?</a:t>
            </a:r>
          </a:p>
        </p:txBody>
      </p:sp>
    </p:spTree>
    <p:extLst>
      <p:ext uri="{BB962C8B-B14F-4D97-AF65-F5344CB8AC3E}">
        <p14:creationId xmlns:p14="http://schemas.microsoft.com/office/powerpoint/2010/main" val="672172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down)">
                                      <p:cBhvr>
                                        <p:cTn id="25" dur="580">
                                          <p:stCondLst>
                                            <p:cond delay="0"/>
                                          </p:stCondLst>
                                        </p:cTn>
                                        <p:tgtEl>
                                          <p:spTgt spid="13"/>
                                        </p:tgtEl>
                                      </p:cBhvr>
                                    </p:animEffect>
                                    <p:anim calcmode="lin" valueType="num">
                                      <p:cBhvr>
                                        <p:cTn id="2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31" dur="26">
                                          <p:stCondLst>
                                            <p:cond delay="650"/>
                                          </p:stCondLst>
                                        </p:cTn>
                                        <p:tgtEl>
                                          <p:spTgt spid="13"/>
                                        </p:tgtEl>
                                      </p:cBhvr>
                                      <p:to x="100000" y="60000"/>
                                    </p:animScale>
                                    <p:animScale>
                                      <p:cBhvr>
                                        <p:cTn id="32" dur="166" decel="50000">
                                          <p:stCondLst>
                                            <p:cond delay="676"/>
                                          </p:stCondLst>
                                        </p:cTn>
                                        <p:tgtEl>
                                          <p:spTgt spid="13"/>
                                        </p:tgtEl>
                                      </p:cBhvr>
                                      <p:to x="100000" y="100000"/>
                                    </p:animScale>
                                    <p:animScale>
                                      <p:cBhvr>
                                        <p:cTn id="33" dur="26">
                                          <p:stCondLst>
                                            <p:cond delay="1312"/>
                                          </p:stCondLst>
                                        </p:cTn>
                                        <p:tgtEl>
                                          <p:spTgt spid="13"/>
                                        </p:tgtEl>
                                      </p:cBhvr>
                                      <p:to x="100000" y="80000"/>
                                    </p:animScale>
                                    <p:animScale>
                                      <p:cBhvr>
                                        <p:cTn id="34" dur="166" decel="50000">
                                          <p:stCondLst>
                                            <p:cond delay="1338"/>
                                          </p:stCondLst>
                                        </p:cTn>
                                        <p:tgtEl>
                                          <p:spTgt spid="13"/>
                                        </p:tgtEl>
                                      </p:cBhvr>
                                      <p:to x="100000" y="100000"/>
                                    </p:animScale>
                                    <p:animScale>
                                      <p:cBhvr>
                                        <p:cTn id="35" dur="26">
                                          <p:stCondLst>
                                            <p:cond delay="1642"/>
                                          </p:stCondLst>
                                        </p:cTn>
                                        <p:tgtEl>
                                          <p:spTgt spid="13"/>
                                        </p:tgtEl>
                                      </p:cBhvr>
                                      <p:to x="100000" y="90000"/>
                                    </p:animScale>
                                    <p:animScale>
                                      <p:cBhvr>
                                        <p:cTn id="36" dur="166" decel="50000">
                                          <p:stCondLst>
                                            <p:cond delay="1668"/>
                                          </p:stCondLst>
                                        </p:cTn>
                                        <p:tgtEl>
                                          <p:spTgt spid="13"/>
                                        </p:tgtEl>
                                      </p:cBhvr>
                                      <p:to x="100000" y="100000"/>
                                    </p:animScale>
                                    <p:animScale>
                                      <p:cBhvr>
                                        <p:cTn id="37" dur="26">
                                          <p:stCondLst>
                                            <p:cond delay="1808"/>
                                          </p:stCondLst>
                                        </p:cTn>
                                        <p:tgtEl>
                                          <p:spTgt spid="13"/>
                                        </p:tgtEl>
                                      </p:cBhvr>
                                      <p:to x="100000" y="95000"/>
                                    </p:animScale>
                                    <p:animScale>
                                      <p:cBhvr>
                                        <p:cTn id="38" dur="166" decel="50000">
                                          <p:stCondLst>
                                            <p:cond delay="1834"/>
                                          </p:stCondLst>
                                        </p:cTn>
                                        <p:tgtEl>
                                          <p:spTgt spid="13"/>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down)">
                                      <p:cBhvr>
                                        <p:cTn id="43" dur="580">
                                          <p:stCondLst>
                                            <p:cond delay="0"/>
                                          </p:stCondLst>
                                        </p:cTn>
                                        <p:tgtEl>
                                          <p:spTgt spid="14"/>
                                        </p:tgtEl>
                                      </p:cBhvr>
                                    </p:animEffect>
                                    <p:anim calcmode="lin" valueType="num">
                                      <p:cBhvr>
                                        <p:cTn id="44"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49" dur="26">
                                          <p:stCondLst>
                                            <p:cond delay="650"/>
                                          </p:stCondLst>
                                        </p:cTn>
                                        <p:tgtEl>
                                          <p:spTgt spid="14"/>
                                        </p:tgtEl>
                                      </p:cBhvr>
                                      <p:to x="100000" y="60000"/>
                                    </p:animScale>
                                    <p:animScale>
                                      <p:cBhvr>
                                        <p:cTn id="50" dur="166" decel="50000">
                                          <p:stCondLst>
                                            <p:cond delay="676"/>
                                          </p:stCondLst>
                                        </p:cTn>
                                        <p:tgtEl>
                                          <p:spTgt spid="14"/>
                                        </p:tgtEl>
                                      </p:cBhvr>
                                      <p:to x="100000" y="100000"/>
                                    </p:animScale>
                                    <p:animScale>
                                      <p:cBhvr>
                                        <p:cTn id="51" dur="26">
                                          <p:stCondLst>
                                            <p:cond delay="1312"/>
                                          </p:stCondLst>
                                        </p:cTn>
                                        <p:tgtEl>
                                          <p:spTgt spid="14"/>
                                        </p:tgtEl>
                                      </p:cBhvr>
                                      <p:to x="100000" y="80000"/>
                                    </p:animScale>
                                    <p:animScale>
                                      <p:cBhvr>
                                        <p:cTn id="52" dur="166" decel="50000">
                                          <p:stCondLst>
                                            <p:cond delay="1338"/>
                                          </p:stCondLst>
                                        </p:cTn>
                                        <p:tgtEl>
                                          <p:spTgt spid="14"/>
                                        </p:tgtEl>
                                      </p:cBhvr>
                                      <p:to x="100000" y="100000"/>
                                    </p:animScale>
                                    <p:animScale>
                                      <p:cBhvr>
                                        <p:cTn id="53" dur="26">
                                          <p:stCondLst>
                                            <p:cond delay="1642"/>
                                          </p:stCondLst>
                                        </p:cTn>
                                        <p:tgtEl>
                                          <p:spTgt spid="14"/>
                                        </p:tgtEl>
                                      </p:cBhvr>
                                      <p:to x="100000" y="90000"/>
                                    </p:animScale>
                                    <p:animScale>
                                      <p:cBhvr>
                                        <p:cTn id="54" dur="166" decel="50000">
                                          <p:stCondLst>
                                            <p:cond delay="1668"/>
                                          </p:stCondLst>
                                        </p:cTn>
                                        <p:tgtEl>
                                          <p:spTgt spid="14"/>
                                        </p:tgtEl>
                                      </p:cBhvr>
                                      <p:to x="100000" y="100000"/>
                                    </p:animScale>
                                    <p:animScale>
                                      <p:cBhvr>
                                        <p:cTn id="55" dur="26">
                                          <p:stCondLst>
                                            <p:cond delay="1808"/>
                                          </p:stCondLst>
                                        </p:cTn>
                                        <p:tgtEl>
                                          <p:spTgt spid="14"/>
                                        </p:tgtEl>
                                      </p:cBhvr>
                                      <p:to x="100000" y="95000"/>
                                    </p:animScale>
                                    <p:animScale>
                                      <p:cBhvr>
                                        <p:cTn id="56" dur="166" decel="50000">
                                          <p:stCondLst>
                                            <p:cond delay="1834"/>
                                          </p:stCondLst>
                                        </p:cTn>
                                        <p:tgtEl>
                                          <p:spTgt spid="14"/>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45" presetClass="entr" presetSubtype="0"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2000"/>
                                        <p:tgtEl>
                                          <p:spTgt spid="15"/>
                                        </p:tgtEl>
                                      </p:cBhvr>
                                    </p:animEffect>
                                    <p:anim calcmode="lin" valueType="num">
                                      <p:cBhvr>
                                        <p:cTn id="62" dur="2000" fill="hold"/>
                                        <p:tgtEl>
                                          <p:spTgt spid="15"/>
                                        </p:tgtEl>
                                        <p:attrNameLst>
                                          <p:attrName>ppt_w</p:attrName>
                                        </p:attrNameLst>
                                      </p:cBhvr>
                                      <p:tavLst>
                                        <p:tav tm="0" fmla="#ppt_w*sin(2.5*pi*$)">
                                          <p:val>
                                            <p:fltVal val="0"/>
                                          </p:val>
                                        </p:tav>
                                        <p:tav tm="100000">
                                          <p:val>
                                            <p:fltVal val="1"/>
                                          </p:val>
                                        </p:tav>
                                      </p:tavLst>
                                    </p:anim>
                                    <p:anim calcmode="lin" valueType="num">
                                      <p:cBhvr>
                                        <p:cTn id="63" dur="2000" fill="hold"/>
                                        <p:tgtEl>
                                          <p:spTgt spid="15"/>
                                        </p:tgtEl>
                                        <p:attrNameLst>
                                          <p:attrName>ppt_h</p:attrName>
                                        </p:attrNameLst>
                                      </p:cBhvr>
                                      <p:tavLst>
                                        <p:tav tm="0">
                                          <p:val>
                                            <p:strVal val="#ppt_h"/>
                                          </p:val>
                                        </p:tav>
                                        <p:tav tm="100000">
                                          <p:val>
                                            <p:strVal val="#ppt_h"/>
                                          </p:val>
                                        </p:tav>
                                      </p:tavLst>
                                    </p:anim>
                                  </p:childTnLst>
                                </p:cTn>
                              </p:par>
                            </p:childTnLst>
                          </p:cTn>
                        </p:par>
                      </p:childTnLst>
                    </p:cTn>
                  </p:par>
                  <p:par>
                    <p:cTn id="64" fill="hold">
                      <p:stCondLst>
                        <p:cond delay="indefinite"/>
                      </p:stCondLst>
                      <p:childTnLst>
                        <p:par>
                          <p:cTn id="65" fill="hold">
                            <p:stCondLst>
                              <p:cond delay="0"/>
                            </p:stCondLst>
                            <p:childTnLst>
                              <p:par>
                                <p:cTn id="66" presetID="53" presetClass="entr" presetSubtype="16" fill="hold" grpId="0" nodeType="click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p:cTn id="68" dur="1750" fill="hold"/>
                                        <p:tgtEl>
                                          <p:spTgt spid="16"/>
                                        </p:tgtEl>
                                        <p:attrNameLst>
                                          <p:attrName>ppt_w</p:attrName>
                                        </p:attrNameLst>
                                      </p:cBhvr>
                                      <p:tavLst>
                                        <p:tav tm="0">
                                          <p:val>
                                            <p:fltVal val="0"/>
                                          </p:val>
                                        </p:tav>
                                        <p:tav tm="100000">
                                          <p:val>
                                            <p:strVal val="#ppt_w"/>
                                          </p:val>
                                        </p:tav>
                                      </p:tavLst>
                                    </p:anim>
                                    <p:anim calcmode="lin" valueType="num">
                                      <p:cBhvr>
                                        <p:cTn id="69" dur="1750" fill="hold"/>
                                        <p:tgtEl>
                                          <p:spTgt spid="16"/>
                                        </p:tgtEl>
                                        <p:attrNameLst>
                                          <p:attrName>ppt_h</p:attrName>
                                        </p:attrNameLst>
                                      </p:cBhvr>
                                      <p:tavLst>
                                        <p:tav tm="0">
                                          <p:val>
                                            <p:fltVal val="0"/>
                                          </p:val>
                                        </p:tav>
                                        <p:tav tm="100000">
                                          <p:val>
                                            <p:strVal val="#ppt_h"/>
                                          </p:val>
                                        </p:tav>
                                      </p:tavLst>
                                    </p:anim>
                                    <p:animEffect transition="in" filter="fade">
                                      <p:cBhvr>
                                        <p:cTn id="70" dur="1750"/>
                                        <p:tgtEl>
                                          <p:spTgt spid="16"/>
                                        </p:tgtEl>
                                      </p:cBhvr>
                                    </p:animEffect>
                                  </p:childTnLst>
                                </p:cTn>
                              </p:par>
                            </p:childTnLst>
                          </p:cTn>
                        </p:par>
                      </p:childTnLst>
                    </p:cTn>
                  </p:par>
                  <p:par>
                    <p:cTn id="71" fill="hold">
                      <p:stCondLst>
                        <p:cond delay="indefinite"/>
                      </p:stCondLst>
                      <p:childTnLst>
                        <p:par>
                          <p:cTn id="72" fill="hold">
                            <p:stCondLst>
                              <p:cond delay="0"/>
                            </p:stCondLst>
                            <p:childTnLst>
                              <p:par>
                                <p:cTn id="73" presetID="26" presetClass="entr" presetSubtype="0" fill="hold" grpId="0" nodeType="click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wipe(down)">
                                      <p:cBhvr>
                                        <p:cTn id="75" dur="580">
                                          <p:stCondLst>
                                            <p:cond delay="0"/>
                                          </p:stCondLst>
                                        </p:cTn>
                                        <p:tgtEl>
                                          <p:spTgt spid="17"/>
                                        </p:tgtEl>
                                      </p:cBhvr>
                                    </p:animEffect>
                                    <p:anim calcmode="lin" valueType="num">
                                      <p:cBhvr>
                                        <p:cTn id="76"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77"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78"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79"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80"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81" dur="26">
                                          <p:stCondLst>
                                            <p:cond delay="650"/>
                                          </p:stCondLst>
                                        </p:cTn>
                                        <p:tgtEl>
                                          <p:spTgt spid="17"/>
                                        </p:tgtEl>
                                      </p:cBhvr>
                                      <p:to x="100000" y="60000"/>
                                    </p:animScale>
                                    <p:animScale>
                                      <p:cBhvr>
                                        <p:cTn id="82" dur="166" decel="50000">
                                          <p:stCondLst>
                                            <p:cond delay="676"/>
                                          </p:stCondLst>
                                        </p:cTn>
                                        <p:tgtEl>
                                          <p:spTgt spid="17"/>
                                        </p:tgtEl>
                                      </p:cBhvr>
                                      <p:to x="100000" y="100000"/>
                                    </p:animScale>
                                    <p:animScale>
                                      <p:cBhvr>
                                        <p:cTn id="83" dur="26">
                                          <p:stCondLst>
                                            <p:cond delay="1312"/>
                                          </p:stCondLst>
                                        </p:cTn>
                                        <p:tgtEl>
                                          <p:spTgt spid="17"/>
                                        </p:tgtEl>
                                      </p:cBhvr>
                                      <p:to x="100000" y="80000"/>
                                    </p:animScale>
                                    <p:animScale>
                                      <p:cBhvr>
                                        <p:cTn id="84" dur="166" decel="50000">
                                          <p:stCondLst>
                                            <p:cond delay="1338"/>
                                          </p:stCondLst>
                                        </p:cTn>
                                        <p:tgtEl>
                                          <p:spTgt spid="17"/>
                                        </p:tgtEl>
                                      </p:cBhvr>
                                      <p:to x="100000" y="100000"/>
                                    </p:animScale>
                                    <p:animScale>
                                      <p:cBhvr>
                                        <p:cTn id="85" dur="26">
                                          <p:stCondLst>
                                            <p:cond delay="1642"/>
                                          </p:stCondLst>
                                        </p:cTn>
                                        <p:tgtEl>
                                          <p:spTgt spid="17"/>
                                        </p:tgtEl>
                                      </p:cBhvr>
                                      <p:to x="100000" y="90000"/>
                                    </p:animScale>
                                    <p:animScale>
                                      <p:cBhvr>
                                        <p:cTn id="86" dur="166" decel="50000">
                                          <p:stCondLst>
                                            <p:cond delay="1668"/>
                                          </p:stCondLst>
                                        </p:cTn>
                                        <p:tgtEl>
                                          <p:spTgt spid="17"/>
                                        </p:tgtEl>
                                      </p:cBhvr>
                                      <p:to x="100000" y="100000"/>
                                    </p:animScale>
                                    <p:animScale>
                                      <p:cBhvr>
                                        <p:cTn id="87" dur="26">
                                          <p:stCondLst>
                                            <p:cond delay="1808"/>
                                          </p:stCondLst>
                                        </p:cTn>
                                        <p:tgtEl>
                                          <p:spTgt spid="17"/>
                                        </p:tgtEl>
                                      </p:cBhvr>
                                      <p:to x="100000" y="95000"/>
                                    </p:animScale>
                                    <p:animScale>
                                      <p:cBhvr>
                                        <p:cTn id="88"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P spid="14" grpId="0"/>
      <p:bldP spid="15" grpId="0"/>
      <p:bldP spid="16" grpId="0"/>
      <p:bldP spid="1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p:cNvPicPr>
            <a:picLocks noChangeAspect="1"/>
          </p:cNvPicPr>
          <p:nvPr/>
        </p:nvPicPr>
        <p:blipFill>
          <a:blip r:embed="rId2"/>
          <a:stretch>
            <a:fillRect/>
          </a:stretch>
        </p:blipFill>
        <p:spPr>
          <a:xfrm rot="797966">
            <a:off x="7091497" y="1016539"/>
            <a:ext cx="4577987" cy="3044511"/>
          </a:xfrm>
          <a:prstGeom prst="rect">
            <a:avLst/>
          </a:prstGeom>
        </p:spPr>
      </p:pic>
      <p:sp>
        <p:nvSpPr>
          <p:cNvPr id="2" name="Titel 1"/>
          <p:cNvSpPr>
            <a:spLocks noGrp="1"/>
          </p:cNvSpPr>
          <p:nvPr>
            <p:ph type="title"/>
          </p:nvPr>
        </p:nvSpPr>
        <p:spPr>
          <a:xfrm>
            <a:off x="838200" y="324485"/>
            <a:ext cx="10515600" cy="1325563"/>
          </a:xfrm>
        </p:spPr>
        <p:txBody>
          <a:bodyPr>
            <a:normAutofit/>
          </a:bodyPr>
          <a:lstStyle/>
          <a:p>
            <a:r>
              <a:rPr lang="de-DE" sz="6000" dirty="0">
                <a:latin typeface="Comic Sans MS" panose="030F0702030302020204" pitchFamily="66" charset="0"/>
                <a:cs typeface="Segoe UI Light" panose="020B0502040204020203" pitchFamily="34" charset="0"/>
              </a:rPr>
              <a:t>Ferien – „Hausaufgabe“</a:t>
            </a:r>
          </a:p>
        </p:txBody>
      </p:sp>
      <p:sp>
        <p:nvSpPr>
          <p:cNvPr id="3" name="Inhaltsplatzhalter 2"/>
          <p:cNvSpPr>
            <a:spLocks noGrp="1"/>
          </p:cNvSpPr>
          <p:nvPr>
            <p:ph idx="1"/>
          </p:nvPr>
        </p:nvSpPr>
        <p:spPr/>
        <p:txBody>
          <a:bodyPr>
            <a:normAutofit/>
          </a:bodyPr>
          <a:lstStyle/>
          <a:p>
            <a:pPr marL="0" indent="0">
              <a:buNone/>
            </a:pPr>
            <a:r>
              <a:rPr lang="de-DE" sz="3200" dirty="0">
                <a:latin typeface="Comic Sans MS" panose="030F0702030302020204" pitchFamily="66" charset="0"/>
                <a:cs typeface="Segoe UI Light" panose="020B0502040204020203" pitchFamily="34" charset="0"/>
              </a:rPr>
              <a:t>Ihr Kind sollte sich eigenständig…</a:t>
            </a:r>
            <a:endParaRPr lang="de-DE" sz="800" dirty="0">
              <a:latin typeface="Comic Sans MS" panose="030F0702030302020204" pitchFamily="66" charset="0"/>
              <a:cs typeface="Segoe UI Light" panose="020B0502040204020203" pitchFamily="34" charset="0"/>
            </a:endParaRPr>
          </a:p>
          <a:p>
            <a:pPr marL="0" indent="0">
              <a:buNone/>
            </a:pPr>
            <a:endParaRPr lang="de-DE" sz="8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die Schuhbänder binden können.</a:t>
            </a:r>
          </a:p>
          <a:p>
            <a:r>
              <a:rPr lang="de-DE" sz="3200" dirty="0">
                <a:latin typeface="Comic Sans MS" panose="030F0702030302020204" pitchFamily="66" charset="0"/>
                <a:cs typeface="Segoe UI Light" panose="020B0502040204020203" pitchFamily="34" charset="0"/>
              </a:rPr>
              <a:t>einen Zopf machen können.</a:t>
            </a:r>
          </a:p>
          <a:p>
            <a:r>
              <a:rPr lang="de-DE" sz="3200" dirty="0">
                <a:latin typeface="Comic Sans MS" panose="030F0702030302020204" pitchFamily="66" charset="0"/>
                <a:cs typeface="Segoe UI Light" panose="020B0502040204020203" pitchFamily="34" charset="0"/>
              </a:rPr>
              <a:t>sich an- und ausziehen können.</a:t>
            </a:r>
          </a:p>
          <a:p>
            <a:r>
              <a:rPr lang="de-DE" sz="3200" dirty="0">
                <a:latin typeface="Comic Sans MS" panose="030F0702030302020204" pitchFamily="66" charset="0"/>
                <a:cs typeface="Segoe UI Light" panose="020B0502040204020203" pitchFamily="34" charset="0"/>
              </a:rPr>
              <a:t>den Schulweg und mögliche Gefahrenstellen kennen.</a:t>
            </a:r>
          </a:p>
          <a:p>
            <a:endParaRPr lang="de-DE" dirty="0">
              <a:latin typeface="Comic Sans MS" panose="030F0702030302020204" pitchFamily="66" charset="0"/>
              <a:cs typeface="Segoe UI Light" panose="020B0502040204020203" pitchFamily="34" charset="0"/>
            </a:endParaRPr>
          </a:p>
        </p:txBody>
      </p:sp>
      <p:sp>
        <p:nvSpPr>
          <p:cNvPr id="5" name="Textfeld 4"/>
          <p:cNvSpPr txBox="1"/>
          <p:nvPr/>
        </p:nvSpPr>
        <p:spPr>
          <a:xfrm>
            <a:off x="635726" y="5042118"/>
            <a:ext cx="10920548" cy="1200329"/>
          </a:xfrm>
          <a:prstGeom prst="rect">
            <a:avLst/>
          </a:prstGeom>
          <a:noFill/>
        </p:spPr>
        <p:txBody>
          <a:bodyPr wrap="square" rtlCol="0">
            <a:spAutoFit/>
          </a:bodyPr>
          <a:lstStyle/>
          <a:p>
            <a:endParaRPr lang="de-DE" sz="2400" dirty="0">
              <a:solidFill>
                <a:srgbClr val="FF0000"/>
              </a:solidFill>
              <a:latin typeface="Comic Sans MS" panose="030F0702030302020204" pitchFamily="66" charset="0"/>
              <a:cs typeface="Segoe UI Light" panose="020B0502040204020203" pitchFamily="34" charset="0"/>
            </a:endParaRPr>
          </a:p>
          <a:p>
            <a:r>
              <a:rPr lang="de-DE" sz="2400" b="1" dirty="0">
                <a:solidFill>
                  <a:srgbClr val="FF0000"/>
                </a:solidFill>
                <a:latin typeface="Comic Sans MS" panose="030F0702030302020204" pitchFamily="66" charset="0"/>
                <a:cs typeface="Segoe UI Light" panose="020B0502040204020203" pitchFamily="34" charset="0"/>
              </a:rPr>
              <a:t>Gehen Sie den Schulweg mit Ihrem Kind mehrmals im Vorfeld ab. Wählen Sie nicht den schnellsten, sondern den sichersten Schulweg!</a:t>
            </a:r>
          </a:p>
        </p:txBody>
      </p:sp>
    </p:spTree>
    <p:extLst>
      <p:ext uri="{BB962C8B-B14F-4D97-AF65-F5344CB8AC3E}">
        <p14:creationId xmlns:p14="http://schemas.microsoft.com/office/powerpoint/2010/main" val="19181947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latin typeface="Comic Sans MS" panose="030F0702030302020204" pitchFamily="66" charset="0"/>
                <a:cs typeface="Segoe UI Light" panose="020B0502040204020203" pitchFamily="34" charset="0"/>
              </a:rPr>
              <a:t>Infos</a:t>
            </a:r>
          </a:p>
        </p:txBody>
      </p:sp>
      <p:sp>
        <p:nvSpPr>
          <p:cNvPr id="3" name="Inhaltsplatzhalter 2"/>
          <p:cNvSpPr>
            <a:spLocks noGrp="1"/>
          </p:cNvSpPr>
          <p:nvPr>
            <p:ph idx="1"/>
          </p:nvPr>
        </p:nvSpPr>
        <p:spPr/>
        <p:txBody>
          <a:bodyPr>
            <a:normAutofit lnSpcReduction="10000"/>
          </a:bodyPr>
          <a:lstStyle/>
          <a:p>
            <a:r>
              <a:rPr lang="de-DE" sz="3200" dirty="0">
                <a:latin typeface="Comic Sans MS" panose="030F0702030302020204" pitchFamily="66" charset="0"/>
                <a:cs typeface="Segoe UI Light" panose="020B0502040204020203" pitchFamily="34" charset="0"/>
              </a:rPr>
              <a:t>Meldepflicht ans Gesundheitsamt </a:t>
            </a:r>
          </a:p>
          <a:p>
            <a:pPr lvl="1">
              <a:buFont typeface="Wingdings" panose="05000000000000000000" pitchFamily="2" charset="2"/>
              <a:buChar char="Ø"/>
            </a:pPr>
            <a:r>
              <a:rPr lang="de-DE" dirty="0">
                <a:latin typeface="Comic Sans MS" panose="030F0702030302020204" pitchFamily="66" charset="0"/>
                <a:cs typeface="Segoe UI Light" panose="020B0502040204020203" pitchFamily="34" charset="0"/>
              </a:rPr>
              <a:t>Infektionsschutzgesetz</a:t>
            </a:r>
          </a:p>
          <a:p>
            <a:pPr lvl="1">
              <a:buFont typeface="Wingdings" panose="05000000000000000000" pitchFamily="2" charset="2"/>
              <a:buChar char="Ø"/>
            </a:pPr>
            <a:r>
              <a:rPr lang="de-DE" dirty="0">
                <a:latin typeface="Comic Sans MS" panose="030F0702030302020204" pitchFamily="66" charset="0"/>
                <a:cs typeface="Segoe UI Light" panose="020B0502040204020203" pitchFamily="34" charset="0"/>
              </a:rPr>
              <a:t>ansteckende Krankheiten</a:t>
            </a:r>
          </a:p>
          <a:p>
            <a:pPr marL="457200" lvl="1" indent="0">
              <a:buNone/>
            </a:pPr>
            <a:endParaRPr lang="de-DE"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Elternbeirat </a:t>
            </a:r>
            <a:r>
              <a:rPr lang="de-DE" sz="2200" dirty="0">
                <a:latin typeface="Comic Sans MS" panose="030F0702030302020204" pitchFamily="66" charset="0"/>
                <a:cs typeface="Segoe UI Light" panose="020B0502040204020203" pitchFamily="34" charset="0"/>
              </a:rPr>
              <a:t>(Neuwahlen 2023/2024)</a:t>
            </a:r>
          </a:p>
          <a:p>
            <a:endParaRPr lang="de-DE" sz="32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Förderverein </a:t>
            </a:r>
            <a:r>
              <a:rPr lang="de-DE" sz="2200" dirty="0">
                <a:latin typeface="Comic Sans MS" panose="030F0702030302020204" pitchFamily="66" charset="0"/>
                <a:cs typeface="Segoe UI Light" panose="020B0502040204020203" pitchFamily="34" charset="0"/>
              </a:rPr>
              <a:t>(Neuwahlen 2024)</a:t>
            </a:r>
          </a:p>
          <a:p>
            <a:endParaRPr lang="de-DE" sz="3200" dirty="0">
              <a:latin typeface="Comic Sans MS" panose="030F0702030302020204" pitchFamily="66" charset="0"/>
              <a:cs typeface="Segoe UI Light" panose="020B0502040204020203" pitchFamily="34" charset="0"/>
            </a:endParaRPr>
          </a:p>
          <a:p>
            <a:r>
              <a:rPr lang="de-DE" sz="3200" dirty="0">
                <a:latin typeface="Comic Sans MS" panose="030F0702030302020204" pitchFamily="66" charset="0"/>
                <a:cs typeface="Segoe UI Light" panose="020B0502040204020203" pitchFamily="34" charset="0"/>
              </a:rPr>
              <a:t>Schulweghelfer </a:t>
            </a:r>
            <a:r>
              <a:rPr lang="de-DE" sz="2400" dirty="0">
                <a:latin typeface="Comic Sans MS" panose="030F0702030302020204" pitchFamily="66" charset="0"/>
                <a:cs typeface="Segoe UI Light" panose="020B0502040204020203" pitchFamily="34" charset="0"/>
              </a:rPr>
              <a:t>( </a:t>
            </a:r>
            <a:r>
              <a:rPr lang="de-DE" sz="2400" dirty="0">
                <a:latin typeface="Comic Sans MS" panose="030F0702030302020204" pitchFamily="66" charset="0"/>
                <a:cs typeface="Segoe UI Light" panose="020B0502040204020203" pitchFamily="34" charset="0"/>
                <a:sym typeface="Wingdings" panose="05000000000000000000" pitchFamily="2" charset="2"/>
              </a:rPr>
              <a:t> </a:t>
            </a:r>
            <a:r>
              <a:rPr lang="de-DE" sz="2400" dirty="0">
                <a:latin typeface="Comic Sans MS" panose="030F0702030302020204" pitchFamily="66" charset="0"/>
                <a:cs typeface="Segoe UI Light" panose="020B0502040204020203" pitchFamily="34" charset="0"/>
              </a:rPr>
              <a:t>EB / Ampel)</a:t>
            </a:r>
            <a:endParaRPr lang="de-DE" sz="2000" dirty="0">
              <a:latin typeface="Comic Sans MS" panose="030F0702030302020204" pitchFamily="66" charset="0"/>
              <a:cs typeface="Segoe UI Light" panose="020B0502040204020203" pitchFamily="34" charset="0"/>
            </a:endParaRPr>
          </a:p>
        </p:txBody>
      </p:sp>
    </p:spTree>
    <p:extLst>
      <p:ext uri="{BB962C8B-B14F-4D97-AF65-F5344CB8AC3E}">
        <p14:creationId xmlns:p14="http://schemas.microsoft.com/office/powerpoint/2010/main" val="8185672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02C6-F076-4884-A96D-9396DD7BF418}"/>
              </a:ext>
            </a:extLst>
          </p:cNvPr>
          <p:cNvSpPr>
            <a:spLocks noGrp="1"/>
          </p:cNvSpPr>
          <p:nvPr>
            <p:ph type="ctrTitle"/>
          </p:nvPr>
        </p:nvSpPr>
        <p:spPr>
          <a:xfrm>
            <a:off x="1506582" y="657280"/>
            <a:ext cx="9144000" cy="2387600"/>
          </a:xfrm>
        </p:spPr>
        <p:txBody>
          <a:bodyPr>
            <a:normAutofit/>
          </a:bodyPr>
          <a:lstStyle/>
          <a:p>
            <a:r>
              <a:rPr lang="de-DE" dirty="0">
                <a:latin typeface="Comic Sans MS" panose="030F0702030302020204" pitchFamily="66" charset="0"/>
                <a:cs typeface="Segoe UI Light" panose="020B0502040204020203" pitchFamily="34" charset="0"/>
              </a:rPr>
              <a:t>Fragen von Ihrer Seite?</a:t>
            </a:r>
          </a:p>
        </p:txBody>
      </p:sp>
      <p:pic>
        <p:nvPicPr>
          <p:cNvPr id="5" name="Grafik 4"/>
          <p:cNvPicPr>
            <a:picLocks noChangeAspect="1"/>
          </p:cNvPicPr>
          <p:nvPr/>
        </p:nvPicPr>
        <p:blipFill rotWithShape="1">
          <a:blip r:embed="rId2"/>
          <a:srcRect t="13008" r="3633" b="26476"/>
          <a:stretch/>
        </p:blipFill>
        <p:spPr>
          <a:xfrm>
            <a:off x="2442755" y="3460697"/>
            <a:ext cx="6888480" cy="2896717"/>
          </a:xfrm>
          <a:prstGeom prst="rect">
            <a:avLst/>
          </a:prstGeom>
        </p:spPr>
      </p:pic>
    </p:spTree>
    <p:extLst>
      <p:ext uri="{BB962C8B-B14F-4D97-AF65-F5344CB8AC3E}">
        <p14:creationId xmlns:p14="http://schemas.microsoft.com/office/powerpoint/2010/main" val="7592321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D502C6-F076-4884-A96D-9396DD7BF418}"/>
              </a:ext>
            </a:extLst>
          </p:cNvPr>
          <p:cNvSpPr>
            <a:spLocks noGrp="1"/>
          </p:cNvSpPr>
          <p:nvPr>
            <p:ph type="ctrTitle"/>
          </p:nvPr>
        </p:nvSpPr>
        <p:spPr>
          <a:xfrm>
            <a:off x="1523999" y="2486080"/>
            <a:ext cx="9144000" cy="2387600"/>
          </a:xfrm>
        </p:spPr>
        <p:txBody>
          <a:bodyPr>
            <a:normAutofit fontScale="90000"/>
          </a:bodyPr>
          <a:lstStyle/>
          <a:p>
            <a:r>
              <a:rPr lang="de-DE" sz="8000" dirty="0">
                <a:latin typeface="Comic Sans MS" panose="030F0702030302020204" pitchFamily="66" charset="0"/>
                <a:cs typeface="Segoe UI Light" panose="020B0502040204020203" pitchFamily="34" charset="0"/>
              </a:rPr>
              <a:t>Herzlichen Dank für Ihre Zeit und Aufmerksamkeit!</a:t>
            </a:r>
          </a:p>
        </p:txBody>
      </p:sp>
    </p:spTree>
    <p:extLst>
      <p:ext uri="{BB962C8B-B14F-4D97-AF65-F5344CB8AC3E}">
        <p14:creationId xmlns:p14="http://schemas.microsoft.com/office/powerpoint/2010/main" val="365715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8" name="Titel 4">
            <a:extLst>
              <a:ext uri="{FF2B5EF4-FFF2-40B4-BE49-F238E27FC236}">
                <a16:creationId xmlns:a16="http://schemas.microsoft.com/office/drawing/2014/main" id="{70FBCE99-FDEC-407F-B23A-7885CB24D0E7}"/>
              </a:ext>
            </a:extLst>
          </p:cNvPr>
          <p:cNvSpPr txBox="1">
            <a:spLocks/>
          </p:cNvSpPr>
          <p:nvPr/>
        </p:nvSpPr>
        <p:spPr>
          <a:xfrm>
            <a:off x="857905" y="2324147"/>
            <a:ext cx="9232354" cy="1181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Körperlich / gesundheitliche Voraussetzungen</a:t>
            </a:r>
          </a:p>
        </p:txBody>
      </p:sp>
      <p:sp>
        <p:nvSpPr>
          <p:cNvPr id="9" name="Titel 4">
            <a:extLst>
              <a:ext uri="{FF2B5EF4-FFF2-40B4-BE49-F238E27FC236}">
                <a16:creationId xmlns:a16="http://schemas.microsoft.com/office/drawing/2014/main" id="{70FBCE99-FDEC-407F-B23A-7885CB24D0E7}"/>
              </a:ext>
            </a:extLst>
          </p:cNvPr>
          <p:cNvSpPr txBox="1">
            <a:spLocks/>
          </p:cNvSpPr>
          <p:nvPr/>
        </p:nvSpPr>
        <p:spPr>
          <a:xfrm>
            <a:off x="551726" y="3515534"/>
            <a:ext cx="9232354" cy="1181054"/>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err="1"/>
              <a:t>KognitiveVoraussetzungen</a:t>
            </a:r>
            <a:endParaRPr lang="de-DE" sz="5400" dirty="0"/>
          </a:p>
        </p:txBody>
      </p:sp>
      <p:sp>
        <p:nvSpPr>
          <p:cNvPr id="10" name="Titel 4">
            <a:extLst>
              <a:ext uri="{FF2B5EF4-FFF2-40B4-BE49-F238E27FC236}">
                <a16:creationId xmlns:a16="http://schemas.microsoft.com/office/drawing/2014/main" id="{70FBCE99-FDEC-407F-B23A-7885CB24D0E7}"/>
              </a:ext>
            </a:extLst>
          </p:cNvPr>
          <p:cNvSpPr txBox="1">
            <a:spLocks/>
          </p:cNvSpPr>
          <p:nvPr/>
        </p:nvSpPr>
        <p:spPr>
          <a:xfrm>
            <a:off x="343282" y="4917358"/>
            <a:ext cx="10261600" cy="1181054"/>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Emotionale / soziale Voraussetzungen</a:t>
            </a:r>
          </a:p>
        </p:txBody>
      </p:sp>
    </p:spTree>
    <p:extLst>
      <p:ext uri="{BB962C8B-B14F-4D97-AF65-F5344CB8AC3E}">
        <p14:creationId xmlns:p14="http://schemas.microsoft.com/office/powerpoint/2010/main" val="3011113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8" name="Titel 4">
            <a:extLst>
              <a:ext uri="{FF2B5EF4-FFF2-40B4-BE49-F238E27FC236}">
                <a16:creationId xmlns:a16="http://schemas.microsoft.com/office/drawing/2014/main" id="{70FBCE99-FDEC-407F-B23A-7885CB24D0E7}"/>
              </a:ext>
            </a:extLst>
          </p:cNvPr>
          <p:cNvSpPr txBox="1">
            <a:spLocks/>
          </p:cNvSpPr>
          <p:nvPr/>
        </p:nvSpPr>
        <p:spPr>
          <a:xfrm>
            <a:off x="4747806" y="26571"/>
            <a:ext cx="9232354" cy="1181054"/>
          </a:xfrm>
          <a:prstGeom prst="rect">
            <a:avLst/>
          </a:prstGeom>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endParaRPr lang="de-DE" sz="3200" dirty="0"/>
          </a:p>
        </p:txBody>
      </p:sp>
      <p:sp>
        <p:nvSpPr>
          <p:cNvPr id="2" name="Rechteck 1"/>
          <p:cNvSpPr/>
          <p:nvPr/>
        </p:nvSpPr>
        <p:spPr>
          <a:xfrm>
            <a:off x="639127" y="1519088"/>
            <a:ext cx="10618153" cy="5262979"/>
          </a:xfrm>
          <a:prstGeom prst="rect">
            <a:avLst/>
          </a:prstGeom>
        </p:spPr>
        <p:txBody>
          <a:bodyPr wrap="square">
            <a:spAutoFit/>
          </a:bodyPr>
          <a:lstStyle/>
          <a:p>
            <a:r>
              <a:rPr lang="de-DE" sz="2800" dirty="0"/>
              <a:t>Mit </a:t>
            </a:r>
            <a:r>
              <a:rPr lang="de-DE" sz="2800" b="1" dirty="0">
                <a:solidFill>
                  <a:srgbClr val="C00000"/>
                </a:solidFill>
                <a:latin typeface="Comic Sans MS" panose="030F0702030302020204" pitchFamily="66" charset="0"/>
              </a:rPr>
              <a:t>Schulreife</a:t>
            </a:r>
            <a:r>
              <a:rPr lang="de-DE" sz="2800" dirty="0"/>
              <a:t> wird der Entwicklungsstand eines Kindes bezeichnet, das von seinen körperlichen und geistigen Fähigkeiten her bereit für die Schule ist. Inzwischen wird die Schulreife eines Kindes in der Regel mit dem Begriff der </a:t>
            </a:r>
            <a:r>
              <a:rPr lang="de-DE" sz="2800" b="1" dirty="0">
                <a:solidFill>
                  <a:srgbClr val="C00000"/>
                </a:solidFill>
                <a:latin typeface="Comic Sans MS" panose="030F0702030302020204" pitchFamily="66" charset="0"/>
              </a:rPr>
              <a:t>Schulfähigkeit</a:t>
            </a:r>
            <a:r>
              <a:rPr lang="de-DE" sz="2800" dirty="0"/>
              <a:t> bezeichnet.</a:t>
            </a:r>
          </a:p>
          <a:p>
            <a:r>
              <a:rPr lang="de-DE" sz="2800" dirty="0"/>
              <a:t>Bevor Du Dein Kind einschulen lässt, sollte bei ihm also die Schulreife festgestellt werden. Denn so kann gewährleistet werden, dass Dein Kind in der Schule nicht überfordert wird, sondern eine guten Start ins erste Schuljahr hat. Ein schulreifes Kind muss noch nicht perfekt lesen können, das lernt es in der Schule. Aber es sollte die Fähigkeiten und Voraussetzungen erworben haben, die es zum Lesen, Schreiben und Rechnen lernen braucht.</a:t>
            </a:r>
          </a:p>
          <a:p>
            <a:endParaRPr lang="de-DE" sz="2800" dirty="0"/>
          </a:p>
        </p:txBody>
      </p:sp>
    </p:spTree>
    <p:extLst>
      <p:ext uri="{BB962C8B-B14F-4D97-AF65-F5344CB8AC3E}">
        <p14:creationId xmlns:p14="http://schemas.microsoft.com/office/powerpoint/2010/main" val="3146413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10" name="Titel 4">
            <a:extLst>
              <a:ext uri="{FF2B5EF4-FFF2-40B4-BE49-F238E27FC236}">
                <a16:creationId xmlns:a16="http://schemas.microsoft.com/office/drawing/2014/main" id="{70FBCE99-FDEC-407F-B23A-7885CB24D0E7}"/>
              </a:ext>
            </a:extLst>
          </p:cNvPr>
          <p:cNvSpPr txBox="1">
            <a:spLocks/>
          </p:cNvSpPr>
          <p:nvPr/>
        </p:nvSpPr>
        <p:spPr>
          <a:xfrm>
            <a:off x="1770380" y="2125423"/>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Körperliche </a:t>
            </a:r>
          </a:p>
          <a:p>
            <a:r>
              <a:rPr lang="de-DE" sz="4400" dirty="0"/>
              <a:t>Entwicklung</a:t>
            </a:r>
          </a:p>
        </p:txBody>
      </p:sp>
      <p:sp>
        <p:nvSpPr>
          <p:cNvPr id="4" name="Ellipse 3"/>
          <p:cNvSpPr/>
          <p:nvPr/>
        </p:nvSpPr>
        <p:spPr>
          <a:xfrm>
            <a:off x="1612900" y="1706801"/>
            <a:ext cx="3383280" cy="161750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4">
            <a:extLst>
              <a:ext uri="{FF2B5EF4-FFF2-40B4-BE49-F238E27FC236}">
                <a16:creationId xmlns:a16="http://schemas.microsoft.com/office/drawing/2014/main" id="{70FBCE99-FDEC-407F-B23A-7885CB24D0E7}"/>
              </a:ext>
            </a:extLst>
          </p:cNvPr>
          <p:cNvSpPr txBox="1">
            <a:spLocks/>
          </p:cNvSpPr>
          <p:nvPr/>
        </p:nvSpPr>
        <p:spPr>
          <a:xfrm>
            <a:off x="5217160" y="189991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Geistige </a:t>
            </a:r>
          </a:p>
          <a:p>
            <a:r>
              <a:rPr lang="de-DE" sz="4400" dirty="0"/>
              <a:t>Entwicklung</a:t>
            </a:r>
          </a:p>
        </p:txBody>
      </p:sp>
      <p:sp>
        <p:nvSpPr>
          <p:cNvPr id="12" name="Ellipse 11"/>
          <p:cNvSpPr/>
          <p:nvPr/>
        </p:nvSpPr>
        <p:spPr>
          <a:xfrm>
            <a:off x="5059680" y="1481297"/>
            <a:ext cx="3383280" cy="161750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4">
            <a:extLst>
              <a:ext uri="{FF2B5EF4-FFF2-40B4-BE49-F238E27FC236}">
                <a16:creationId xmlns:a16="http://schemas.microsoft.com/office/drawing/2014/main" id="{70FBCE99-FDEC-407F-B23A-7885CB24D0E7}"/>
              </a:ext>
            </a:extLst>
          </p:cNvPr>
          <p:cNvSpPr txBox="1">
            <a:spLocks/>
          </p:cNvSpPr>
          <p:nvPr/>
        </p:nvSpPr>
        <p:spPr>
          <a:xfrm>
            <a:off x="7868920" y="303783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Motorische</a:t>
            </a:r>
          </a:p>
          <a:p>
            <a:r>
              <a:rPr lang="de-DE" sz="4400" dirty="0"/>
              <a:t>Entwicklung</a:t>
            </a:r>
          </a:p>
        </p:txBody>
      </p:sp>
      <p:sp>
        <p:nvSpPr>
          <p:cNvPr id="14" name="Ellipse 13"/>
          <p:cNvSpPr/>
          <p:nvPr/>
        </p:nvSpPr>
        <p:spPr>
          <a:xfrm>
            <a:off x="7711440" y="2619217"/>
            <a:ext cx="3383280" cy="161750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4">
            <a:extLst>
              <a:ext uri="{FF2B5EF4-FFF2-40B4-BE49-F238E27FC236}">
                <a16:creationId xmlns:a16="http://schemas.microsoft.com/office/drawing/2014/main" id="{70FBCE99-FDEC-407F-B23A-7885CB24D0E7}"/>
              </a:ext>
            </a:extLst>
          </p:cNvPr>
          <p:cNvSpPr txBox="1">
            <a:spLocks/>
          </p:cNvSpPr>
          <p:nvPr/>
        </p:nvSpPr>
        <p:spPr>
          <a:xfrm>
            <a:off x="939800" y="380999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Sprachliche </a:t>
            </a:r>
          </a:p>
          <a:p>
            <a:r>
              <a:rPr lang="de-DE" sz="4400" dirty="0"/>
              <a:t>Entwicklung</a:t>
            </a:r>
          </a:p>
        </p:txBody>
      </p:sp>
      <p:sp>
        <p:nvSpPr>
          <p:cNvPr id="16" name="Ellipse 15"/>
          <p:cNvSpPr/>
          <p:nvPr/>
        </p:nvSpPr>
        <p:spPr>
          <a:xfrm>
            <a:off x="782320" y="3391377"/>
            <a:ext cx="3383280" cy="1617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4">
            <a:extLst>
              <a:ext uri="{FF2B5EF4-FFF2-40B4-BE49-F238E27FC236}">
                <a16:creationId xmlns:a16="http://schemas.microsoft.com/office/drawing/2014/main" id="{70FBCE99-FDEC-407F-B23A-7885CB24D0E7}"/>
              </a:ext>
            </a:extLst>
          </p:cNvPr>
          <p:cNvSpPr txBox="1">
            <a:spLocks/>
          </p:cNvSpPr>
          <p:nvPr/>
        </p:nvSpPr>
        <p:spPr>
          <a:xfrm>
            <a:off x="3256280" y="511047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Emotionale</a:t>
            </a:r>
          </a:p>
          <a:p>
            <a:r>
              <a:rPr lang="de-DE" sz="4400" dirty="0"/>
              <a:t>Entwicklung</a:t>
            </a:r>
          </a:p>
        </p:txBody>
      </p:sp>
      <p:sp>
        <p:nvSpPr>
          <p:cNvPr id="18" name="Ellipse 17"/>
          <p:cNvSpPr/>
          <p:nvPr/>
        </p:nvSpPr>
        <p:spPr>
          <a:xfrm>
            <a:off x="3098800" y="4691857"/>
            <a:ext cx="3383280" cy="161750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4">
            <a:extLst>
              <a:ext uri="{FF2B5EF4-FFF2-40B4-BE49-F238E27FC236}">
                <a16:creationId xmlns:a16="http://schemas.microsoft.com/office/drawing/2014/main" id="{70FBCE99-FDEC-407F-B23A-7885CB24D0E7}"/>
              </a:ext>
            </a:extLst>
          </p:cNvPr>
          <p:cNvSpPr txBox="1">
            <a:spLocks/>
          </p:cNvSpPr>
          <p:nvPr/>
        </p:nvSpPr>
        <p:spPr>
          <a:xfrm>
            <a:off x="6588760" y="464311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Soziale</a:t>
            </a:r>
          </a:p>
          <a:p>
            <a:r>
              <a:rPr lang="de-DE" sz="4400" dirty="0"/>
              <a:t>Entwicklung</a:t>
            </a:r>
          </a:p>
        </p:txBody>
      </p:sp>
      <p:sp>
        <p:nvSpPr>
          <p:cNvPr id="20" name="Ellipse 19"/>
          <p:cNvSpPr/>
          <p:nvPr/>
        </p:nvSpPr>
        <p:spPr>
          <a:xfrm>
            <a:off x="6431280" y="4224497"/>
            <a:ext cx="3383280" cy="161750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3055332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left)">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ipe(left)">
                                      <p:cBhvr>
                                        <p:cTn id="3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3" grpId="0"/>
      <p:bldP spid="15" grpId="0"/>
      <p:bldP spid="17"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Liste mit Voraussetzungen der Schulfähigkeit, unterteilt in körperlich-motorische Voraussetzungen, kognitive sowie sozial-emotionale Voraussetzungen"/>
          <p:cNvPicPr>
            <a:picLocks noChangeAspect="1" noChangeArrowheads="1"/>
          </p:cNvPicPr>
          <p:nvPr/>
        </p:nvPicPr>
        <p:blipFill rotWithShape="1">
          <a:blip r:embed="rId2">
            <a:extLst>
              <a:ext uri="{28A0092B-C50C-407E-A947-70E740481C1C}">
                <a14:useLocalDpi xmlns:a14="http://schemas.microsoft.com/office/drawing/2010/main" val="0"/>
              </a:ext>
            </a:extLst>
          </a:blip>
          <a:srcRect t="11637" b="11965"/>
          <a:stretch/>
        </p:blipFill>
        <p:spPr bwMode="auto">
          <a:xfrm>
            <a:off x="594061" y="1185333"/>
            <a:ext cx="9972675" cy="5054601"/>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Tree>
    <p:extLst>
      <p:ext uri="{BB962C8B-B14F-4D97-AF65-F5344CB8AC3E}">
        <p14:creationId xmlns:p14="http://schemas.microsoft.com/office/powerpoint/2010/main" val="29632771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err="1">
                <a:solidFill>
                  <a:srgbClr val="FFC000"/>
                </a:solidFill>
                <a:effectLst>
                  <a:outerShdw blurRad="38100" dist="38100" dir="2700000" algn="tl">
                    <a:srgbClr val="000000">
                      <a:alpha val="43137"/>
                    </a:srgbClr>
                  </a:outerShdw>
                </a:effectLst>
                <a:latin typeface="Comic Sans MS" panose="030F0702030302020204" pitchFamily="66" charset="0"/>
              </a:rPr>
              <a:t>screening</a:t>
            </a:r>
            <a:endParaRPr lang="de-DE" b="1" dirty="0">
              <a:solidFill>
                <a:srgbClr val="FFC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
        <p:nvSpPr>
          <p:cNvPr id="10" name="Titel 4">
            <a:extLst>
              <a:ext uri="{FF2B5EF4-FFF2-40B4-BE49-F238E27FC236}">
                <a16:creationId xmlns:a16="http://schemas.microsoft.com/office/drawing/2014/main" id="{70FBCE99-FDEC-407F-B23A-7885CB24D0E7}"/>
              </a:ext>
            </a:extLst>
          </p:cNvPr>
          <p:cNvSpPr txBox="1">
            <a:spLocks/>
          </p:cNvSpPr>
          <p:nvPr/>
        </p:nvSpPr>
        <p:spPr>
          <a:xfrm>
            <a:off x="1770380" y="2125423"/>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Bewegungs-übungen</a:t>
            </a:r>
          </a:p>
        </p:txBody>
      </p:sp>
      <p:sp>
        <p:nvSpPr>
          <p:cNvPr id="4" name="Ellipse 3"/>
          <p:cNvSpPr/>
          <p:nvPr/>
        </p:nvSpPr>
        <p:spPr>
          <a:xfrm>
            <a:off x="1612900" y="1706801"/>
            <a:ext cx="3383280" cy="1617503"/>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itel 4">
            <a:extLst>
              <a:ext uri="{FF2B5EF4-FFF2-40B4-BE49-F238E27FC236}">
                <a16:creationId xmlns:a16="http://schemas.microsoft.com/office/drawing/2014/main" id="{70FBCE99-FDEC-407F-B23A-7885CB24D0E7}"/>
              </a:ext>
            </a:extLst>
          </p:cNvPr>
          <p:cNvSpPr txBox="1">
            <a:spLocks/>
          </p:cNvSpPr>
          <p:nvPr/>
        </p:nvSpPr>
        <p:spPr>
          <a:xfrm>
            <a:off x="5166360" y="165607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Merkfähigkeit</a:t>
            </a:r>
          </a:p>
        </p:txBody>
      </p:sp>
      <p:sp>
        <p:nvSpPr>
          <p:cNvPr id="12" name="Ellipse 11"/>
          <p:cNvSpPr/>
          <p:nvPr/>
        </p:nvSpPr>
        <p:spPr>
          <a:xfrm>
            <a:off x="5059680" y="1481297"/>
            <a:ext cx="3383280" cy="1617503"/>
          </a:xfrm>
          <a:prstGeom prst="ellipse">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Titel 4">
            <a:extLst>
              <a:ext uri="{FF2B5EF4-FFF2-40B4-BE49-F238E27FC236}">
                <a16:creationId xmlns:a16="http://schemas.microsoft.com/office/drawing/2014/main" id="{70FBCE99-FDEC-407F-B23A-7885CB24D0E7}"/>
              </a:ext>
            </a:extLst>
          </p:cNvPr>
          <p:cNvSpPr txBox="1">
            <a:spLocks/>
          </p:cNvSpPr>
          <p:nvPr/>
        </p:nvSpPr>
        <p:spPr>
          <a:xfrm>
            <a:off x="7747000" y="308863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Feinmotorik</a:t>
            </a:r>
          </a:p>
          <a:p>
            <a:r>
              <a:rPr lang="de-DE" sz="4400" dirty="0"/>
              <a:t>Grobmotorik</a:t>
            </a:r>
          </a:p>
        </p:txBody>
      </p:sp>
      <p:sp>
        <p:nvSpPr>
          <p:cNvPr id="14" name="Ellipse 13"/>
          <p:cNvSpPr/>
          <p:nvPr/>
        </p:nvSpPr>
        <p:spPr>
          <a:xfrm>
            <a:off x="7711440" y="2619217"/>
            <a:ext cx="3383280" cy="1617503"/>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itel 4">
            <a:extLst>
              <a:ext uri="{FF2B5EF4-FFF2-40B4-BE49-F238E27FC236}">
                <a16:creationId xmlns:a16="http://schemas.microsoft.com/office/drawing/2014/main" id="{70FBCE99-FDEC-407F-B23A-7885CB24D0E7}"/>
              </a:ext>
            </a:extLst>
          </p:cNvPr>
          <p:cNvSpPr txBox="1">
            <a:spLocks/>
          </p:cNvSpPr>
          <p:nvPr/>
        </p:nvSpPr>
        <p:spPr>
          <a:xfrm>
            <a:off x="939800" y="380999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Gesprächs-fähigkeit</a:t>
            </a:r>
          </a:p>
        </p:txBody>
      </p:sp>
      <p:sp>
        <p:nvSpPr>
          <p:cNvPr id="16" name="Ellipse 15"/>
          <p:cNvSpPr/>
          <p:nvPr/>
        </p:nvSpPr>
        <p:spPr>
          <a:xfrm>
            <a:off x="838200" y="3421855"/>
            <a:ext cx="3383280" cy="1617503"/>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Titel 4">
            <a:extLst>
              <a:ext uri="{FF2B5EF4-FFF2-40B4-BE49-F238E27FC236}">
                <a16:creationId xmlns:a16="http://schemas.microsoft.com/office/drawing/2014/main" id="{70FBCE99-FDEC-407F-B23A-7885CB24D0E7}"/>
              </a:ext>
            </a:extLst>
          </p:cNvPr>
          <p:cNvSpPr txBox="1">
            <a:spLocks/>
          </p:cNvSpPr>
          <p:nvPr/>
        </p:nvSpPr>
        <p:spPr>
          <a:xfrm>
            <a:off x="3195320" y="4988559"/>
            <a:ext cx="328168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Selbst-einschätzung</a:t>
            </a:r>
          </a:p>
        </p:txBody>
      </p:sp>
      <p:sp>
        <p:nvSpPr>
          <p:cNvPr id="18" name="Ellipse 17"/>
          <p:cNvSpPr/>
          <p:nvPr/>
        </p:nvSpPr>
        <p:spPr>
          <a:xfrm>
            <a:off x="3098800" y="4691857"/>
            <a:ext cx="3383280" cy="1617503"/>
          </a:xfrm>
          <a:prstGeom prst="ellipse">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el 4">
            <a:extLst>
              <a:ext uri="{FF2B5EF4-FFF2-40B4-BE49-F238E27FC236}">
                <a16:creationId xmlns:a16="http://schemas.microsoft.com/office/drawing/2014/main" id="{70FBCE99-FDEC-407F-B23A-7885CB24D0E7}"/>
              </a:ext>
            </a:extLst>
          </p:cNvPr>
          <p:cNvSpPr txBox="1">
            <a:spLocks/>
          </p:cNvSpPr>
          <p:nvPr/>
        </p:nvSpPr>
        <p:spPr>
          <a:xfrm>
            <a:off x="6446520" y="4389119"/>
            <a:ext cx="3449320" cy="100584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de-DE" sz="4400" dirty="0"/>
              <a:t>Teamfähigkeit</a:t>
            </a:r>
          </a:p>
        </p:txBody>
      </p:sp>
      <p:sp>
        <p:nvSpPr>
          <p:cNvPr id="20" name="Ellipse 19"/>
          <p:cNvSpPr/>
          <p:nvPr/>
        </p:nvSpPr>
        <p:spPr>
          <a:xfrm>
            <a:off x="6431280" y="4224497"/>
            <a:ext cx="3383280" cy="1617503"/>
          </a:xfrm>
          <a:prstGeom prst="ellipse">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2461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heel(1)">
                                      <p:cBhvr>
                                        <p:cTn id="22" dur="20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heel(1)">
                                      <p:cBhvr>
                                        <p:cTn id="32" dur="2000"/>
                                        <p:tgtEl>
                                          <p:spTgt spid="1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wheel(1)">
                                      <p:cBhvr>
                                        <p:cTn id="42" dur="2000"/>
                                        <p:tgtEl>
                                          <p:spTgt spid="16"/>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wheel(1)">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grpId="0" nodeType="clickEffect">
                                  <p:stCondLst>
                                    <p:cond delay="0"/>
                                  </p:stCondLst>
                                  <p:childTnLst>
                                    <p:set>
                                      <p:cBhvr>
                                        <p:cTn id="56" dur="1" fill="hold">
                                          <p:stCondLst>
                                            <p:cond delay="0"/>
                                          </p:stCondLst>
                                        </p:cTn>
                                        <p:tgtEl>
                                          <p:spTgt spid="19"/>
                                        </p:tgtEl>
                                        <p:attrNameLst>
                                          <p:attrName>style.visibility</p:attrName>
                                        </p:attrNameLst>
                                      </p:cBhvr>
                                      <p:to>
                                        <p:strVal val="visible"/>
                                      </p:to>
                                    </p:set>
                                    <p:animEffect transition="in" filter="wipe(left)">
                                      <p:cBhvr>
                                        <p:cTn id="57" dur="500"/>
                                        <p:tgtEl>
                                          <p:spTgt spid="19"/>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heel(1)">
                                      <p:cBhvr>
                                        <p:cTn id="6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4" grpId="0" animBg="1"/>
      <p:bldP spid="11" grpId="0"/>
      <p:bldP spid="12" grpId="0" animBg="1"/>
      <p:bldP spid="13" grpId="0"/>
      <p:bldP spid="14" grpId="0" animBg="1"/>
      <p:bldP spid="15" grpId="0"/>
      <p:bldP spid="16" grpId="0" animBg="1"/>
      <p:bldP spid="17" grpId="0"/>
      <p:bldP spid="18" grpId="0" animBg="1"/>
      <p:bldP spid="19" grpId="0"/>
      <p:bldP spid="2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heckliste, anhand der Eltern erste Fähigkeiten checken können, die für die Schulfähigkeit benötigt werd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26" y="1150658"/>
            <a:ext cx="9963874" cy="5711825"/>
          </a:xfrm>
          <a:prstGeom prst="rect">
            <a:avLst/>
          </a:prstGeom>
          <a:noFill/>
          <a:extLst>
            <a:ext uri="{909E8E84-426E-40DD-AFC4-6F175D3DCCD1}">
              <a14:hiddenFill xmlns:a14="http://schemas.microsoft.com/office/drawing/2010/main">
                <a:solidFill>
                  <a:srgbClr val="FFFFFF"/>
                </a:solidFill>
              </a14:hiddenFill>
            </a:ext>
          </a:extLst>
        </p:spPr>
      </p:pic>
      <p:sp>
        <p:nvSpPr>
          <p:cNvPr id="5" name="Titel 4">
            <a:extLst>
              <a:ext uri="{FF2B5EF4-FFF2-40B4-BE49-F238E27FC236}">
                <a16:creationId xmlns:a16="http://schemas.microsoft.com/office/drawing/2014/main" id="{70FBCE99-FDEC-407F-B23A-7885CB24D0E7}"/>
              </a:ext>
            </a:extLst>
          </p:cNvPr>
          <p:cNvSpPr>
            <a:spLocks noGrp="1"/>
          </p:cNvSpPr>
          <p:nvPr>
            <p:ph type="ctrTitle"/>
          </p:nvPr>
        </p:nvSpPr>
        <p:spPr>
          <a:xfrm>
            <a:off x="551726" y="251507"/>
            <a:ext cx="9232354" cy="1181054"/>
          </a:xfrm>
        </p:spPr>
        <p:txBody>
          <a:bodyPr>
            <a:normAutofit fontScale="90000"/>
          </a:bodyPr>
          <a:lstStyle/>
          <a:p>
            <a:pPr algn="l"/>
            <a:r>
              <a:rPr lang="de-DE" sz="8900" b="1" dirty="0">
                <a:solidFill>
                  <a:srgbClr val="C00000"/>
                </a:solidFill>
                <a:effectLst>
                  <a:outerShdw blurRad="38100" dist="38100" dir="2700000" algn="tl">
                    <a:srgbClr val="000000">
                      <a:alpha val="43137"/>
                    </a:srgbClr>
                  </a:outerShdw>
                </a:effectLst>
                <a:latin typeface="Comic Sans MS" panose="030F0702030302020204" pitchFamily="66" charset="0"/>
              </a:rPr>
              <a:t>Schulfähigkeit</a:t>
            </a:r>
            <a:endParaRPr lang="de-DE" b="1" dirty="0">
              <a:solidFill>
                <a:srgbClr val="C00000"/>
              </a:solidFill>
              <a:effectLst>
                <a:outerShdw blurRad="38100" dist="38100" dir="2700000" algn="tl">
                  <a:srgbClr val="000000">
                    <a:alpha val="43137"/>
                  </a:srgbClr>
                </a:outerShdw>
              </a:effectLst>
              <a:latin typeface="Comic Sans MS" panose="030F0702030302020204" pitchFamily="66" charset="0"/>
            </a:endParaRPr>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42319" y="265422"/>
            <a:ext cx="850235" cy="1113840"/>
          </a:xfrm>
          <a:prstGeom prst="rect">
            <a:avLst/>
          </a:prstGeom>
        </p:spPr>
      </p:pic>
    </p:spTree>
    <p:extLst>
      <p:ext uri="{BB962C8B-B14F-4D97-AF65-F5344CB8AC3E}">
        <p14:creationId xmlns:p14="http://schemas.microsoft.com/office/powerpoint/2010/main" val="42152929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0</TotalTime>
  <Words>864</Words>
  <Application>Microsoft Office PowerPoint</Application>
  <PresentationFormat>Breitbild</PresentationFormat>
  <Paragraphs>205</Paragraphs>
  <Slides>33</Slides>
  <Notes>0</Notes>
  <HiddenSlides>0</HiddenSlides>
  <MMClips>0</MMClips>
  <ScaleCrop>false</ScaleCrop>
  <HeadingPairs>
    <vt:vector size="8" baseType="variant">
      <vt:variant>
        <vt:lpstr>Verwendete Schriftarten</vt:lpstr>
      </vt:variant>
      <vt:variant>
        <vt:i4>7</vt:i4>
      </vt:variant>
      <vt:variant>
        <vt:lpstr>Design</vt:lpstr>
      </vt:variant>
      <vt:variant>
        <vt:i4>1</vt:i4>
      </vt:variant>
      <vt:variant>
        <vt:lpstr>Eingebettete OLE-Server</vt:lpstr>
      </vt:variant>
      <vt:variant>
        <vt:i4>1</vt:i4>
      </vt:variant>
      <vt:variant>
        <vt:lpstr>Folientitel</vt:lpstr>
      </vt:variant>
      <vt:variant>
        <vt:i4>33</vt:i4>
      </vt:variant>
    </vt:vector>
  </HeadingPairs>
  <TitlesOfParts>
    <vt:vector size="42" baseType="lpstr">
      <vt:lpstr>Arial</vt:lpstr>
      <vt:lpstr>Calibri</vt:lpstr>
      <vt:lpstr>Calibri Light</vt:lpstr>
      <vt:lpstr>Comic Sans MS</vt:lpstr>
      <vt:lpstr>ET  VA U0</vt:lpstr>
      <vt:lpstr>Segoe UI Light</vt:lpstr>
      <vt:lpstr>Wingdings</vt:lpstr>
      <vt:lpstr>Office Theme</vt:lpstr>
      <vt:lpstr>Acrobat Document</vt:lpstr>
      <vt:lpstr>Herzlich willkommen</vt:lpstr>
      <vt:lpstr>Themen: </vt:lpstr>
      <vt:lpstr>Schulfähigkeit</vt:lpstr>
      <vt:lpstr>Schulfähigkeit</vt:lpstr>
      <vt:lpstr>Schulfähigkeit</vt:lpstr>
      <vt:lpstr>Schulfähigkeit</vt:lpstr>
      <vt:lpstr>Schulfähigkeit</vt:lpstr>
      <vt:lpstr>screening</vt:lpstr>
      <vt:lpstr>Schulfähigkeit</vt:lpstr>
      <vt:lpstr>screening</vt:lpstr>
      <vt:lpstr>screening</vt:lpstr>
      <vt:lpstr>screening</vt:lpstr>
      <vt:lpstr>screening</vt:lpstr>
      <vt:lpstr>PowerPoint-Präsentation</vt:lpstr>
      <vt:lpstr>1. Schultag: </vt:lpstr>
      <vt:lpstr>1. Schultag: </vt:lpstr>
      <vt:lpstr>Die ersten Wochen: </vt:lpstr>
      <vt:lpstr>Stundentafel: </vt:lpstr>
      <vt:lpstr>Religionsunterricht: </vt:lpstr>
      <vt:lpstr> Schreibhaltung</vt:lpstr>
      <vt:lpstr> Schreibhaltung</vt:lpstr>
      <vt:lpstr> Schreibhaltung</vt:lpstr>
      <vt:lpstr>Hinweise zum Sachbedarf/Material:</vt:lpstr>
      <vt:lpstr>Hinweise zum Sachbedarf/Material:</vt:lpstr>
      <vt:lpstr>Hinweise zum Sachbedarf/Material:</vt:lpstr>
      <vt:lpstr>Sachbedarf/Material:</vt:lpstr>
      <vt:lpstr>Schulbus – Buszeiten</vt:lpstr>
      <vt:lpstr>Schulweg</vt:lpstr>
      <vt:lpstr>Mittagsbetreuung</vt:lpstr>
      <vt:lpstr>Ferien – „Hausaufgabe“</vt:lpstr>
      <vt:lpstr>Infos</vt:lpstr>
      <vt:lpstr>Fragen von Ihrer Seite?</vt:lpstr>
      <vt:lpstr>Herzlichen Dank für Ihre Zeit und Aufmerksamkeit!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Herzlich willkommen</dc:title>
  <dc:creator>Besitzer</dc:creator>
  <cp:lastModifiedBy>Besitzer</cp:lastModifiedBy>
  <cp:revision>68</cp:revision>
  <cp:lastPrinted>2021-07-14T06:49:28Z</cp:lastPrinted>
  <dcterms:created xsi:type="dcterms:W3CDTF">2020-12-02T11:45:43Z</dcterms:created>
  <dcterms:modified xsi:type="dcterms:W3CDTF">2024-02-27T10:28:34Z</dcterms:modified>
</cp:coreProperties>
</file>