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312" r:id="rId5"/>
    <p:sldId id="337" r:id="rId6"/>
    <p:sldId id="338" r:id="rId7"/>
    <p:sldId id="313" r:id="rId8"/>
    <p:sldId id="314" r:id="rId9"/>
    <p:sldId id="315" r:id="rId10"/>
    <p:sldId id="316" r:id="rId11"/>
    <p:sldId id="340" r:id="rId12"/>
    <p:sldId id="317" r:id="rId13"/>
    <p:sldId id="318" r:id="rId14"/>
    <p:sldId id="319" r:id="rId15"/>
    <p:sldId id="339" r:id="rId16"/>
    <p:sldId id="320" r:id="rId17"/>
    <p:sldId id="321" r:id="rId18"/>
    <p:sldId id="322" r:id="rId19"/>
    <p:sldId id="341" r:id="rId20"/>
    <p:sldId id="323" r:id="rId21"/>
    <p:sldId id="342" r:id="rId22"/>
    <p:sldId id="324" r:id="rId23"/>
    <p:sldId id="325" r:id="rId24"/>
    <p:sldId id="326" r:id="rId25"/>
    <p:sldId id="333" r:id="rId26"/>
    <p:sldId id="334" r:id="rId27"/>
    <p:sldId id="332" r:id="rId28"/>
    <p:sldId id="327" r:id="rId29"/>
    <p:sldId id="328" r:id="rId30"/>
    <p:sldId id="330" r:id="rId31"/>
    <p:sldId id="335" r:id="rId32"/>
    <p:sldId id="344" r:id="rId33"/>
    <p:sldId id="343" r:id="rId34"/>
    <p:sldId id="278" r:id="rId35"/>
    <p:sldId id="329" r:id="rId36"/>
    <p:sldId id="331" r:id="rId3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99FF"/>
    <a:srgbClr val="66FF66"/>
    <a:srgbClr val="00FF00"/>
    <a:srgbClr val="FFCC00"/>
    <a:srgbClr val="FFFF66"/>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63039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1300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0090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47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DCC4414-2C49-4465-B0CD-4EB74AF6E861}" type="datetimeFigureOut">
              <a:rPr lang="de-DE" smtClean="0"/>
              <a:t>26.09.2025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367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CC4414-2C49-4465-B0CD-4EB74AF6E861}" type="datetimeFigureOut">
              <a:rPr lang="de-DE" smtClean="0"/>
              <a:t>26.09.2025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817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DCC4414-2C49-4465-B0CD-4EB74AF6E861}" type="datetimeFigureOut">
              <a:rPr lang="de-DE" smtClean="0"/>
              <a:t>26.09.2025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343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DCC4414-2C49-4465-B0CD-4EB74AF6E861}" type="datetimeFigureOut">
              <a:rPr lang="de-DE" smtClean="0"/>
              <a:t>26.09.2025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242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4414-2C49-4465-B0CD-4EB74AF6E861}" type="datetimeFigureOut">
              <a:rPr lang="de-DE" smtClean="0"/>
              <a:t>26.09.2025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584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26.09.2025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5362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26.09.2025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208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2000">
              <a:schemeClr val="bg1"/>
            </a:gs>
            <a:gs pos="90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4414-2C49-4465-B0CD-4EB74AF6E861}" type="datetimeFigureOut">
              <a:rPr lang="de-DE" smtClean="0"/>
              <a:t>26.09.2025</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2458-9A8B-4B95-B9A4-1E337AB70F2B}" type="slidenum">
              <a:rPr lang="de-DE" smtClean="0"/>
              <a:t>‹Nr.›</a:t>
            </a:fld>
            <a:endParaRPr lang="de-DE"/>
          </a:p>
        </p:txBody>
      </p:sp>
    </p:spTree>
    <p:extLst>
      <p:ext uri="{BB962C8B-B14F-4D97-AF65-F5344CB8AC3E}">
        <p14:creationId xmlns:p14="http://schemas.microsoft.com/office/powerpoint/2010/main" val="179031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schulferien.org/deutschland/ferien/weihnachten/bayern/" TargetMode="External"/><Relationship Id="rId7" Type="http://schemas.openxmlformats.org/officeDocument/2006/relationships/hyperlink" Target="https://www.schulferien.org/deutschland/ferien/sommer/bayern/" TargetMode="External"/><Relationship Id="rId2" Type="http://schemas.openxmlformats.org/officeDocument/2006/relationships/hyperlink" Target="https://www.schulferien.org/deutschland/ferien/herbst/bayern/" TargetMode="External"/><Relationship Id="rId1" Type="http://schemas.openxmlformats.org/officeDocument/2006/relationships/slideLayout" Target="../slideLayouts/slideLayout1.xml"/><Relationship Id="rId6" Type="http://schemas.openxmlformats.org/officeDocument/2006/relationships/hyperlink" Target="https://www.schulferien.org/deutschland/ferien/pfingsten/bayern/" TargetMode="External"/><Relationship Id="rId5" Type="http://schemas.openxmlformats.org/officeDocument/2006/relationships/hyperlink" Target="https://www.schulferien.org/deutschland/ferien/ostern/bayern/" TargetMode="External"/><Relationship Id="rId4" Type="http://schemas.openxmlformats.org/officeDocument/2006/relationships/hyperlink" Target="https://www.schulferien.org/deutschland/ferien/winter/bayer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schule@obertaufkirchen.de" TargetMode="External"/><Relationship Id="rId2" Type="http://schemas.openxmlformats.org/officeDocument/2006/relationships/hyperlink" Target="http://www.schule-obertaufkirchen.de/"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637212" y="40232"/>
            <a:ext cx="9144000" cy="2387600"/>
          </a:xfrm>
        </p:spPr>
        <p:txBody>
          <a:bodyPr>
            <a:normAutofit/>
          </a:bodyPr>
          <a:lstStyle/>
          <a:p>
            <a:r>
              <a:rPr lang="de-DE" sz="8000" dirty="0">
                <a:latin typeface="Segoe UI Light" panose="020B0502040204020203" pitchFamily="34" charset="0"/>
                <a:cs typeface="Segoe UI Light" panose="020B0502040204020203" pitchFamily="34" charset="0"/>
              </a:rPr>
              <a:t>Herzlich willkommen</a:t>
            </a:r>
          </a:p>
        </p:txBody>
      </p:sp>
      <p:sp>
        <p:nvSpPr>
          <p:cNvPr id="3" name="Untertitel 2">
            <a:extLst>
              <a:ext uri="{FF2B5EF4-FFF2-40B4-BE49-F238E27FC236}">
                <a16:creationId xmlns:a16="http://schemas.microsoft.com/office/drawing/2014/main" id="{87F4A262-98AA-442F-A8EA-9DA5E3FAE227}"/>
              </a:ext>
            </a:extLst>
          </p:cNvPr>
          <p:cNvSpPr>
            <a:spLocks noGrp="1"/>
          </p:cNvSpPr>
          <p:nvPr>
            <p:ph type="subTitle" idx="1"/>
          </p:nvPr>
        </p:nvSpPr>
        <p:spPr>
          <a:xfrm>
            <a:off x="1323703" y="2626678"/>
            <a:ext cx="9144000" cy="1655762"/>
          </a:xfrm>
        </p:spPr>
        <p:txBody>
          <a:bodyPr>
            <a:normAutofit/>
          </a:bodyPr>
          <a:lstStyle/>
          <a:p>
            <a:r>
              <a:rPr lang="de-DE" sz="3200" dirty="0">
                <a:latin typeface="Segoe UI Light" panose="020B0502040204020203" pitchFamily="34" charset="0"/>
                <a:cs typeface="Segoe UI Light" panose="020B0502040204020203" pitchFamily="34" charset="0"/>
              </a:rPr>
              <a:t>zum Elternabend 2025/2026</a:t>
            </a:r>
          </a:p>
        </p:txBody>
      </p:sp>
      <p:pic>
        <p:nvPicPr>
          <p:cNvPr id="5" name="Grafik 4"/>
          <p:cNvPicPr>
            <a:picLocks noChangeAspect="1"/>
          </p:cNvPicPr>
          <p:nvPr/>
        </p:nvPicPr>
        <p:blipFill rotWithShape="1">
          <a:blip r:embed="rId2"/>
          <a:srcRect t="13008" r="3633" b="26476"/>
          <a:stretch/>
        </p:blipFill>
        <p:spPr>
          <a:xfrm>
            <a:off x="2451463" y="3817748"/>
            <a:ext cx="6888480" cy="2896717"/>
          </a:xfrm>
          <a:prstGeom prst="rect">
            <a:avLst/>
          </a:prstGeom>
        </p:spPr>
      </p:pic>
    </p:spTree>
    <p:extLst>
      <p:ext uri="{BB962C8B-B14F-4D97-AF65-F5344CB8AC3E}">
        <p14:creationId xmlns:p14="http://schemas.microsoft.com/office/powerpoint/2010/main" val="104383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1415772"/>
          </a:xfrm>
          <a:prstGeom prst="rect">
            <a:avLst/>
          </a:prstGeom>
        </p:spPr>
        <p:txBody>
          <a:bodyPr wrap="square">
            <a:spAutoFit/>
          </a:bodyPr>
          <a:lstStyle/>
          <a:p>
            <a:r>
              <a:rPr lang="de-DE" sz="3200" b="1" dirty="0"/>
              <a:t>5. Ferienzeiten</a:t>
            </a:r>
            <a:endParaRPr lang="de-DE" sz="2000" dirty="0"/>
          </a:p>
          <a:p>
            <a:r>
              <a:rPr lang="de-DE" dirty="0"/>
              <a:t>(</a:t>
            </a:r>
            <a:r>
              <a:rPr lang="de-DE" dirty="0">
                <a:sym typeface="Wingdings" panose="05000000000000000000" pitchFamily="2" charset="2"/>
              </a:rPr>
              <a:t>*</a:t>
            </a:r>
            <a:r>
              <a:rPr lang="de-DE" dirty="0"/>
              <a:t> Angegeben ist jeweils der erste und letzte Ferientag)</a:t>
            </a:r>
          </a:p>
          <a:p>
            <a:endParaRPr lang="de-DE" dirty="0"/>
          </a:p>
          <a:p>
            <a:endParaRPr lang="de-DE" dirty="0"/>
          </a:p>
        </p:txBody>
      </p:sp>
      <p:graphicFrame>
        <p:nvGraphicFramePr>
          <p:cNvPr id="2" name="Tabelle 1">
            <a:extLst>
              <a:ext uri="{FF2B5EF4-FFF2-40B4-BE49-F238E27FC236}">
                <a16:creationId xmlns:a16="http://schemas.microsoft.com/office/drawing/2014/main" id="{82EADA2F-E171-4693-B0CF-25F091899B37}"/>
              </a:ext>
            </a:extLst>
          </p:cNvPr>
          <p:cNvGraphicFramePr>
            <a:graphicFrameLocks noGrp="1"/>
          </p:cNvGraphicFramePr>
          <p:nvPr>
            <p:extLst>
              <p:ext uri="{D42A27DB-BD31-4B8C-83A1-F6EECF244321}">
                <p14:modId xmlns:p14="http://schemas.microsoft.com/office/powerpoint/2010/main" val="1680324497"/>
              </p:ext>
            </p:extLst>
          </p:nvPr>
        </p:nvGraphicFramePr>
        <p:xfrm>
          <a:off x="1008823" y="1768611"/>
          <a:ext cx="8477250" cy="2857500"/>
        </p:xfrm>
        <a:graphic>
          <a:graphicData uri="http://schemas.openxmlformats.org/drawingml/2006/table">
            <a:tbl>
              <a:tblPr/>
              <a:tblGrid>
                <a:gridCol w="4238625">
                  <a:extLst>
                    <a:ext uri="{9D8B030D-6E8A-4147-A177-3AD203B41FA5}">
                      <a16:colId xmlns:a16="http://schemas.microsoft.com/office/drawing/2014/main" val="2278600105"/>
                    </a:ext>
                  </a:extLst>
                </a:gridCol>
                <a:gridCol w="4238625">
                  <a:extLst>
                    <a:ext uri="{9D8B030D-6E8A-4147-A177-3AD203B41FA5}">
                      <a16:colId xmlns:a16="http://schemas.microsoft.com/office/drawing/2014/main" val="2929210280"/>
                    </a:ext>
                  </a:extLst>
                </a:gridCol>
              </a:tblGrid>
              <a:tr h="476250">
                <a:tc>
                  <a:txBody>
                    <a:bodyPr/>
                    <a:lstStyle/>
                    <a:p>
                      <a:r>
                        <a:rPr lang="de-DE" u="none" strike="noStrike" dirty="0">
                          <a:solidFill>
                            <a:srgbClr val="0F4496"/>
                          </a:solidFill>
                          <a:effectLst/>
                          <a:hlinkClick r:id="rId2"/>
                        </a:rPr>
                        <a:t>Herbstferien 2025</a:t>
                      </a:r>
                      <a:endParaRPr lang="de-DE" dirty="0">
                        <a:effectLst/>
                      </a:endParaRP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tc>
                  <a:txBody>
                    <a:bodyPr/>
                    <a:lstStyle/>
                    <a:p>
                      <a:r>
                        <a:rPr lang="it-IT">
                          <a:effectLst/>
                        </a:rPr>
                        <a:t>Mo, 03.11. - Fr, 07.11. + Mi, 19.11.</a:t>
                      </a: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24746976"/>
                  </a:ext>
                </a:extLst>
              </a:tr>
              <a:tr h="476250">
                <a:tc>
                  <a:txBody>
                    <a:bodyPr/>
                    <a:lstStyle/>
                    <a:p>
                      <a:r>
                        <a:rPr lang="de-DE" u="none" strike="noStrike" dirty="0">
                          <a:solidFill>
                            <a:srgbClr val="0F4496"/>
                          </a:solidFill>
                          <a:effectLst/>
                          <a:hlinkClick r:id="rId3"/>
                        </a:rPr>
                        <a:t>Weihnachtsferien 2025</a:t>
                      </a:r>
                      <a:endParaRPr lang="de-DE" dirty="0">
                        <a:effectLst/>
                      </a:endParaRP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tc>
                  <a:txBody>
                    <a:bodyPr/>
                    <a:lstStyle/>
                    <a:p>
                      <a:r>
                        <a:rPr lang="de-DE">
                          <a:effectLst/>
                        </a:rPr>
                        <a:t>Mo, 22.12.2025 - Mo, 05.01.2026</a:t>
                      </a: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23258988"/>
                  </a:ext>
                </a:extLst>
              </a:tr>
              <a:tr h="476250">
                <a:tc>
                  <a:txBody>
                    <a:bodyPr/>
                    <a:lstStyle/>
                    <a:p>
                      <a:r>
                        <a:rPr lang="de-DE" u="none" strike="noStrike" dirty="0">
                          <a:solidFill>
                            <a:srgbClr val="0F4496"/>
                          </a:solidFill>
                          <a:effectLst/>
                          <a:hlinkClick r:id="rId4"/>
                        </a:rPr>
                        <a:t>Winterferien 2026</a:t>
                      </a:r>
                      <a:endParaRPr lang="de-DE" dirty="0">
                        <a:effectLst/>
                      </a:endParaRP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tc>
                  <a:txBody>
                    <a:bodyPr/>
                    <a:lstStyle/>
                    <a:p>
                      <a:r>
                        <a:rPr lang="de-DE">
                          <a:effectLst/>
                        </a:rPr>
                        <a:t>Mo, 16.02. - Fr, 20.02.</a:t>
                      </a: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70463203"/>
                  </a:ext>
                </a:extLst>
              </a:tr>
              <a:tr h="476250">
                <a:tc>
                  <a:txBody>
                    <a:bodyPr/>
                    <a:lstStyle/>
                    <a:p>
                      <a:r>
                        <a:rPr lang="de-DE" u="none" strike="noStrike">
                          <a:solidFill>
                            <a:srgbClr val="0F4496"/>
                          </a:solidFill>
                          <a:effectLst/>
                          <a:hlinkClick r:id="rId5"/>
                        </a:rPr>
                        <a:t>Osterferien 2026</a:t>
                      </a:r>
                      <a:endParaRPr lang="de-DE">
                        <a:effectLst/>
                      </a:endParaRP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tc>
                  <a:txBody>
                    <a:bodyPr/>
                    <a:lstStyle/>
                    <a:p>
                      <a:r>
                        <a:rPr lang="de-DE">
                          <a:effectLst/>
                        </a:rPr>
                        <a:t>Mo, 30.03. - Fr, 10.04.</a:t>
                      </a: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02120718"/>
                  </a:ext>
                </a:extLst>
              </a:tr>
              <a:tr h="476250">
                <a:tc>
                  <a:txBody>
                    <a:bodyPr/>
                    <a:lstStyle/>
                    <a:p>
                      <a:r>
                        <a:rPr lang="de-DE" u="none" strike="noStrike">
                          <a:solidFill>
                            <a:srgbClr val="0F4496"/>
                          </a:solidFill>
                          <a:effectLst/>
                          <a:hlinkClick r:id="rId6"/>
                        </a:rPr>
                        <a:t>Pfingstferien 2026</a:t>
                      </a:r>
                      <a:endParaRPr lang="de-DE">
                        <a:effectLst/>
                      </a:endParaRP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tc>
                  <a:txBody>
                    <a:bodyPr/>
                    <a:lstStyle/>
                    <a:p>
                      <a:r>
                        <a:rPr lang="de-DE">
                          <a:effectLst/>
                        </a:rPr>
                        <a:t>Di, 26.05. - Fr, 05.06.</a:t>
                      </a:r>
                    </a:p>
                  </a:txBody>
                  <a:tcPr marL="47625" marR="47625" anchor="ctr">
                    <a:lnL>
                      <a:noFill/>
                    </a:lnL>
                    <a:lnR>
                      <a:noFill/>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70858614"/>
                  </a:ext>
                </a:extLst>
              </a:tr>
              <a:tr h="476250">
                <a:tc>
                  <a:txBody>
                    <a:bodyPr/>
                    <a:lstStyle/>
                    <a:p>
                      <a:r>
                        <a:rPr lang="de-DE" u="none" strike="noStrike">
                          <a:solidFill>
                            <a:srgbClr val="0F4496"/>
                          </a:solidFill>
                          <a:effectLst/>
                          <a:hlinkClick r:id="rId7"/>
                        </a:rPr>
                        <a:t>Sommerferien 2026</a:t>
                      </a:r>
                      <a:endParaRPr lang="de-DE">
                        <a:effectLst/>
                      </a:endParaRPr>
                    </a:p>
                  </a:txBody>
                  <a:tcPr marL="47625" marR="47625" anchor="ctr">
                    <a:lnL>
                      <a:noFill/>
                    </a:lnL>
                    <a:lnR>
                      <a:noFill/>
                    </a:lnR>
                    <a:lnT w="47625" cap="flat" cmpd="sng" algn="ctr">
                      <a:solidFill>
                        <a:srgbClr val="FFFFFF"/>
                      </a:solidFill>
                      <a:prstDash val="solid"/>
                      <a:round/>
                      <a:headEnd type="none" w="med" len="med"/>
                      <a:tailEnd type="none" w="med" len="med"/>
                    </a:lnT>
                    <a:lnB>
                      <a:noFill/>
                    </a:lnB>
                    <a:solidFill>
                      <a:srgbClr val="F2F2F2"/>
                    </a:solidFill>
                  </a:tcPr>
                </a:tc>
                <a:tc>
                  <a:txBody>
                    <a:bodyPr/>
                    <a:lstStyle/>
                    <a:p>
                      <a:r>
                        <a:rPr lang="de-DE" dirty="0">
                          <a:effectLst/>
                        </a:rPr>
                        <a:t>Mo, 03.08. - Mo, 14.09.</a:t>
                      </a:r>
                    </a:p>
                  </a:txBody>
                  <a:tcPr marL="47625" marR="47625" anchor="ctr">
                    <a:lnL>
                      <a:noFill/>
                    </a:lnL>
                    <a:lnR>
                      <a:noFill/>
                    </a:lnR>
                    <a:lnT w="47625"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246046643"/>
                  </a:ext>
                </a:extLst>
              </a:tr>
            </a:tbl>
          </a:graphicData>
        </a:graphic>
      </p:graphicFrame>
      <p:pic>
        <p:nvPicPr>
          <p:cNvPr id="5" name="Picture 2" descr="2019 Schuleule">
            <a:extLst>
              <a:ext uri="{FF2B5EF4-FFF2-40B4-BE49-F238E27FC236}">
                <a16:creationId xmlns:a16="http://schemas.microsoft.com/office/drawing/2014/main" id="{B046E8BB-F5EC-46ED-B105-70DCF90A12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19038" y="2344704"/>
            <a:ext cx="1287337" cy="165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7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478149"/>
          </a:xfrm>
          <a:prstGeom prst="rect">
            <a:avLst/>
          </a:prstGeom>
        </p:spPr>
        <p:txBody>
          <a:bodyPr wrap="square">
            <a:spAutoFit/>
          </a:bodyPr>
          <a:lstStyle/>
          <a:p>
            <a:r>
              <a:rPr lang="de-DE" sz="3200" b="1" dirty="0"/>
              <a:t>5. Unterrichtsbefreiung</a:t>
            </a:r>
            <a:endParaRPr lang="de-DE" sz="2000" dirty="0"/>
          </a:p>
          <a:p>
            <a:endParaRPr lang="de-DE" dirty="0"/>
          </a:p>
          <a:p>
            <a:r>
              <a:rPr lang="de-DE" dirty="0"/>
              <a:t>§20 </a:t>
            </a:r>
            <a:r>
              <a:rPr lang="de-DE" dirty="0" err="1"/>
              <a:t>BaySchO</a:t>
            </a:r>
            <a:r>
              <a:rPr lang="de-DE" dirty="0"/>
              <a:t>    </a:t>
            </a:r>
            <a:r>
              <a:rPr kumimoji="0" lang="de-DE" altLang="de-DE" sz="16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Teilnahme, Befreiung, Beurlaubung</a:t>
            </a:r>
            <a:endParaRPr kumimoji="0" lang="de-DE" altLang="de-DE" sz="1400" b="0"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1</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Ist eine Schülerin oder ein Schüler aus zwingenden Gründen verhindert am Unterricht oder an einer sonstigen verbindlichen Schulveranstaltung teilzunehmen, so ist die Schule unverzüglich unter Angabe des Grundes zu verständigen.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2</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Im Fall fernmündlicher Verständigung ist eine schriftliche Mitteilung innerhalb von zwei Tagen nachzureichen.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3</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Außerschulische Einrichtungen der praktischen bzw. fachpraktischen Ausbildung sind darüber hinaus in der von der Schule festgelegten Weise zu unterrichten.</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(2)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1</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Die Schule kann die Vorlage eines ärztlichen Zeugnisses verlangen</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1. bei Erkrankung von mehr als drei Unterrichtstagen oder am Tag eines angekündigten Leistungsnachweises oder</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2. wenn sich krankheitsbedingte Schulversäumnisse häufen oder Zweifel an der Erkrankung bestehen.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2</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In den Fällen von Satz 1 Nr. 2 kann die Schule auch die Vorlage eines schulärztlichen Zeugnisses verlangen.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3</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Ein Zeugnis nach den Sätzen 1 und 2 ist der Schule innerhalb von zehn Tagen, nachdem es verlangt wurde, vorzulegen; wird es nicht oder nicht rechtzeitig vorgelegt, gilt das Fernbleiben als unentschuldigt.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4</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Ein Zeugnis kann in der Regel nur dann als genügender Nachweis für die geltend gemachte Erkrankung anerkannt werden, wenn es auf Feststellungen beruht, die die Ärztin oder der Arzt während der Zeit der Erkrankung getroffen hat.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(3)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1</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Schülerinnen und Schüler können auf schriftlichen Antrag in begründeten Ausnahmefällen vom Unterricht in einzelnen Fächern befreit oder vom Schulbesuch beurlaubt werden. </a:t>
            </a:r>
            <a:r>
              <a:rPr kumimoji="0" lang="de-DE" altLang="de-DE" sz="10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2</a:t>
            </a:r>
            <a:r>
              <a:rPr kumimoji="0" lang="de-DE" altLang="de-DE"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Es ist ihnen ausreichende Gelegenheit zur Erfüllung ihrer religiösen Pflichten und zur Wahrnehmung religiöser Veranstaltungen auch außerhalb der Schule zu geben.</a:t>
            </a:r>
            <a:endParaRPr kumimoji="0" lang="de-DE" altLang="de-DE" sz="3200" b="0" i="0" u="none" strike="noStrike" cap="none" normalizeH="0" baseline="0" dirty="0">
              <a:ln>
                <a:noFill/>
              </a:ln>
              <a:solidFill>
                <a:schemeClr val="tx1"/>
              </a:solidFill>
              <a:effectLst/>
              <a:latin typeface="Arial" panose="020B0604020202020204" pitchFamily="34" charset="0"/>
            </a:endParaRPr>
          </a:p>
        </p:txBody>
      </p:sp>
      <p:sp>
        <p:nvSpPr>
          <p:cNvPr id="3" name="Pfeil: nach rechts 2">
            <a:extLst>
              <a:ext uri="{FF2B5EF4-FFF2-40B4-BE49-F238E27FC236}">
                <a16:creationId xmlns:a16="http://schemas.microsoft.com/office/drawing/2014/main" id="{25F228FF-DB2F-42AA-9D1B-3FC8F64688C9}"/>
              </a:ext>
            </a:extLst>
          </p:cNvPr>
          <p:cNvSpPr/>
          <p:nvPr/>
        </p:nvSpPr>
        <p:spPr>
          <a:xfrm>
            <a:off x="1037690" y="5085712"/>
            <a:ext cx="1166117" cy="523982"/>
          </a:xfrm>
          <a:prstGeom prst="right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623E8F8-DD5A-4D1A-91FB-C3AA8E55C7DF}"/>
              </a:ext>
            </a:extLst>
          </p:cNvPr>
          <p:cNvSpPr txBox="1"/>
          <p:nvPr/>
        </p:nvSpPr>
        <p:spPr>
          <a:xfrm>
            <a:off x="2215368" y="5103968"/>
            <a:ext cx="7442341" cy="461665"/>
          </a:xfrm>
          <a:prstGeom prst="rect">
            <a:avLst/>
          </a:prstGeom>
          <a:noFill/>
        </p:spPr>
        <p:txBody>
          <a:bodyPr wrap="square">
            <a:spAutoFit/>
          </a:bodyPr>
          <a:lstStyle/>
          <a:p>
            <a:r>
              <a:rPr lang="de-DE" sz="2400" b="1" dirty="0"/>
              <a:t>grundsätzlich </a:t>
            </a:r>
            <a:r>
              <a:rPr lang="de-DE" sz="2400" b="1" i="1" dirty="0">
                <a:solidFill>
                  <a:srgbClr val="FF0000"/>
                </a:solidFill>
                <a:effectLst>
                  <a:outerShdw blurRad="38100" dist="38100" dir="2700000" algn="tl">
                    <a:srgbClr val="000000">
                      <a:alpha val="43137"/>
                    </a:srgbClr>
                  </a:outerShdw>
                </a:effectLst>
              </a:rPr>
              <a:t>KEINE</a:t>
            </a:r>
            <a:r>
              <a:rPr lang="de-DE" sz="2400" b="1" dirty="0"/>
              <a:t> Unterrichtsbefreiung vor Ferien </a:t>
            </a:r>
            <a:r>
              <a:rPr lang="de-DE" sz="2400" b="1" i="1" dirty="0">
                <a:solidFill>
                  <a:srgbClr val="FF0000"/>
                </a:solidFill>
                <a:effectLst>
                  <a:outerShdw blurRad="38100" dist="38100" dir="2700000" algn="tl">
                    <a:srgbClr val="000000">
                      <a:alpha val="43137"/>
                    </a:srgbClr>
                  </a:outerShdw>
                </a:effectLst>
              </a:rPr>
              <a:t>! ! !</a:t>
            </a:r>
            <a:endParaRPr lang="de-DE" sz="1600" i="1" dirty="0"/>
          </a:p>
        </p:txBody>
      </p:sp>
      <p:sp>
        <p:nvSpPr>
          <p:cNvPr id="10" name="Textfeld 9">
            <a:extLst>
              <a:ext uri="{FF2B5EF4-FFF2-40B4-BE49-F238E27FC236}">
                <a16:creationId xmlns:a16="http://schemas.microsoft.com/office/drawing/2014/main" id="{C22910FE-9E15-4635-9FCD-7FF3E80DABCF}"/>
              </a:ext>
            </a:extLst>
          </p:cNvPr>
          <p:cNvSpPr txBox="1"/>
          <p:nvPr/>
        </p:nvSpPr>
        <p:spPr>
          <a:xfrm>
            <a:off x="1943106" y="5647777"/>
            <a:ext cx="7783765" cy="369332"/>
          </a:xfrm>
          <a:prstGeom prst="rect">
            <a:avLst/>
          </a:prstGeom>
          <a:noFill/>
        </p:spPr>
        <p:txBody>
          <a:bodyPr wrap="square">
            <a:spAutoFit/>
          </a:bodyPr>
          <a:lstStyle/>
          <a:p>
            <a:r>
              <a:rPr lang="de-DE" b="1" dirty="0"/>
              <a:t>(Unentschuldigtes Fehlen wird an die Bußgeldstelle des LRA MÜ weitergeleitet.)</a:t>
            </a:r>
            <a:endParaRPr lang="de-DE" dirty="0"/>
          </a:p>
        </p:txBody>
      </p:sp>
    </p:spTree>
    <p:extLst>
      <p:ext uri="{BB962C8B-B14F-4D97-AF65-F5344CB8AC3E}">
        <p14:creationId xmlns:p14="http://schemas.microsoft.com/office/powerpoint/2010/main" val="361057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8390898" cy="4893647"/>
          </a:xfrm>
          <a:prstGeom prst="rect">
            <a:avLst/>
          </a:prstGeom>
        </p:spPr>
        <p:txBody>
          <a:bodyPr wrap="square">
            <a:spAutoFit/>
          </a:bodyPr>
          <a:lstStyle/>
          <a:p>
            <a:r>
              <a:rPr lang="de-DE" sz="3200" b="1" dirty="0"/>
              <a:t>6. Klassenelternsprecher</a:t>
            </a:r>
            <a:endParaRPr lang="de-DE" sz="3200" dirty="0"/>
          </a:p>
          <a:p>
            <a:r>
              <a:rPr lang="de-DE" sz="3200" dirty="0"/>
              <a:t> </a:t>
            </a:r>
          </a:p>
          <a:p>
            <a:r>
              <a:rPr lang="de-DE" sz="3200" dirty="0"/>
              <a:t>			Bitte wählen sie 						</a:t>
            </a:r>
            <a:r>
              <a:rPr lang="de-DE" sz="3200" u="sng" dirty="0" err="1"/>
              <a:t>Klassenelternsprecher:innen</a:t>
            </a:r>
            <a:r>
              <a:rPr lang="de-DE" sz="3200" dirty="0"/>
              <a:t> </a:t>
            </a:r>
          </a:p>
          <a:p>
            <a:r>
              <a:rPr lang="de-DE" sz="3200" dirty="0"/>
              <a:t>			und deren Stellvertreter in den 			einzelnen Klassen.</a:t>
            </a:r>
          </a:p>
          <a:p>
            <a:pPr algn="r"/>
            <a:r>
              <a:rPr lang="de-DE" sz="2400" dirty="0"/>
              <a:t>(</a:t>
            </a:r>
            <a:r>
              <a:rPr lang="de-DE" sz="2400" dirty="0">
                <a:sym typeface="Wingdings" panose="05000000000000000000" pitchFamily="2" charset="2"/>
              </a:rPr>
              <a:t> Elternpflicht nach </a:t>
            </a:r>
            <a:r>
              <a:rPr lang="de-DE" sz="2400" dirty="0" err="1">
                <a:sym typeface="Wingdings" panose="05000000000000000000" pitchFamily="2" charset="2"/>
              </a:rPr>
              <a:t>BaySchO</a:t>
            </a:r>
            <a:r>
              <a:rPr lang="de-DE" sz="2400" dirty="0">
                <a:sym typeface="Wingdings" panose="05000000000000000000" pitchFamily="2" charset="2"/>
              </a:rPr>
              <a:t>)</a:t>
            </a:r>
            <a:endParaRPr lang="de-DE" sz="2400" dirty="0"/>
          </a:p>
          <a:p>
            <a:endParaRPr lang="de-DE" sz="3200" dirty="0"/>
          </a:p>
          <a:p>
            <a:pPr algn="ctr"/>
            <a:r>
              <a:rPr lang="de-DE" sz="3200" b="1" i="1" dirty="0">
                <a:solidFill>
                  <a:srgbClr val="0000CC"/>
                </a:solidFill>
                <a:effectLst>
                  <a:outerShdw blurRad="38100" dist="38100" dir="2700000" algn="tl">
                    <a:srgbClr val="000000">
                      <a:alpha val="43137"/>
                    </a:srgbClr>
                  </a:outerShdw>
                </a:effectLst>
                <a:latin typeface="Comic Sans MS" panose="030F0702030302020204" pitchFamily="66" charset="0"/>
              </a:rPr>
              <a:t>Danke für die gute und kommunikative Zusammenarbeit in den letzten Jahren!</a:t>
            </a:r>
          </a:p>
        </p:txBody>
      </p:sp>
      <p:pic>
        <p:nvPicPr>
          <p:cNvPr id="5" name="Grafik 4">
            <a:extLst>
              <a:ext uri="{FF2B5EF4-FFF2-40B4-BE49-F238E27FC236}">
                <a16:creationId xmlns:a16="http://schemas.microsoft.com/office/drawing/2014/main" id="{A7523D1F-3CBD-4A90-93EB-7E04C79144FB}"/>
              </a:ext>
            </a:extLst>
          </p:cNvPr>
          <p:cNvPicPr>
            <a:picLocks noChangeAspect="1"/>
          </p:cNvPicPr>
          <p:nvPr/>
        </p:nvPicPr>
        <p:blipFill rotWithShape="1">
          <a:blip r:embed="rId2"/>
          <a:srcRect l="29228" t="36942" r="31547" b="14199"/>
          <a:stretch/>
        </p:blipFill>
        <p:spPr>
          <a:xfrm>
            <a:off x="512510" y="1573077"/>
            <a:ext cx="3105291" cy="2578623"/>
          </a:xfrm>
          <a:prstGeom prst="rect">
            <a:avLst/>
          </a:prstGeom>
        </p:spPr>
      </p:pic>
    </p:spTree>
    <p:extLst>
      <p:ext uri="{BB962C8B-B14F-4D97-AF65-F5344CB8AC3E}">
        <p14:creationId xmlns:p14="http://schemas.microsoft.com/office/powerpoint/2010/main" val="24160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4" y="533401"/>
            <a:ext cx="6228884" cy="4031873"/>
          </a:xfrm>
          <a:prstGeom prst="rect">
            <a:avLst/>
          </a:prstGeom>
        </p:spPr>
        <p:txBody>
          <a:bodyPr wrap="square">
            <a:spAutoFit/>
          </a:bodyPr>
          <a:lstStyle/>
          <a:p>
            <a:r>
              <a:rPr lang="de-DE" sz="3200" b="1" dirty="0"/>
              <a:t>7. Elternbeirat  </a:t>
            </a:r>
            <a:r>
              <a:rPr lang="de-DE" dirty="0"/>
              <a:t>(siehe </a:t>
            </a:r>
            <a:r>
              <a:rPr lang="de-DE" dirty="0" err="1"/>
              <a:t>ElternBrief</a:t>
            </a:r>
            <a:r>
              <a:rPr lang="de-DE" dirty="0"/>
              <a:t>)</a:t>
            </a:r>
          </a:p>
          <a:p>
            <a:endParaRPr lang="de-DE" sz="3200" dirty="0"/>
          </a:p>
          <a:p>
            <a:r>
              <a:rPr lang="de-DE" sz="3200" dirty="0"/>
              <a:t>Der </a:t>
            </a:r>
            <a:r>
              <a:rPr lang="de-DE" sz="3200" u="sng" dirty="0"/>
              <a:t>Elternbeirat</a:t>
            </a:r>
            <a:r>
              <a:rPr lang="de-DE" sz="3200" dirty="0"/>
              <a:t> für das Schuljahr 2025/2026 wird für die nächsten </a:t>
            </a:r>
          </a:p>
          <a:p>
            <a:r>
              <a:rPr lang="de-DE" sz="3200" dirty="0"/>
              <a:t>2 Jahre neu gewählt.</a:t>
            </a:r>
          </a:p>
          <a:p>
            <a:endParaRPr lang="de-DE" sz="3200" dirty="0"/>
          </a:p>
          <a:p>
            <a:endParaRPr lang="de-DE" sz="3200" dirty="0"/>
          </a:p>
          <a:p>
            <a:endParaRPr lang="de-DE" sz="3200" dirty="0"/>
          </a:p>
        </p:txBody>
      </p:sp>
      <p:pic>
        <p:nvPicPr>
          <p:cNvPr id="3" name="Picture 4" descr="Grund-und Mittelschule Höchberg - Elternbeirat">
            <a:extLst>
              <a:ext uri="{FF2B5EF4-FFF2-40B4-BE49-F238E27FC236}">
                <a16:creationId xmlns:a16="http://schemas.microsoft.com/office/drawing/2014/main" id="{0BAB0B7B-FC10-460C-BF1A-E94ECC6F7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178" y="994716"/>
            <a:ext cx="3103206" cy="513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4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509200"/>
          </a:xfrm>
          <a:prstGeom prst="rect">
            <a:avLst/>
          </a:prstGeom>
        </p:spPr>
        <p:txBody>
          <a:bodyPr wrap="square">
            <a:spAutoFit/>
          </a:bodyPr>
          <a:lstStyle/>
          <a:p>
            <a:r>
              <a:rPr lang="de-DE" sz="3200" b="1" dirty="0"/>
              <a:t>8. Meldung bei Schulunfällen</a:t>
            </a:r>
            <a:endParaRPr lang="de-DE" sz="3200" dirty="0"/>
          </a:p>
          <a:p>
            <a:endParaRPr lang="de-DE" sz="3200" dirty="0"/>
          </a:p>
          <a:p>
            <a:r>
              <a:rPr lang="de-DE" sz="3200" dirty="0"/>
              <a:t>Die Schüler sind auf dem Schulweg, während des Unterrichts und bei allen Schulveranstaltungen bei der </a:t>
            </a:r>
            <a:r>
              <a:rPr lang="de-DE" sz="3200" b="1" dirty="0">
                <a:effectLst>
                  <a:outerShdw blurRad="38100" dist="38100" dir="2700000" algn="tl">
                    <a:srgbClr val="000000">
                      <a:alpha val="43137"/>
                    </a:srgbClr>
                  </a:outerShdw>
                </a:effectLst>
              </a:rPr>
              <a:t>K</a:t>
            </a:r>
            <a:r>
              <a:rPr lang="de-DE" sz="3200" dirty="0"/>
              <a:t>ommunalen-</a:t>
            </a:r>
            <a:r>
              <a:rPr lang="de-DE" sz="3200" b="1" dirty="0" err="1">
                <a:effectLst>
                  <a:outerShdw blurRad="38100" dist="38100" dir="2700000" algn="tl">
                    <a:srgbClr val="000000">
                      <a:alpha val="43137"/>
                    </a:srgbClr>
                  </a:outerShdw>
                </a:effectLst>
              </a:rPr>
              <a:t>U</a:t>
            </a:r>
            <a:r>
              <a:rPr lang="de-DE" sz="3200" dirty="0" err="1"/>
              <a:t>nfall</a:t>
            </a:r>
            <a:r>
              <a:rPr lang="de-DE" sz="3200" b="1" dirty="0" err="1">
                <a:effectLst>
                  <a:outerShdw blurRad="38100" dist="38100" dir="2700000" algn="tl">
                    <a:srgbClr val="000000">
                      <a:alpha val="43137"/>
                    </a:srgbClr>
                  </a:outerShdw>
                </a:effectLst>
              </a:rPr>
              <a:t>V</a:t>
            </a:r>
            <a:r>
              <a:rPr lang="de-DE" sz="3200" dirty="0" err="1"/>
              <a:t>ersicherung</a:t>
            </a:r>
            <a:r>
              <a:rPr lang="de-DE" sz="3200" dirty="0"/>
              <a:t>-</a:t>
            </a:r>
            <a:r>
              <a:rPr lang="de-DE" sz="3200" b="1" dirty="0">
                <a:effectLst>
                  <a:outerShdw blurRad="38100" dist="38100" dir="2700000" algn="tl">
                    <a:srgbClr val="000000">
                      <a:alpha val="43137"/>
                    </a:srgbClr>
                  </a:outerShdw>
                </a:effectLst>
              </a:rPr>
              <a:t>B</a:t>
            </a:r>
            <a:r>
              <a:rPr lang="de-DE" sz="3200" dirty="0"/>
              <a:t>ayern gegen Unfälle versichert. </a:t>
            </a:r>
          </a:p>
          <a:p>
            <a:endParaRPr lang="de-DE" sz="3200" dirty="0"/>
          </a:p>
          <a:p>
            <a:pPr marL="457200" indent="-457200">
              <a:buFontTx/>
              <a:buChar char="-"/>
            </a:pPr>
            <a:r>
              <a:rPr lang="de-DE" sz="3200" dirty="0"/>
              <a:t>Schulunfall bitte </a:t>
            </a:r>
            <a:r>
              <a:rPr lang="de-DE" sz="3200" dirty="0">
                <a:solidFill>
                  <a:srgbClr val="C00000"/>
                </a:solidFill>
                <a:effectLst>
                  <a:outerShdw blurRad="38100" dist="38100" dir="2700000" algn="tl">
                    <a:srgbClr val="000000">
                      <a:alpha val="43137"/>
                    </a:srgbClr>
                  </a:outerShdw>
                </a:effectLst>
              </a:rPr>
              <a:t>unverzüglich</a:t>
            </a:r>
            <a:r>
              <a:rPr lang="de-DE" sz="3200" dirty="0"/>
              <a:t> an Schulleitung/Sekretariat/Klassenlehrerin melden</a:t>
            </a:r>
          </a:p>
          <a:p>
            <a:pPr marL="457200" indent="-457200">
              <a:buFontTx/>
              <a:buChar char="-"/>
            </a:pPr>
            <a:r>
              <a:rPr lang="de-DE" sz="3200" dirty="0"/>
              <a:t>Bei Arztbesuch: „</a:t>
            </a:r>
            <a:r>
              <a:rPr lang="de-DE" sz="3200" dirty="0">
                <a:solidFill>
                  <a:srgbClr val="C00000"/>
                </a:solidFill>
                <a:effectLst>
                  <a:outerShdw blurRad="38100" dist="38100" dir="2700000" algn="tl">
                    <a:srgbClr val="000000">
                      <a:alpha val="43137"/>
                    </a:srgbClr>
                  </a:outerShdw>
                </a:effectLst>
              </a:rPr>
              <a:t>Schulunfall</a:t>
            </a:r>
            <a:r>
              <a:rPr lang="de-DE" sz="3200" dirty="0"/>
              <a:t>“ anmelden</a:t>
            </a:r>
          </a:p>
          <a:p>
            <a:pPr marL="457200" indent="-457200">
              <a:buFontTx/>
              <a:buChar char="-"/>
            </a:pPr>
            <a:r>
              <a:rPr lang="de-DE" sz="3200" dirty="0">
                <a:solidFill>
                  <a:srgbClr val="C00000"/>
                </a:solidFill>
                <a:effectLst>
                  <a:outerShdw blurRad="38100" dist="38100" dir="2700000" algn="tl">
                    <a:srgbClr val="000000">
                      <a:alpha val="43137"/>
                    </a:srgbClr>
                  </a:outerShdw>
                </a:effectLst>
              </a:rPr>
              <a:t>Rückmeldung</a:t>
            </a:r>
            <a:r>
              <a:rPr lang="de-DE" sz="3200" dirty="0"/>
              <a:t> (Unfallhergang, etc.) im Sekretariat</a:t>
            </a:r>
          </a:p>
        </p:txBody>
      </p:sp>
      <p:pic>
        <p:nvPicPr>
          <p:cNvPr id="2052" name="Picture 4" descr="Hand Gezeichnet Verletzt Finger Mit Verbandssymbol Verletzte Verletzte  Fingerillustration In Doodlestil Stock Vektor Art und mehr Bilder von  Pflaster - iStock">
            <a:extLst>
              <a:ext uri="{FF2B5EF4-FFF2-40B4-BE49-F238E27FC236}">
                <a16:creationId xmlns:a16="http://schemas.microsoft.com/office/drawing/2014/main" id="{CC231D70-5C56-418A-BA49-92649C9AC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17" t="26259" r="11880" b="22782"/>
          <a:stretch/>
        </p:blipFill>
        <p:spPr bwMode="auto">
          <a:xfrm flipH="1">
            <a:off x="6036588" y="325464"/>
            <a:ext cx="1751622" cy="118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4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7078861"/>
          </a:xfrm>
          <a:prstGeom prst="rect">
            <a:avLst/>
          </a:prstGeom>
        </p:spPr>
        <p:txBody>
          <a:bodyPr wrap="square">
            <a:spAutoFit/>
          </a:bodyPr>
          <a:lstStyle/>
          <a:p>
            <a:r>
              <a:rPr lang="de-DE" sz="3200" b="1" dirty="0"/>
              <a:t>8. „Brille“</a:t>
            </a:r>
            <a:endParaRPr lang="de-DE" sz="3200" dirty="0"/>
          </a:p>
          <a:p>
            <a:endParaRPr lang="de-DE" sz="3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5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Brille kaputt!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 tun, wenn eine Brille in der Schule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kaputt gegangen ist?</a:t>
            </a:r>
            <a:endParaRPr kumimoji="0" lang="de-DE" altLang="de-DE"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etwas ist schnell passiert –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auf dem Schulhof, im Klassenzimmer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oder beim Sport und aus welchen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Gründen auch immer.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a:t>
            </a:r>
            <a:r>
              <a:rPr kumimoji="0" lang="de-DE" altLang="de-DE"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t>
            </a: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ommunale </a:t>
            </a:r>
            <a:r>
              <a:rPr kumimoji="0" lang="de-DE" altLang="de-DE" sz="28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a:t>
            </a:r>
            <a:r>
              <a:rPr kumimoji="0" lang="de-DE" altLang="de-DE"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nfall</a:t>
            </a:r>
            <a:r>
              <a:rPr kumimoji="0" lang="de-DE" altLang="de-DE" sz="28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t>
            </a:r>
            <a:r>
              <a:rPr kumimoji="0" lang="de-DE" altLang="de-DE"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ersicherung</a:t>
            </a: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e-DE"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ayern (</a:t>
            </a:r>
            <a:r>
              <a:rPr kumimoji="0" lang="de-DE" altLang="de-DE"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kuvb</a:t>
            </a: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kann bei den Kosten für die Reparatur helfen.</a:t>
            </a:r>
            <a:endParaRPr kumimoji="0" lang="de-DE" altLang="de-DE"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4800" b="0" i="0" u="none" strike="noStrike" cap="none" normalizeH="0" baseline="0" dirty="0">
              <a:ln>
                <a:noFill/>
              </a:ln>
              <a:solidFill>
                <a:schemeClr val="tx1"/>
              </a:solidFill>
              <a:effectLst/>
              <a:latin typeface="Arial" panose="020B0604020202020204" pitchFamily="34" charset="0"/>
            </a:endParaRPr>
          </a:p>
          <a:p>
            <a:endParaRPr lang="de-DE" sz="3200" dirty="0"/>
          </a:p>
          <a:p>
            <a:endParaRPr lang="de-DE" sz="3200" dirty="0"/>
          </a:p>
        </p:txBody>
      </p:sp>
      <p:pic>
        <p:nvPicPr>
          <p:cNvPr id="2052" name="Picture 4" descr="Hand Gezeichnet Verletzt Finger Mit Verbandssymbol Verletzte Verletzte  Fingerillustration In Doodlestil Stock Vektor Art und mehr Bilder von  Pflaster - iStock">
            <a:extLst>
              <a:ext uri="{FF2B5EF4-FFF2-40B4-BE49-F238E27FC236}">
                <a16:creationId xmlns:a16="http://schemas.microsoft.com/office/drawing/2014/main" id="{CC231D70-5C56-418A-BA49-92649C9AC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17" t="26259" r="11880" b="22782"/>
          <a:stretch/>
        </p:blipFill>
        <p:spPr bwMode="auto">
          <a:xfrm>
            <a:off x="5039876" y="859720"/>
            <a:ext cx="1843812" cy="1183855"/>
          </a:xfrm>
          <a:prstGeom prst="rect">
            <a:avLst/>
          </a:prstGeom>
          <a:noFill/>
          <a:extLst>
            <a:ext uri="{909E8E84-426E-40DD-AFC4-6F175D3DCCD1}">
              <a14:hiddenFill xmlns:a14="http://schemas.microsoft.com/office/drawing/2010/main">
                <a:solidFill>
                  <a:srgbClr val="FFFFFF"/>
                </a:solidFill>
              </a14:hiddenFill>
            </a:ext>
          </a:extLst>
        </p:spPr>
      </p:pic>
      <p:pic>
        <p:nvPicPr>
          <p:cNvPr id="3073" name="Grafik 1">
            <a:extLst>
              <a:ext uri="{FF2B5EF4-FFF2-40B4-BE49-F238E27FC236}">
                <a16:creationId xmlns:a16="http://schemas.microsoft.com/office/drawing/2014/main" id="{55092BD8-E382-413B-88DF-2C663F0B8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399" y="654735"/>
            <a:ext cx="3531005" cy="433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524315"/>
          </a:xfrm>
          <a:prstGeom prst="rect">
            <a:avLst/>
          </a:prstGeom>
        </p:spPr>
        <p:txBody>
          <a:bodyPr wrap="square">
            <a:spAutoFit/>
          </a:bodyPr>
          <a:lstStyle/>
          <a:p>
            <a:r>
              <a:rPr lang="de-DE" sz="3200" b="1" dirty="0"/>
              <a:t>9. Entschuldigung bei Erkrankungen</a:t>
            </a:r>
            <a:endParaRPr lang="de-DE" sz="3200" dirty="0"/>
          </a:p>
          <a:p>
            <a:endParaRPr lang="de-DE" sz="3200" dirty="0"/>
          </a:p>
          <a:p>
            <a:pPr marL="457200" indent="-457200">
              <a:buFontTx/>
              <a:buChar char="-"/>
            </a:pPr>
            <a:r>
              <a:rPr lang="de-DE" sz="3200" dirty="0"/>
              <a:t>Krankmeldung bitte immer über den </a:t>
            </a:r>
            <a:r>
              <a:rPr lang="de-DE" sz="3200" b="1" i="1" dirty="0">
                <a:solidFill>
                  <a:srgbClr val="C00000"/>
                </a:solidFill>
                <a:effectLst>
                  <a:outerShdw blurRad="38100" dist="38100" dir="2700000" algn="tl">
                    <a:srgbClr val="000000">
                      <a:alpha val="43137"/>
                    </a:srgbClr>
                  </a:outerShdw>
                </a:effectLst>
              </a:rPr>
              <a:t>Schulmanager </a:t>
            </a:r>
            <a:r>
              <a:rPr lang="de-DE" sz="3200" dirty="0"/>
              <a:t>melden</a:t>
            </a:r>
            <a:endParaRPr lang="de-DE" sz="3200" b="1" i="1" dirty="0">
              <a:solidFill>
                <a:srgbClr val="C00000"/>
              </a:solidFill>
              <a:effectLst>
                <a:outerShdw blurRad="38100" dist="38100" dir="2700000" algn="tl">
                  <a:srgbClr val="000000">
                    <a:alpha val="43137"/>
                  </a:srgbClr>
                </a:outerShdw>
              </a:effectLst>
            </a:endParaRPr>
          </a:p>
          <a:p>
            <a:pPr marL="457200" indent="-457200">
              <a:buFontTx/>
              <a:buChar char="-"/>
            </a:pPr>
            <a:r>
              <a:rPr lang="de-DE" sz="3200" dirty="0"/>
              <a:t>Bei unklarer Abwesenheit müssen wir weiterhin dem Verbleib des Kindes nachgehen.</a:t>
            </a:r>
          </a:p>
          <a:p>
            <a:pPr marL="457200" indent="-457200">
              <a:buFontTx/>
              <a:buChar char="-"/>
            </a:pPr>
            <a:r>
              <a:rPr lang="de-DE" sz="3200" b="1" i="1" dirty="0">
                <a:effectLst>
                  <a:outerShdw blurRad="38100" dist="38100" dir="2700000" algn="tl">
                    <a:srgbClr val="000000">
                      <a:alpha val="43137"/>
                    </a:srgbClr>
                  </a:outerShdw>
                </a:effectLst>
              </a:rPr>
              <a:t>ab dem dritten Tag </a:t>
            </a:r>
            <a:r>
              <a:rPr lang="de-DE" sz="3200" b="1" dirty="0"/>
              <a:t>der Erkrankung ist grundsätzlich eine schriftliche Bescheinigung der Eltern vorzulegen.</a:t>
            </a:r>
            <a:r>
              <a:rPr lang="de-DE" sz="3200" dirty="0"/>
              <a:t> </a:t>
            </a:r>
          </a:p>
        </p:txBody>
      </p:sp>
    </p:spTree>
    <p:extLst>
      <p:ext uri="{BB962C8B-B14F-4D97-AF65-F5344CB8AC3E}">
        <p14:creationId xmlns:p14="http://schemas.microsoft.com/office/powerpoint/2010/main" val="212607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en und Bakterien: Die Weltenherrscher | radioWissen | Bayern 2 | Radio |  BR.de">
            <a:extLst>
              <a:ext uri="{FF2B5EF4-FFF2-40B4-BE49-F238E27FC236}">
                <a16:creationId xmlns:a16="http://schemas.microsoft.com/office/drawing/2014/main" id="{09166EBD-595F-4A76-A38E-CF325B608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414" y="379708"/>
            <a:ext cx="2138766" cy="1197709"/>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5509200"/>
          </a:xfrm>
          <a:prstGeom prst="rect">
            <a:avLst/>
          </a:prstGeom>
        </p:spPr>
        <p:txBody>
          <a:bodyPr wrap="square">
            <a:spAutoFit/>
          </a:bodyPr>
          <a:lstStyle/>
          <a:p>
            <a:r>
              <a:rPr lang="de-DE" sz="3200" b="1" dirty="0"/>
              <a:t>9. Meldepflicht bei Erkrankungen</a:t>
            </a:r>
            <a:endParaRPr lang="de-DE" sz="3200" dirty="0"/>
          </a:p>
          <a:p>
            <a:endParaRPr lang="de-DE" sz="3200" dirty="0"/>
          </a:p>
          <a:p>
            <a:r>
              <a:rPr lang="de-DE" sz="3200" dirty="0"/>
              <a:t>Im Interesse aller Schülerinnen und Schüler bitten wir Sie, die Art der Erkrankung anzugeben. Wir haben eine Liste von Krankheiten, die dem Gesundheitsamt gemeldet werden müssen. </a:t>
            </a:r>
            <a:r>
              <a:rPr lang="de-DE" sz="3200" b="1" i="1" u="sng" dirty="0"/>
              <a:t>Scharlach</a:t>
            </a:r>
            <a:r>
              <a:rPr lang="de-DE" sz="3200" dirty="0"/>
              <a:t>, </a:t>
            </a:r>
            <a:r>
              <a:rPr lang="de-DE" sz="3200" b="1" i="1" u="sng" dirty="0"/>
              <a:t>Windpocken </a:t>
            </a:r>
            <a:r>
              <a:rPr lang="de-DE" sz="3200" dirty="0"/>
              <a:t>und </a:t>
            </a:r>
            <a:r>
              <a:rPr lang="de-DE" sz="3200" b="1" i="1" u="sng" dirty="0"/>
              <a:t>Läusebefall </a:t>
            </a:r>
            <a:r>
              <a:rPr lang="de-DE" sz="3200" dirty="0"/>
              <a:t>zählen z. B. zu den meldepflichtigen Krankheiten. </a:t>
            </a:r>
          </a:p>
          <a:p>
            <a:endParaRPr lang="de-DE" sz="3200" dirty="0"/>
          </a:p>
          <a:p>
            <a:endParaRPr lang="de-DE" sz="3200" dirty="0"/>
          </a:p>
          <a:p>
            <a:r>
              <a:rPr lang="de-DE" sz="3200" dirty="0"/>
              <a:t>                                                            </a:t>
            </a:r>
            <a:r>
              <a:rPr lang="de-DE" sz="2000" dirty="0"/>
              <a:t>*siehe </a:t>
            </a:r>
            <a:r>
              <a:rPr lang="de-DE" sz="2000" dirty="0">
                <a:solidFill>
                  <a:srgbClr val="C00000"/>
                </a:solidFill>
              </a:rPr>
              <a:t>Infoblatt</a:t>
            </a:r>
          </a:p>
        </p:txBody>
      </p:sp>
      <p:pic>
        <p:nvPicPr>
          <p:cNvPr id="4100" name="Picture 4" descr="Kopflaus – Wikipedia">
            <a:extLst>
              <a:ext uri="{FF2B5EF4-FFF2-40B4-BE49-F238E27FC236}">
                <a16:creationId xmlns:a16="http://schemas.microsoft.com/office/drawing/2014/main" id="{95E77533-68F4-4B32-A6C7-67324498E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71" y="1108128"/>
            <a:ext cx="7240373" cy="484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4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10. Schmuck im Sportunterricht</a:t>
            </a:r>
            <a:endParaRPr lang="de-DE" sz="3200" dirty="0"/>
          </a:p>
          <a:p>
            <a:endParaRPr lang="de-DE" sz="3200" dirty="0"/>
          </a:p>
          <a:p>
            <a:r>
              <a:rPr lang="de-DE" sz="3200" dirty="0"/>
              <a:t>Beim Sportunterricht darf aus Sicherheitsgründen </a:t>
            </a:r>
            <a:r>
              <a:rPr lang="de-DE" sz="3200" b="1" dirty="0"/>
              <a:t>kein Schmuck, auch keine Uhren, Ohrringe und Freundschaftsbänder</a:t>
            </a:r>
            <a:r>
              <a:rPr lang="de-DE" sz="3200" dirty="0"/>
              <a:t> (auch Halsbänder/-ketten) getragen werden. Bitte achten Sie darauf, dass Ihr Kind an den Sporttagen ohne Schmuck zur Schule kommt oder treffen Sie durch das  Abkleben der Ohrringe durch </a:t>
            </a:r>
            <a:r>
              <a:rPr lang="de-DE" sz="3200" b="1" i="1" u="sng" dirty="0">
                <a:solidFill>
                  <a:srgbClr val="FF0000"/>
                </a:solidFill>
              </a:rPr>
              <a:t>von zuhause </a:t>
            </a:r>
            <a:r>
              <a:rPr lang="de-DE" sz="3200" dirty="0">
                <a:solidFill>
                  <a:srgbClr val="C00000"/>
                </a:solidFill>
                <a:effectLst>
                  <a:outerShdw blurRad="38100" dist="38100" dir="2700000" algn="tl">
                    <a:srgbClr val="000000">
                      <a:alpha val="43137"/>
                    </a:srgbClr>
                  </a:outerShdw>
                </a:effectLst>
              </a:rPr>
              <a:t>mitgebrachter</a:t>
            </a:r>
            <a:r>
              <a:rPr lang="de-DE" sz="3200" dirty="0"/>
              <a:t> Pflaster ausreichende Sicherheitsmaßnahmen.</a:t>
            </a:r>
          </a:p>
        </p:txBody>
      </p:sp>
    </p:spTree>
    <p:extLst>
      <p:ext uri="{BB962C8B-B14F-4D97-AF65-F5344CB8AC3E}">
        <p14:creationId xmlns:p14="http://schemas.microsoft.com/office/powerpoint/2010/main" val="84580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368510" cy="6494085"/>
          </a:xfrm>
          <a:prstGeom prst="rect">
            <a:avLst/>
          </a:prstGeom>
        </p:spPr>
        <p:txBody>
          <a:bodyPr wrap="square">
            <a:spAutoFit/>
          </a:bodyPr>
          <a:lstStyle/>
          <a:p>
            <a:r>
              <a:rPr lang="de-DE" sz="3200" b="1" dirty="0"/>
              <a:t>11. </a:t>
            </a:r>
            <a:r>
              <a:rPr lang="de-DE" sz="3200" b="1" dirty="0" err="1"/>
              <a:t>SmartWatch</a:t>
            </a:r>
            <a:r>
              <a:rPr lang="de-DE" sz="3200" b="1" dirty="0"/>
              <a:t> / Handy</a:t>
            </a:r>
            <a:endParaRPr lang="de-DE" sz="3200" dirty="0"/>
          </a:p>
          <a:p>
            <a:endParaRPr lang="de-DE" sz="3200" dirty="0"/>
          </a:p>
          <a:p>
            <a:r>
              <a:rPr lang="de-DE" sz="3200" dirty="0"/>
              <a:t>Bitte beachten Sie, dass Handys und Smartwatches nach dem </a:t>
            </a:r>
            <a:r>
              <a:rPr lang="de-DE" sz="3200" dirty="0" err="1"/>
              <a:t>BayEUG</a:t>
            </a:r>
            <a:r>
              <a:rPr lang="de-DE" sz="3200" dirty="0"/>
              <a:t> Art.56, Abs.5 im Schulhaus und dem gesamten Schulgelände verboten.</a:t>
            </a:r>
          </a:p>
          <a:p>
            <a:endParaRPr lang="de-DE" sz="3200" dirty="0"/>
          </a:p>
          <a:p>
            <a:endParaRPr lang="de-DE" sz="3200" dirty="0"/>
          </a:p>
          <a:p>
            <a:endParaRPr lang="de-DE" sz="3200" dirty="0"/>
          </a:p>
          <a:p>
            <a:endParaRPr lang="de-DE" sz="3200" dirty="0"/>
          </a:p>
          <a:p>
            <a:r>
              <a:rPr lang="de-DE" sz="3200" dirty="0"/>
              <a:t>Mitgeführte Speichermedien und Handys sind während der Aufenthaltszeit in der Schule auszuschalten.</a:t>
            </a:r>
          </a:p>
          <a:p>
            <a:endParaRPr lang="de-DE" sz="3200" dirty="0"/>
          </a:p>
          <a:p>
            <a:endParaRPr lang="de-DE" sz="3200" dirty="0"/>
          </a:p>
        </p:txBody>
      </p:sp>
      <p:pic>
        <p:nvPicPr>
          <p:cNvPr id="5122" name="Picture 2" descr="Handyverbot-Bilder: Stock-Fotos &amp; -Videos. | Adobe Stock">
            <a:extLst>
              <a:ext uri="{FF2B5EF4-FFF2-40B4-BE49-F238E27FC236}">
                <a16:creationId xmlns:a16="http://schemas.microsoft.com/office/drawing/2014/main" id="{280729C6-53E3-4B80-9237-107FDAB9B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953" y="3198150"/>
            <a:ext cx="2314714" cy="16371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martwatch-Verbot">
            <a:extLst>
              <a:ext uri="{FF2B5EF4-FFF2-40B4-BE49-F238E27FC236}">
                <a16:creationId xmlns:a16="http://schemas.microsoft.com/office/drawing/2014/main" id="{FEC5E1BA-AEF1-44F6-AE90-0A1CA127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490" y="3179852"/>
            <a:ext cx="1689029" cy="168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5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44138" y="216672"/>
            <a:ext cx="7297782" cy="2056265"/>
          </a:xfrm>
        </p:spPr>
        <p:txBody>
          <a:bodyPr>
            <a:normAutofit/>
          </a:bodyPr>
          <a:lstStyle/>
          <a:p>
            <a:pPr algn="l"/>
            <a:r>
              <a:rPr lang="de-DE" dirty="0">
                <a:latin typeface="Segoe UI Light" panose="020B0502040204020203" pitchFamily="34" charset="0"/>
                <a:cs typeface="Segoe UI Light" panose="020B0502040204020203" pitchFamily="34" charset="0"/>
              </a:rPr>
              <a:t>Themen</a:t>
            </a:r>
            <a:r>
              <a:rPr lang="de-DE" dirty="0"/>
              <a:t>:</a:t>
            </a:r>
            <a:br>
              <a:rPr lang="de-DE" dirty="0"/>
            </a:br>
            <a:endParaRPr lang="de-DE" dirty="0"/>
          </a:p>
        </p:txBody>
      </p:sp>
      <p:sp>
        <p:nvSpPr>
          <p:cNvPr id="7" name="Textfeld 6">
            <a:extLst>
              <a:ext uri="{FF2B5EF4-FFF2-40B4-BE49-F238E27FC236}">
                <a16:creationId xmlns:a16="http://schemas.microsoft.com/office/drawing/2014/main" id="{0BFC4403-016B-4970-BF08-A13E648C124D}"/>
              </a:ext>
            </a:extLst>
          </p:cNvPr>
          <p:cNvSpPr txBox="1"/>
          <p:nvPr/>
        </p:nvSpPr>
        <p:spPr>
          <a:xfrm>
            <a:off x="1210493" y="1555115"/>
            <a:ext cx="9144000" cy="4247317"/>
          </a:xfrm>
          <a:prstGeom prst="rect">
            <a:avLst/>
          </a:prstGeom>
          <a:noFill/>
        </p:spPr>
        <p:txBody>
          <a:bodyPr wrap="square" rtlCol="0">
            <a:spAutoFit/>
          </a:bodyPr>
          <a:lstStyle/>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Schulfamilie 2025/2026</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Organisatorisches</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Elternbeirat/</a:t>
            </a:r>
            <a:r>
              <a:rPr lang="de-DE" sz="3600" b="1" dirty="0" err="1">
                <a:solidFill>
                  <a:schemeClr val="bg1">
                    <a:lumMod val="50000"/>
                  </a:schemeClr>
                </a:solidFill>
                <a:latin typeface="Grundschrift" panose="00000500000000000000" pitchFamily="2" charset="0"/>
              </a:rPr>
              <a:t>Klassenelternsprecher:innen</a:t>
            </a:r>
            <a:endParaRPr lang="de-DE" sz="3600" b="1" dirty="0">
              <a:solidFill>
                <a:schemeClr val="bg1">
                  <a:lumMod val="50000"/>
                </a:schemeClr>
              </a:solidFill>
              <a:latin typeface="Grundschrift" panose="00000500000000000000" pitchFamily="2" charset="0"/>
            </a:endParaRP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Meldungen</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Infomaterial</a:t>
            </a:r>
          </a:p>
          <a:p>
            <a:pPr marL="360000" indent="-540000">
              <a:buFont typeface="Wingdings" panose="05000000000000000000" pitchFamily="2" charset="2"/>
              <a:buChar char="v"/>
            </a:pPr>
            <a:r>
              <a:rPr lang="de-DE" sz="3600" b="1" dirty="0">
                <a:solidFill>
                  <a:srgbClr val="00B0F0"/>
                </a:solidFill>
                <a:latin typeface="Grundschrift" panose="00000500000000000000" pitchFamily="2" charset="0"/>
              </a:rPr>
              <a:t>Smart Lesen ROB</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Fragen, Anregungen und Wünsche</a:t>
            </a:r>
          </a:p>
          <a:p>
            <a:pPr marL="342900" indent="-342900">
              <a:buAutoNum type="arabicPeriod"/>
            </a:pPr>
            <a:endParaRPr lang="de-DE" dirty="0"/>
          </a:p>
        </p:txBody>
      </p:sp>
      <p:pic>
        <p:nvPicPr>
          <p:cNvPr id="4" name="Picture 2" descr="2019 Schuleule">
            <a:extLst>
              <a:ext uri="{FF2B5EF4-FFF2-40B4-BE49-F238E27FC236}">
                <a16:creationId xmlns:a16="http://schemas.microsoft.com/office/drawing/2014/main" id="{15FE825F-E853-4234-88B9-3D8106EBF5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9143" y="1555115"/>
            <a:ext cx="876098" cy="112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8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6" dur="500"/>
                                        <p:tgtEl>
                                          <p:spTgt spid="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9" dur="500"/>
                                        <p:tgtEl>
                                          <p:spTgt spid="7">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2" dur="500"/>
                                        <p:tgtEl>
                                          <p:spTgt spid="7">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Verbinder 1">
            <a:extLst>
              <a:ext uri="{FF2B5EF4-FFF2-40B4-BE49-F238E27FC236}">
                <a16:creationId xmlns:a16="http://schemas.microsoft.com/office/drawing/2014/main" id="{8B16B895-9B3C-4F23-A5BC-AE1BD5848859}"/>
              </a:ext>
            </a:extLst>
          </p:cNvPr>
          <p:cNvSpPr/>
          <p:nvPr/>
        </p:nvSpPr>
        <p:spPr>
          <a:xfrm>
            <a:off x="9679120" y="883399"/>
            <a:ext cx="1338019" cy="1299284"/>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Verbinder 4">
            <a:extLst>
              <a:ext uri="{FF2B5EF4-FFF2-40B4-BE49-F238E27FC236}">
                <a16:creationId xmlns:a16="http://schemas.microsoft.com/office/drawing/2014/main" id="{9F749248-008A-489C-BB82-5EEFAFB0A42D}"/>
              </a:ext>
            </a:extLst>
          </p:cNvPr>
          <p:cNvSpPr/>
          <p:nvPr/>
        </p:nvSpPr>
        <p:spPr>
          <a:xfrm>
            <a:off x="9676535" y="2089682"/>
            <a:ext cx="1338019" cy="12992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Verbinder 5">
            <a:extLst>
              <a:ext uri="{FF2B5EF4-FFF2-40B4-BE49-F238E27FC236}">
                <a16:creationId xmlns:a16="http://schemas.microsoft.com/office/drawing/2014/main" id="{BAD4646B-88E9-49A9-9BF9-B32FBE294683}"/>
              </a:ext>
            </a:extLst>
          </p:cNvPr>
          <p:cNvSpPr/>
          <p:nvPr/>
        </p:nvSpPr>
        <p:spPr>
          <a:xfrm>
            <a:off x="9681704" y="3280467"/>
            <a:ext cx="1338019" cy="1299284"/>
          </a:xfrm>
          <a:prstGeom prst="flowChartConnector">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931333" y="533401"/>
            <a:ext cx="9067800" cy="4031873"/>
          </a:xfrm>
          <a:prstGeom prst="rect">
            <a:avLst/>
          </a:prstGeom>
        </p:spPr>
        <p:txBody>
          <a:bodyPr wrap="square">
            <a:spAutoFit/>
          </a:bodyPr>
          <a:lstStyle/>
          <a:p>
            <a:r>
              <a:rPr lang="de-DE" sz="3200" b="1" dirty="0"/>
              <a:t>12. Sicherheit an der Haager Straße</a:t>
            </a:r>
            <a:endParaRPr lang="de-DE" sz="3200" dirty="0"/>
          </a:p>
          <a:p>
            <a:endParaRPr lang="de-DE" sz="3200" dirty="0"/>
          </a:p>
          <a:p>
            <a:r>
              <a:rPr lang="de-DE" sz="3200" dirty="0"/>
              <a:t>Die Sicherheit der Kinder beim Überqueren der Haager Straße war schon immer ein großes Anliegen. In diesem Zusammenhang bitten wir Sie - auch im Auftrag vieler Eltern – nicht an der Haager Straße oder an der Haltebucht für die Busse zu halten oder zu parken.</a:t>
            </a:r>
          </a:p>
        </p:txBody>
      </p:sp>
    </p:spTree>
    <p:extLst>
      <p:ext uri="{BB962C8B-B14F-4D97-AF65-F5344CB8AC3E}">
        <p14:creationId xmlns:p14="http://schemas.microsoft.com/office/powerpoint/2010/main" val="174324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92D8685-0DD6-42D4-AAB5-D4F09B41EC6B}"/>
              </a:ext>
            </a:extLst>
          </p:cNvPr>
          <p:cNvPicPr/>
          <p:nvPr/>
        </p:nvPicPr>
        <p:blipFill>
          <a:blip r:embed="rId2"/>
          <a:stretch>
            <a:fillRect/>
          </a:stretch>
        </p:blipFill>
        <p:spPr>
          <a:xfrm>
            <a:off x="1710219" y="1762865"/>
            <a:ext cx="7094734" cy="4432447"/>
          </a:xfrm>
          <a:prstGeom prst="rect">
            <a:avLst/>
          </a:prstGeom>
        </p:spPr>
      </p:pic>
      <p:sp>
        <p:nvSpPr>
          <p:cNvPr id="13" name="Rechteck: abgerundete Ecken 12">
            <a:extLst>
              <a:ext uri="{FF2B5EF4-FFF2-40B4-BE49-F238E27FC236}">
                <a16:creationId xmlns:a16="http://schemas.microsoft.com/office/drawing/2014/main" id="{EAF95F96-3A45-4187-9E10-AE72F3A693CC}"/>
              </a:ext>
            </a:extLst>
          </p:cNvPr>
          <p:cNvSpPr/>
          <p:nvPr/>
        </p:nvSpPr>
        <p:spPr>
          <a:xfrm>
            <a:off x="1303106" y="6182753"/>
            <a:ext cx="3900755" cy="3693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DAD71768-C1FB-4B5F-AF4B-915C47E6E348}"/>
              </a:ext>
            </a:extLst>
          </p:cNvPr>
          <p:cNvSpPr/>
          <p:nvPr/>
        </p:nvSpPr>
        <p:spPr>
          <a:xfrm>
            <a:off x="1623318" y="1201485"/>
            <a:ext cx="4767208" cy="3693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931333" y="533401"/>
            <a:ext cx="9067800" cy="584775"/>
          </a:xfrm>
          <a:prstGeom prst="rect">
            <a:avLst/>
          </a:prstGeom>
        </p:spPr>
        <p:txBody>
          <a:bodyPr wrap="square">
            <a:spAutoFit/>
          </a:bodyPr>
          <a:lstStyle/>
          <a:p>
            <a:r>
              <a:rPr lang="de-DE" sz="3200" b="1" dirty="0"/>
              <a:t>12. Sicheres Parken an der Schule</a:t>
            </a:r>
            <a:endParaRPr lang="de-DE" sz="3200" dirty="0"/>
          </a:p>
        </p:txBody>
      </p:sp>
      <p:sp>
        <p:nvSpPr>
          <p:cNvPr id="3" name="Pfeil: nach unten 2">
            <a:extLst>
              <a:ext uri="{FF2B5EF4-FFF2-40B4-BE49-F238E27FC236}">
                <a16:creationId xmlns:a16="http://schemas.microsoft.com/office/drawing/2014/main" id="{A6E160FE-3565-4F6C-A089-99D2A617DCFE}"/>
              </a:ext>
            </a:extLst>
          </p:cNvPr>
          <p:cNvSpPr/>
          <p:nvPr/>
        </p:nvSpPr>
        <p:spPr>
          <a:xfrm>
            <a:off x="3354513" y="1494890"/>
            <a:ext cx="303088" cy="852755"/>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C5E6098-BE41-4E99-8633-96FD8058C6DC}"/>
              </a:ext>
            </a:extLst>
          </p:cNvPr>
          <p:cNvSpPr txBox="1"/>
          <p:nvPr/>
        </p:nvSpPr>
        <p:spPr>
          <a:xfrm>
            <a:off x="1623318" y="1201485"/>
            <a:ext cx="4728346" cy="369332"/>
          </a:xfrm>
          <a:prstGeom prst="rect">
            <a:avLst/>
          </a:prstGeom>
          <a:noFill/>
        </p:spPr>
        <p:txBody>
          <a:bodyPr wrap="none" rtlCol="0">
            <a:spAutoFit/>
          </a:bodyPr>
          <a:lstStyle/>
          <a:p>
            <a:r>
              <a:rPr lang="de-DE" dirty="0"/>
              <a:t>Haupteingang: Parkplatz für Lehrer und Personal</a:t>
            </a:r>
          </a:p>
        </p:txBody>
      </p:sp>
      <p:sp>
        <p:nvSpPr>
          <p:cNvPr id="9" name="Pfeil: nach unten 8">
            <a:extLst>
              <a:ext uri="{FF2B5EF4-FFF2-40B4-BE49-F238E27FC236}">
                <a16:creationId xmlns:a16="http://schemas.microsoft.com/office/drawing/2014/main" id="{C529652B-E58C-4043-A7D1-0D2ABD542146}"/>
              </a:ext>
            </a:extLst>
          </p:cNvPr>
          <p:cNvSpPr/>
          <p:nvPr/>
        </p:nvSpPr>
        <p:spPr>
          <a:xfrm>
            <a:off x="4724401" y="1494890"/>
            <a:ext cx="303088" cy="64042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079192BC-30F4-4C9F-8D42-4C1BD7555346}"/>
              </a:ext>
            </a:extLst>
          </p:cNvPr>
          <p:cNvSpPr/>
          <p:nvPr/>
        </p:nvSpPr>
        <p:spPr>
          <a:xfrm>
            <a:off x="1099335" y="5198723"/>
            <a:ext cx="780835" cy="1047964"/>
          </a:xfrm>
          <a:prstGeom prst="roundRect">
            <a:avLst/>
          </a:prstGeom>
          <a:solidFill>
            <a:srgbClr val="00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effectLst>
                  <a:outerShdw blurRad="38100" dist="38100" dir="2700000" algn="tl">
                    <a:srgbClr val="000000">
                      <a:alpha val="43137"/>
                    </a:srgbClr>
                  </a:outerShdw>
                </a:effectLst>
              </a:rPr>
              <a:t>P</a:t>
            </a:r>
            <a:endParaRPr lang="de-DE" b="1" dirty="0">
              <a:effectLst>
                <a:outerShdw blurRad="38100" dist="38100" dir="2700000" algn="tl">
                  <a:srgbClr val="000000">
                    <a:alpha val="43137"/>
                  </a:srgbClr>
                </a:outerShdw>
              </a:effectLst>
            </a:endParaRPr>
          </a:p>
          <a:p>
            <a:pPr algn="ctr"/>
            <a:r>
              <a:rPr lang="de-DE" sz="1100" dirty="0"/>
              <a:t>ELTERN</a:t>
            </a:r>
          </a:p>
        </p:txBody>
      </p:sp>
      <p:sp>
        <p:nvSpPr>
          <p:cNvPr id="12" name="Pfeil: nach rechts 11">
            <a:extLst>
              <a:ext uri="{FF2B5EF4-FFF2-40B4-BE49-F238E27FC236}">
                <a16:creationId xmlns:a16="http://schemas.microsoft.com/office/drawing/2014/main" id="{4057D6DC-1116-4707-A7BF-9077452DF516}"/>
              </a:ext>
            </a:extLst>
          </p:cNvPr>
          <p:cNvSpPr/>
          <p:nvPr/>
        </p:nvSpPr>
        <p:spPr>
          <a:xfrm>
            <a:off x="1720923" y="5568594"/>
            <a:ext cx="523983" cy="292814"/>
          </a:xfrm>
          <a:prstGeom prst="rightArrow">
            <a:avLst/>
          </a:prstGeom>
          <a:solidFill>
            <a:srgbClr val="FFFF00"/>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31700764-1776-437B-81C7-74E5179D09D9}"/>
              </a:ext>
            </a:extLst>
          </p:cNvPr>
          <p:cNvSpPr txBox="1"/>
          <p:nvPr/>
        </p:nvSpPr>
        <p:spPr>
          <a:xfrm>
            <a:off x="1367654" y="6202694"/>
            <a:ext cx="3973332" cy="369332"/>
          </a:xfrm>
          <a:prstGeom prst="rect">
            <a:avLst/>
          </a:prstGeom>
          <a:noFill/>
        </p:spPr>
        <p:txBody>
          <a:bodyPr wrap="none" rtlCol="0">
            <a:spAutoFit/>
          </a:bodyPr>
          <a:lstStyle/>
          <a:p>
            <a:r>
              <a:rPr lang="de-DE" dirty="0"/>
              <a:t>Parkplatz für Eltern, Oma/Opa, Taxi, . . . </a:t>
            </a:r>
          </a:p>
        </p:txBody>
      </p:sp>
      <p:pic>
        <p:nvPicPr>
          <p:cNvPr id="6148" name="Picture 4" descr="Parkverbotsschilder Allgemein/Individuell online kaufen | SETON">
            <a:extLst>
              <a:ext uri="{FF2B5EF4-FFF2-40B4-BE49-F238E27FC236}">
                <a16:creationId xmlns:a16="http://schemas.microsoft.com/office/drawing/2014/main" id="{5B8A1CAE-B79C-4150-AAA0-27388BB3A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057" y="2026718"/>
            <a:ext cx="603607" cy="6036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arkverbotsschilder Allgemein/Individuell online kaufen | SETON">
            <a:extLst>
              <a:ext uri="{FF2B5EF4-FFF2-40B4-BE49-F238E27FC236}">
                <a16:creationId xmlns:a16="http://schemas.microsoft.com/office/drawing/2014/main" id="{79F7C715-6498-46FB-B9E8-9203D2E18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270" y="3127196"/>
            <a:ext cx="603607" cy="603607"/>
          </a:xfrm>
          <a:prstGeom prst="rect">
            <a:avLst/>
          </a:prstGeom>
          <a:noFill/>
          <a:extLst>
            <a:ext uri="{909E8E84-426E-40DD-AFC4-6F175D3DCCD1}">
              <a14:hiddenFill xmlns:a14="http://schemas.microsoft.com/office/drawing/2010/main">
                <a:solidFill>
                  <a:srgbClr val="FFFFFF"/>
                </a:solidFill>
              </a14:hiddenFill>
            </a:ext>
          </a:extLst>
        </p:spPr>
      </p:pic>
      <p:sp>
        <p:nvSpPr>
          <p:cNvPr id="15" name="Pfeil: nach rechts 14">
            <a:extLst>
              <a:ext uri="{FF2B5EF4-FFF2-40B4-BE49-F238E27FC236}">
                <a16:creationId xmlns:a16="http://schemas.microsoft.com/office/drawing/2014/main" id="{37C74D1F-AA4B-486A-8E1D-3086157F13C6}"/>
              </a:ext>
            </a:extLst>
          </p:cNvPr>
          <p:cNvSpPr/>
          <p:nvPr/>
        </p:nvSpPr>
        <p:spPr>
          <a:xfrm rot="8472400">
            <a:off x="5759996" y="2049657"/>
            <a:ext cx="2654585" cy="369332"/>
          </a:xfrm>
          <a:prstGeom prst="rightArrow">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81DDC231-6B55-419B-9225-6D63149687E4}"/>
              </a:ext>
            </a:extLst>
          </p:cNvPr>
          <p:cNvSpPr/>
          <p:nvPr/>
        </p:nvSpPr>
        <p:spPr>
          <a:xfrm>
            <a:off x="7080634" y="1013120"/>
            <a:ext cx="2510294" cy="533139"/>
          </a:xfrm>
          <a:prstGeom prst="roundRect">
            <a:avLst/>
          </a:prstGeom>
          <a:solidFill>
            <a:srgbClr val="FFFF00"/>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a:extLst>
              <a:ext uri="{FF2B5EF4-FFF2-40B4-BE49-F238E27FC236}">
                <a16:creationId xmlns:a16="http://schemas.microsoft.com/office/drawing/2014/main" id="{395CD11C-99B8-4770-B827-7608F054A6E8}"/>
              </a:ext>
            </a:extLst>
          </p:cNvPr>
          <p:cNvSpPr txBox="1"/>
          <p:nvPr/>
        </p:nvSpPr>
        <p:spPr>
          <a:xfrm>
            <a:off x="7142121" y="1095023"/>
            <a:ext cx="2423227" cy="369332"/>
          </a:xfrm>
          <a:prstGeom prst="rect">
            <a:avLst/>
          </a:prstGeom>
          <a:noFill/>
        </p:spPr>
        <p:txBody>
          <a:bodyPr wrap="none" rtlCol="0">
            <a:spAutoFit/>
          </a:bodyPr>
          <a:lstStyle/>
          <a:p>
            <a:r>
              <a:rPr lang="de-DE" b="1" dirty="0">
                <a:solidFill>
                  <a:srgbClr val="FF0000"/>
                </a:solidFill>
              </a:rPr>
              <a:t>Verbot der Durchfahrt !</a:t>
            </a:r>
          </a:p>
        </p:txBody>
      </p:sp>
    </p:spTree>
    <p:extLst>
      <p:ext uri="{BB962C8B-B14F-4D97-AF65-F5344CB8AC3E}">
        <p14:creationId xmlns:p14="http://schemas.microsoft.com/office/powerpoint/2010/main" val="336629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Stellen Sie bitte Ihr Auto auf dem Parkplatz am Friedhof ab und erwarten Sie Ihr Kind auf dem Pausenhof! </a:t>
            </a:r>
          </a:p>
          <a:p>
            <a:pPr algn="ctr"/>
            <a:r>
              <a:rPr lang="de-DE" sz="3200" b="1" i="1" dirty="0">
                <a:solidFill>
                  <a:srgbClr val="C00000"/>
                </a:solidFill>
                <a:effectLst>
                  <a:outerShdw blurRad="38100" dist="38100" dir="2700000" algn="tl">
                    <a:srgbClr val="000000">
                      <a:alpha val="43137"/>
                    </a:srgbClr>
                  </a:outerShdw>
                </a:effectLst>
                <a:sym typeface="Wingdings" panose="05000000000000000000" pitchFamily="2" charset="2"/>
              </a:rPr>
              <a:t> kürzester und sicherster Weg!</a:t>
            </a:r>
            <a:endParaRPr lang="de-DE" sz="3200" b="1" i="1" dirty="0">
              <a:solidFill>
                <a:srgbClr val="C00000"/>
              </a:solidFill>
              <a:effectLst>
                <a:outerShdw blurRad="38100" dist="38100" dir="2700000" algn="tl">
                  <a:srgbClr val="000000">
                    <a:alpha val="43137"/>
                  </a:srgbClr>
                </a:outerShdw>
              </a:effectLst>
            </a:endParaRPr>
          </a:p>
          <a:p>
            <a:endParaRPr lang="de-DE" sz="3200" dirty="0"/>
          </a:p>
          <a:p>
            <a:r>
              <a:rPr lang="de-DE" sz="3200" dirty="0"/>
              <a:t>Die Parkplätze vor dem Schulgebäude benötigen wir für die Lehrkräfte und das Personal.</a:t>
            </a:r>
          </a:p>
          <a:p>
            <a:endParaRPr lang="de-DE" sz="3200" dirty="0"/>
          </a:p>
          <a:p>
            <a:r>
              <a:rPr lang="de-DE" sz="3200" b="1" dirty="0"/>
              <a:t>Bitte geben Sie diese Information auch an Ihre familiären Fahrdienste, wie z. B. Großeltern, weiter!</a:t>
            </a:r>
            <a:endParaRPr lang="de-DE" sz="3200" dirty="0"/>
          </a:p>
        </p:txBody>
      </p:sp>
      <p:pic>
        <p:nvPicPr>
          <p:cNvPr id="3" name="Picture 2" descr="2019 Schuleule">
            <a:extLst>
              <a:ext uri="{FF2B5EF4-FFF2-40B4-BE49-F238E27FC236}">
                <a16:creationId xmlns:a16="http://schemas.microsoft.com/office/drawing/2014/main" id="{1F6C0949-5E2D-4A42-8233-748137C524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91532"/>
            <a:ext cx="914400" cy="117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rstellung solcher 3D Männchen (Design, Grafik)">
            <a:extLst>
              <a:ext uri="{FF2B5EF4-FFF2-40B4-BE49-F238E27FC236}">
                <a16:creationId xmlns:a16="http://schemas.microsoft.com/office/drawing/2014/main" id="{F5971BE4-88DB-443F-9D13-8DBF5685D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27047" y="3062338"/>
            <a:ext cx="2161609" cy="24358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4647426"/>
          </a:xfrm>
          <a:prstGeom prst="rect">
            <a:avLst/>
          </a:prstGeom>
        </p:spPr>
        <p:txBody>
          <a:bodyPr wrap="square">
            <a:spAutoFit/>
          </a:bodyPr>
          <a:lstStyle/>
          <a:p>
            <a:r>
              <a:rPr lang="de-DE" sz="3200" b="1" dirty="0"/>
              <a:t>13. Fundsachen</a:t>
            </a:r>
            <a:endParaRPr lang="de-DE" sz="3200" dirty="0"/>
          </a:p>
          <a:p>
            <a:endParaRPr lang="de-DE" sz="3200" dirty="0"/>
          </a:p>
          <a:p>
            <a:r>
              <a:rPr lang="de-DE" sz="3200" dirty="0"/>
              <a:t>Alle Fundsachen die heute nicht mitgenommen werden, kommen einem karitativen Zweck zugute bzw. werden entsorgt.</a:t>
            </a:r>
          </a:p>
          <a:p>
            <a:endParaRPr lang="de-DE" sz="3200" dirty="0"/>
          </a:p>
          <a:p>
            <a:r>
              <a:rPr lang="de-DE" sz="3200" dirty="0"/>
              <a:t>Hinweis: </a:t>
            </a:r>
          </a:p>
          <a:p>
            <a:r>
              <a:rPr lang="de-DE" sz="3200" dirty="0"/>
              <a:t>Bitte beschriften Sie alle </a:t>
            </a:r>
            <a:r>
              <a:rPr lang="de-DE" sz="3200" b="1" i="1" u="sng" dirty="0" err="1"/>
              <a:t>ALLE</a:t>
            </a:r>
            <a:r>
              <a:rPr lang="de-DE" sz="3200" b="1" dirty="0"/>
              <a:t> </a:t>
            </a:r>
            <a:r>
              <a:rPr lang="de-DE" sz="3200" dirty="0"/>
              <a:t>Schulsachen: </a:t>
            </a:r>
          </a:p>
          <a:p>
            <a:r>
              <a:rPr lang="de-DE" sz="2000" dirty="0">
                <a:sym typeface="Wingdings" panose="05000000000000000000" pitchFamily="2" charset="2"/>
              </a:rPr>
              <a:t> </a:t>
            </a:r>
            <a:r>
              <a:rPr lang="de-DE" sz="2000" dirty="0"/>
              <a:t>Turnbeutel, Sportkleidung, Sportschuhe, Hausschuhe, Brotzeitboxen und   </a:t>
            </a:r>
          </a:p>
          <a:p>
            <a:r>
              <a:rPr lang="de-DE" sz="2000" dirty="0"/>
              <a:t>     Trinkflaschen gut lesbar mit </a:t>
            </a:r>
            <a:r>
              <a:rPr lang="de-DE" sz="2000" b="1" dirty="0"/>
              <a:t>Vor- und Nachnamen</a:t>
            </a:r>
            <a:endParaRPr lang="de-DE" sz="3200" dirty="0"/>
          </a:p>
        </p:txBody>
      </p:sp>
    </p:spTree>
    <p:extLst>
      <p:ext uri="{BB962C8B-B14F-4D97-AF65-F5344CB8AC3E}">
        <p14:creationId xmlns:p14="http://schemas.microsoft.com/office/powerpoint/2010/main" val="1220993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524315"/>
          </a:xfrm>
          <a:prstGeom prst="rect">
            <a:avLst/>
          </a:prstGeom>
        </p:spPr>
        <p:txBody>
          <a:bodyPr wrap="square">
            <a:spAutoFit/>
          </a:bodyPr>
          <a:lstStyle/>
          <a:p>
            <a:r>
              <a:rPr lang="de-DE" sz="3200" b="1" dirty="0"/>
              <a:t>14. Überweisungen</a:t>
            </a:r>
          </a:p>
          <a:p>
            <a:endParaRPr lang="de-DE" sz="3200" b="1" dirty="0"/>
          </a:p>
          <a:p>
            <a:r>
              <a:rPr lang="de-DE" sz="3200" dirty="0"/>
              <a:t>Alle Materialkosten über einen Betrag von 5,00 €uro werden über den Schulmanager abgewickelt.</a:t>
            </a:r>
          </a:p>
          <a:p>
            <a:endParaRPr lang="de-DE" sz="3200" dirty="0"/>
          </a:p>
          <a:p>
            <a:pPr marL="457200" indent="-457200">
              <a:buFontTx/>
              <a:buChar char="-"/>
            </a:pPr>
            <a:r>
              <a:rPr lang="de-DE" sz="3200" dirty="0"/>
              <a:t>Kopiergeld</a:t>
            </a:r>
          </a:p>
          <a:p>
            <a:pPr marL="457200" indent="-457200">
              <a:buFontTx/>
              <a:buChar char="-"/>
            </a:pPr>
            <a:r>
              <a:rPr lang="de-DE" sz="3200" dirty="0"/>
              <a:t>Arbeitshefte</a:t>
            </a:r>
          </a:p>
          <a:p>
            <a:pPr marL="457200" indent="-457200">
              <a:buFontTx/>
              <a:buChar char="-"/>
            </a:pPr>
            <a:r>
              <a:rPr lang="de-DE" sz="3200" dirty="0"/>
              <a:t>Materialkosten</a:t>
            </a:r>
          </a:p>
          <a:p>
            <a:pPr marL="457200" indent="-457200">
              <a:buFontTx/>
              <a:buChar char="-"/>
            </a:pPr>
            <a:r>
              <a:rPr lang="de-DE" sz="3200" dirty="0"/>
              <a:t>Sonderbuchungen</a:t>
            </a:r>
          </a:p>
        </p:txBody>
      </p:sp>
      <p:pic>
        <p:nvPicPr>
          <p:cNvPr id="6146" name="Picture 2" descr="5 Euro | zeichnen mit Martina Wald">
            <a:extLst>
              <a:ext uri="{FF2B5EF4-FFF2-40B4-BE49-F238E27FC236}">
                <a16:creationId xmlns:a16="http://schemas.microsoft.com/office/drawing/2014/main" id="{79351F12-9E61-410A-B3E2-DCAFFCEEC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0909">
            <a:off x="6365849" y="304178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8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E2A2B172-9D28-4CE1-8471-835636C6BBDC}"/>
              </a:ext>
            </a:extLst>
          </p:cNvPr>
          <p:cNvGrpSpPr/>
          <p:nvPr/>
        </p:nvGrpSpPr>
        <p:grpSpPr>
          <a:xfrm>
            <a:off x="2291982" y="852406"/>
            <a:ext cx="3543132" cy="5052447"/>
            <a:chOff x="1354329" y="852406"/>
            <a:chExt cx="3543132" cy="5052447"/>
          </a:xfrm>
        </p:grpSpPr>
        <p:pic>
          <p:nvPicPr>
            <p:cNvPr id="5" name="Grafik 4">
              <a:extLst>
                <a:ext uri="{FF2B5EF4-FFF2-40B4-BE49-F238E27FC236}">
                  <a16:creationId xmlns:a16="http://schemas.microsoft.com/office/drawing/2014/main" id="{5EFEF95D-D29A-4120-BBF4-27627494950D}"/>
                </a:ext>
              </a:extLst>
            </p:cNvPr>
            <p:cNvPicPr/>
            <p:nvPr/>
          </p:nvPicPr>
          <p:blipFill rotWithShape="1">
            <a:blip r:embed="rId2"/>
            <a:srcRect b="20711"/>
            <a:stretch/>
          </p:blipFill>
          <p:spPr>
            <a:xfrm>
              <a:off x="1354329" y="852406"/>
              <a:ext cx="3543132" cy="5052447"/>
            </a:xfrm>
            <a:prstGeom prst="rect">
              <a:avLst/>
            </a:prstGeom>
          </p:spPr>
        </p:pic>
        <p:sp>
          <p:nvSpPr>
            <p:cNvPr id="2" name="Rechteck 1">
              <a:extLst>
                <a:ext uri="{FF2B5EF4-FFF2-40B4-BE49-F238E27FC236}">
                  <a16:creationId xmlns:a16="http://schemas.microsoft.com/office/drawing/2014/main" id="{00C3F18D-360E-4E30-8666-19496A25A906}"/>
                </a:ext>
              </a:extLst>
            </p:cNvPr>
            <p:cNvSpPr/>
            <p:nvPr/>
          </p:nvSpPr>
          <p:spPr>
            <a:xfrm>
              <a:off x="2487475" y="1859797"/>
              <a:ext cx="767166"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AAE10F7-481A-4DC4-9039-AE3646FA7687}"/>
                </a:ext>
              </a:extLst>
            </p:cNvPr>
            <p:cNvSpPr/>
            <p:nvPr/>
          </p:nvSpPr>
          <p:spPr>
            <a:xfrm>
              <a:off x="1500755" y="1965703"/>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277BED4-C7E0-457B-96DA-89CE77F269AD}"/>
                </a:ext>
              </a:extLst>
            </p:cNvPr>
            <p:cNvSpPr/>
            <p:nvPr/>
          </p:nvSpPr>
          <p:spPr>
            <a:xfrm>
              <a:off x="2807778" y="2683791"/>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A7A4B4E-0B6F-4780-B1D7-F7E0E4E0C5F9}"/>
                </a:ext>
              </a:extLst>
            </p:cNvPr>
            <p:cNvSpPr/>
            <p:nvPr/>
          </p:nvSpPr>
          <p:spPr>
            <a:xfrm>
              <a:off x="2812947" y="4711481"/>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Pfeil: nach rechts 12">
            <a:extLst>
              <a:ext uri="{FF2B5EF4-FFF2-40B4-BE49-F238E27FC236}">
                <a16:creationId xmlns:a16="http://schemas.microsoft.com/office/drawing/2014/main" id="{E059114C-EE53-455F-A99D-564274DDB35F}"/>
              </a:ext>
            </a:extLst>
          </p:cNvPr>
          <p:cNvSpPr/>
          <p:nvPr/>
        </p:nvSpPr>
        <p:spPr>
          <a:xfrm>
            <a:off x="1565332" y="4920713"/>
            <a:ext cx="827387" cy="480447"/>
          </a:xfrm>
          <a:prstGeom prst="rightArrow">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94744F8A-688B-4509-BA9E-FA52EC75F589}"/>
              </a:ext>
            </a:extLst>
          </p:cNvPr>
          <p:cNvSpPr/>
          <p:nvPr/>
        </p:nvSpPr>
        <p:spPr>
          <a:xfrm flipH="1">
            <a:off x="5389063" y="4918133"/>
            <a:ext cx="827387" cy="480447"/>
          </a:xfrm>
          <a:prstGeom prst="rightArrow">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D4E2A907-0081-456A-A9F5-399049B1F9E3}"/>
              </a:ext>
            </a:extLst>
          </p:cNvPr>
          <p:cNvSpPr txBox="1"/>
          <p:nvPr/>
        </p:nvSpPr>
        <p:spPr>
          <a:xfrm>
            <a:off x="2787542" y="847028"/>
            <a:ext cx="6095144" cy="584775"/>
          </a:xfrm>
          <a:prstGeom prst="rect">
            <a:avLst/>
          </a:prstGeom>
          <a:noFill/>
        </p:spPr>
        <p:txBody>
          <a:bodyPr wrap="square">
            <a:spAutoFit/>
          </a:bodyPr>
          <a:lstStyle/>
          <a:p>
            <a:r>
              <a:rPr lang="de-DE" sz="3200" b="1" dirty="0"/>
              <a:t>14. Überweisungen</a:t>
            </a:r>
          </a:p>
        </p:txBody>
      </p:sp>
    </p:spTree>
    <p:extLst>
      <p:ext uri="{BB962C8B-B14F-4D97-AF65-F5344CB8AC3E}">
        <p14:creationId xmlns:p14="http://schemas.microsoft.com/office/powerpoint/2010/main" val="2058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D4DEBBBD-9525-48FB-AADC-D157FD6758D4}"/>
              </a:ext>
            </a:extLst>
          </p:cNvPr>
          <p:cNvGrpSpPr/>
          <p:nvPr/>
        </p:nvGrpSpPr>
        <p:grpSpPr>
          <a:xfrm>
            <a:off x="6344539" y="1177870"/>
            <a:ext cx="2458500" cy="4581794"/>
            <a:chOff x="6344539" y="1177870"/>
            <a:chExt cx="2458500" cy="4581794"/>
          </a:xfrm>
        </p:grpSpPr>
        <p:pic>
          <p:nvPicPr>
            <p:cNvPr id="10" name="Grafik 9">
              <a:extLst>
                <a:ext uri="{FF2B5EF4-FFF2-40B4-BE49-F238E27FC236}">
                  <a16:creationId xmlns:a16="http://schemas.microsoft.com/office/drawing/2014/main" id="{3F3027EF-3F41-4696-94A4-1E073645E3E1}"/>
                </a:ext>
              </a:extLst>
            </p:cNvPr>
            <p:cNvPicPr/>
            <p:nvPr/>
          </p:nvPicPr>
          <p:blipFill>
            <a:blip r:embed="rId2"/>
            <a:stretch>
              <a:fillRect/>
            </a:stretch>
          </p:blipFill>
          <p:spPr>
            <a:xfrm>
              <a:off x="6344539" y="1177870"/>
              <a:ext cx="2458500" cy="4581794"/>
            </a:xfrm>
            <a:prstGeom prst="rect">
              <a:avLst/>
            </a:prstGeom>
          </p:spPr>
        </p:pic>
        <p:sp>
          <p:nvSpPr>
            <p:cNvPr id="11" name="Rechteck 10">
              <a:extLst>
                <a:ext uri="{FF2B5EF4-FFF2-40B4-BE49-F238E27FC236}">
                  <a16:creationId xmlns:a16="http://schemas.microsoft.com/office/drawing/2014/main" id="{79192A6C-CBBF-4DB9-BFDC-76C5F24A2494}"/>
                </a:ext>
              </a:extLst>
            </p:cNvPr>
            <p:cNvSpPr/>
            <p:nvPr/>
          </p:nvSpPr>
          <p:spPr>
            <a:xfrm>
              <a:off x="7800841" y="2546887"/>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a:extLst>
              <a:ext uri="{FF2B5EF4-FFF2-40B4-BE49-F238E27FC236}">
                <a16:creationId xmlns:a16="http://schemas.microsoft.com/office/drawing/2014/main" id="{C7CE7BD6-8FCC-4B4D-B8B6-B670D487CCE4}"/>
              </a:ext>
            </a:extLst>
          </p:cNvPr>
          <p:cNvSpPr txBox="1"/>
          <p:nvPr/>
        </p:nvSpPr>
        <p:spPr>
          <a:xfrm>
            <a:off x="1183039" y="890738"/>
            <a:ext cx="4458344" cy="4942892"/>
          </a:xfrm>
          <a:prstGeom prst="rect">
            <a:avLst/>
          </a:prstGeom>
          <a:noFill/>
        </p:spPr>
        <p:txBody>
          <a:bodyPr wrap="square">
            <a:spAutoFit/>
          </a:bodyPr>
          <a:lstStyle/>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Bitte beachten!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Immer </a:t>
            </a:r>
            <a:r>
              <a:rPr lang="de-DE" sz="1800" b="1" i="1"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VERWENDUNGSZWECK</a:t>
            </a:r>
            <a:r>
              <a:rPr lang="de-DE" sz="1800" dirty="0">
                <a:effectLst/>
                <a:latin typeface="Calibri" panose="020F0502020204030204" pitchFamily="34" charset="0"/>
                <a:ea typeface="Calibri" panose="020F0502020204030204" pitchFamily="34" charset="0"/>
                <a:cs typeface="Times New Roman" panose="02020603050405020304" pitchFamily="18" charset="0"/>
              </a:rPr>
              <a:t> angeben – </a:t>
            </a:r>
            <a:r>
              <a:rPr lang="de-DE" sz="18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vollständig Nummer </a:t>
            </a:r>
            <a:r>
              <a:rPr lang="de-DE" sz="1800" dirty="0">
                <a:effectLst/>
                <a:latin typeface="Calibri" panose="020F0502020204030204" pitchFamily="34" charset="0"/>
                <a:ea typeface="Calibri" panose="020F0502020204030204" pitchFamily="34" charset="0"/>
                <a:cs typeface="Times New Roman" panose="02020603050405020304" pitchFamily="18" charset="0"/>
              </a:rPr>
              <a:t>und </a:t>
            </a:r>
            <a:r>
              <a:rPr lang="de-DE"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Name des Kindes </a:t>
            </a:r>
          </a:p>
          <a:p>
            <a:pPr>
              <a:lnSpc>
                <a:spcPct val="107000"/>
              </a:lnSpc>
              <a:spcAft>
                <a:spcPts val="800"/>
              </a:spcAft>
            </a:pPr>
            <a:endParaRPr lang="de-DE"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200" b="1" dirty="0">
                <a:effectLst/>
                <a:latin typeface="Calibri" panose="020F0502020204030204" pitchFamily="34" charset="0"/>
                <a:ea typeface="Calibri" panose="020F0502020204030204" pitchFamily="34" charset="0"/>
                <a:cs typeface="Times New Roman" panose="02020603050405020304" pitchFamily="18" charset="0"/>
              </a:rPr>
              <a:t>Bei </a:t>
            </a:r>
            <a:r>
              <a:rPr lang="de-DE" sz="32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 Kindern </a:t>
            </a:r>
            <a:r>
              <a:rPr lang="de-DE" sz="3200" b="1" dirty="0">
                <a:effectLst/>
                <a:latin typeface="Calibri" panose="020F0502020204030204" pitchFamily="34" charset="0"/>
                <a:ea typeface="Calibri" panose="020F0502020204030204" pitchFamily="34" charset="0"/>
                <a:cs typeface="Times New Roman" panose="02020603050405020304" pitchFamily="18" charset="0"/>
              </a:rPr>
              <a:t>– für jedes Kind eine Überweisung –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200" b="1" i="1" u="sng" dirty="0">
                <a:solidFill>
                  <a:srgbClr val="FF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nicht</a:t>
            </a:r>
            <a:r>
              <a:rPr lang="de-DE" sz="3200" b="1" dirty="0">
                <a:effectLst/>
                <a:latin typeface="Calibri" panose="020F0502020204030204" pitchFamily="34" charset="0"/>
                <a:ea typeface="Calibri" panose="020F0502020204030204" pitchFamily="34" charset="0"/>
                <a:cs typeface="Times New Roman" panose="02020603050405020304" pitchFamily="18" charset="0"/>
              </a:rPr>
              <a:t> gesammelt!!!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Sie erhalten nach Überweisung und Eingang auf dem Schulkonto eine Benachrichtigung per E-Mail. </a:t>
            </a:r>
          </a:p>
        </p:txBody>
      </p:sp>
    </p:spTree>
    <p:extLst>
      <p:ext uri="{BB962C8B-B14F-4D97-AF65-F5344CB8AC3E}">
        <p14:creationId xmlns:p14="http://schemas.microsoft.com/office/powerpoint/2010/main" val="33060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3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Schwimmen Clipart png | PNGWing">
            <a:extLst>
              <a:ext uri="{FF2B5EF4-FFF2-40B4-BE49-F238E27FC236}">
                <a16:creationId xmlns:a16="http://schemas.microsoft.com/office/drawing/2014/main" id="{DF0B2DB9-2CA3-44ED-96F7-E85A53E0C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739" y="3827314"/>
            <a:ext cx="2931322" cy="2678903"/>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4031873"/>
          </a:xfrm>
          <a:prstGeom prst="rect">
            <a:avLst/>
          </a:prstGeom>
        </p:spPr>
        <p:txBody>
          <a:bodyPr wrap="square">
            <a:spAutoFit/>
          </a:bodyPr>
          <a:lstStyle/>
          <a:p>
            <a:r>
              <a:rPr lang="de-DE" sz="3200" b="1" dirty="0"/>
              <a:t>15. Schwimmen</a:t>
            </a:r>
          </a:p>
          <a:p>
            <a:endParaRPr lang="de-DE" sz="3200" dirty="0"/>
          </a:p>
          <a:p>
            <a:r>
              <a:rPr lang="de-DE" sz="3200" dirty="0"/>
              <a:t>Die Grundschule Obertaufkirchen wird </a:t>
            </a:r>
            <a:r>
              <a:rPr lang="de-DE" sz="3200" b="1" dirty="0"/>
              <a:t>voraussichtlich</a:t>
            </a:r>
            <a:r>
              <a:rPr lang="de-DE" sz="3200" dirty="0"/>
              <a:t> dieses Schuljahr im Rahmen einer Sportwoche zum Schwimmen fahren. </a:t>
            </a:r>
          </a:p>
          <a:p>
            <a:endParaRPr lang="de-DE" sz="3200" dirty="0"/>
          </a:p>
          <a:p>
            <a:r>
              <a:rPr lang="de-DE" sz="3200" dirty="0"/>
              <a:t>Termine und Einzelheiten werden Sie noch erhalten. </a:t>
            </a:r>
          </a:p>
          <a:p>
            <a:endParaRPr lang="de-DE" sz="3200" dirty="0"/>
          </a:p>
        </p:txBody>
      </p:sp>
    </p:spTree>
    <p:extLst>
      <p:ext uri="{BB962C8B-B14F-4D97-AF65-F5344CB8AC3E}">
        <p14:creationId xmlns:p14="http://schemas.microsoft.com/office/powerpoint/2010/main" val="412479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2" y="533401"/>
            <a:ext cx="8011189" cy="5324535"/>
          </a:xfrm>
          <a:prstGeom prst="rect">
            <a:avLst/>
          </a:prstGeom>
        </p:spPr>
        <p:txBody>
          <a:bodyPr wrap="square">
            <a:spAutoFit/>
          </a:bodyPr>
          <a:lstStyle/>
          <a:p>
            <a:r>
              <a:rPr lang="de-DE" sz="3200" b="1" dirty="0"/>
              <a:t>16. Tretroller / Fahrrädern</a:t>
            </a:r>
          </a:p>
          <a:p>
            <a:endParaRPr lang="de-DE" sz="3200" dirty="0"/>
          </a:p>
          <a:p>
            <a:pPr marL="457200" indent="-457200">
              <a:buFontTx/>
              <a:buChar char="-"/>
            </a:pPr>
            <a:r>
              <a:rPr lang="de-DE" sz="3200" dirty="0"/>
              <a:t>Abstellbereich der Schule</a:t>
            </a:r>
          </a:p>
          <a:p>
            <a:pPr marL="457200" indent="-457200">
              <a:buFontTx/>
              <a:buChar char="-"/>
            </a:pPr>
            <a:r>
              <a:rPr lang="de-DE" sz="3200" dirty="0"/>
              <a:t>Unfälle mit Tretrollern</a:t>
            </a:r>
          </a:p>
          <a:p>
            <a:pPr marL="457200" indent="-457200">
              <a:buFontTx/>
              <a:buChar char="-"/>
            </a:pPr>
            <a:r>
              <a:rPr lang="de-DE" sz="3200" dirty="0"/>
              <a:t>Bitte immer mit </a:t>
            </a:r>
            <a:r>
              <a:rPr lang="de-DE" sz="3200" b="1" i="1" dirty="0">
                <a:solidFill>
                  <a:srgbClr val="FF00FF"/>
                </a:solidFill>
                <a:effectLst>
                  <a:outerShdw blurRad="38100" dist="38100" dir="2700000" algn="tl">
                    <a:srgbClr val="000000">
                      <a:alpha val="43137"/>
                    </a:srgbClr>
                  </a:outerShdw>
                </a:effectLst>
              </a:rPr>
              <a:t>Helm</a:t>
            </a:r>
            <a:r>
              <a:rPr lang="de-DE" sz="3200" dirty="0"/>
              <a:t> fahren! </a:t>
            </a:r>
          </a:p>
          <a:p>
            <a:r>
              <a:rPr lang="de-DE" sz="3200" dirty="0"/>
              <a:t>     </a:t>
            </a:r>
            <a:r>
              <a:rPr lang="de-DE" sz="2000" dirty="0"/>
              <a:t>(*KUVB: nur bedingt abgedeckt)</a:t>
            </a:r>
          </a:p>
          <a:p>
            <a:endParaRPr lang="de-DE" sz="2000" dirty="0"/>
          </a:p>
          <a:p>
            <a:pPr marL="457200" indent="-457200">
              <a:buFontTx/>
              <a:buChar char="-"/>
            </a:pPr>
            <a:r>
              <a:rPr lang="de-DE" sz="3200" dirty="0"/>
              <a:t>„Fahrzeuge“ sind gegen Diebstahl und Verlust </a:t>
            </a:r>
            <a:r>
              <a:rPr lang="de-DE" sz="3200" b="1" u="sng" dirty="0"/>
              <a:t>nicht</a:t>
            </a:r>
            <a:r>
              <a:rPr lang="de-DE" sz="3200" b="1" dirty="0"/>
              <a:t> </a:t>
            </a:r>
            <a:r>
              <a:rPr lang="de-DE" sz="3200" dirty="0"/>
              <a:t>versichert. </a:t>
            </a:r>
          </a:p>
          <a:p>
            <a:pPr marL="457200" indent="-457200">
              <a:buFontTx/>
              <a:buChar char="-"/>
            </a:pPr>
            <a:endParaRPr lang="de-DE" sz="3200" dirty="0"/>
          </a:p>
          <a:p>
            <a:pPr algn="ctr"/>
            <a:r>
              <a:rPr lang="de-DE" sz="3200" dirty="0">
                <a:solidFill>
                  <a:srgbClr val="C00000"/>
                </a:solidFill>
                <a:sym typeface="Wingdings" panose="05000000000000000000" pitchFamily="2" charset="2"/>
              </a:rPr>
              <a:t> </a:t>
            </a:r>
            <a:r>
              <a:rPr lang="de-DE" sz="3200" dirty="0">
                <a:solidFill>
                  <a:srgbClr val="C00000"/>
                </a:solidFill>
              </a:rPr>
              <a:t>abschließen bzw. ausreichend sichern</a:t>
            </a:r>
          </a:p>
        </p:txBody>
      </p:sp>
      <p:pic>
        <p:nvPicPr>
          <p:cNvPr id="7172" name="Picture 4" descr="Mädchen, Das Einen Roller Reitet Vektor Abbildung - Illustration von hand,  gekritzel: 42741457">
            <a:extLst>
              <a:ext uri="{FF2B5EF4-FFF2-40B4-BE49-F238E27FC236}">
                <a16:creationId xmlns:a16="http://schemas.microsoft.com/office/drawing/2014/main" id="{542FF680-025F-4D42-86CE-2D92EDAA7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30"/>
          <a:stretch/>
        </p:blipFill>
        <p:spPr bwMode="auto">
          <a:xfrm flipH="1">
            <a:off x="6370609" y="1022808"/>
            <a:ext cx="2029471" cy="199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Единая постоянная рисунок школьного автобуса. Регулярно использовал для  студентов. Назад к концепции школы изолированной на белом Иллюстрация  вектора - иллюстрации насчитывающей контур, чертеж: 189054068">
            <a:extLst>
              <a:ext uri="{FF2B5EF4-FFF2-40B4-BE49-F238E27FC236}">
                <a16:creationId xmlns:a16="http://schemas.microsoft.com/office/drawing/2014/main" id="{D434A538-E7ED-4EF9-91D1-D3BF3922C2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82" b="29266"/>
          <a:stretch/>
        </p:blipFill>
        <p:spPr bwMode="auto">
          <a:xfrm flipH="1">
            <a:off x="6257975" y="2328620"/>
            <a:ext cx="2886025" cy="11003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4524315"/>
          </a:xfrm>
          <a:prstGeom prst="rect">
            <a:avLst/>
          </a:prstGeom>
        </p:spPr>
        <p:txBody>
          <a:bodyPr wrap="square">
            <a:spAutoFit/>
          </a:bodyPr>
          <a:lstStyle/>
          <a:p>
            <a:r>
              <a:rPr lang="de-DE" sz="3200" b="1" dirty="0"/>
              <a:t>17. Schulbusse</a:t>
            </a:r>
            <a:endParaRPr lang="de-DE" sz="3200" dirty="0"/>
          </a:p>
          <a:p>
            <a:endParaRPr lang="de-DE" sz="3200" dirty="0"/>
          </a:p>
          <a:p>
            <a:pPr marL="457200" indent="-457200">
              <a:buFontTx/>
              <a:buChar char="-"/>
            </a:pPr>
            <a:r>
              <a:rPr lang="de-DE" sz="3200" dirty="0">
                <a:cs typeface="Segoe UI Light" panose="020B0502040204020203" pitchFamily="34" charset="0"/>
              </a:rPr>
              <a:t>Abfahrzeiten: siehe </a:t>
            </a:r>
            <a:r>
              <a:rPr lang="de-DE" sz="3200" dirty="0" err="1">
                <a:cs typeface="Segoe UI Light" panose="020B0502040204020203" pitchFamily="34" charset="0"/>
              </a:rPr>
              <a:t>Buspläne</a:t>
            </a:r>
            <a:r>
              <a:rPr lang="de-DE" sz="3200" dirty="0">
                <a:cs typeface="Segoe UI Light" panose="020B0502040204020203" pitchFamily="34" charset="0"/>
              </a:rPr>
              <a:t> (vor Ort)</a:t>
            </a:r>
          </a:p>
          <a:p>
            <a:pPr marL="457200" indent="-457200">
              <a:buFontTx/>
              <a:buChar char="-"/>
            </a:pPr>
            <a:r>
              <a:rPr lang="de-DE" sz="3200" dirty="0">
                <a:cs typeface="Segoe UI Light" panose="020B0502040204020203" pitchFamily="34" charset="0"/>
              </a:rPr>
              <a:t>Bustransfer zur OGTS</a:t>
            </a:r>
          </a:p>
          <a:p>
            <a:pPr marL="457200" indent="-457200">
              <a:buFontTx/>
              <a:buChar char="-"/>
            </a:pPr>
            <a:r>
              <a:rPr lang="de-DE" sz="3200" dirty="0">
                <a:cs typeface="Segoe UI Light" panose="020B0502040204020203" pitchFamily="34" charset="0"/>
              </a:rPr>
              <a:t>Baustellen im Schulsprengel</a:t>
            </a:r>
          </a:p>
          <a:p>
            <a:endParaRPr lang="de-DE" sz="3200" dirty="0">
              <a:cs typeface="Segoe UI Light" panose="020B0502040204020203" pitchFamily="34" charset="0"/>
            </a:endParaRPr>
          </a:p>
          <a:p>
            <a:r>
              <a:rPr lang="de-DE" sz="3200" dirty="0">
                <a:cs typeface="Segoe UI Light" panose="020B0502040204020203" pitchFamily="34" charset="0"/>
              </a:rPr>
              <a:t>Rückfragen: 	Gemeinde Obertaufkirchen</a:t>
            </a:r>
          </a:p>
          <a:p>
            <a:r>
              <a:rPr lang="de-DE" sz="3200" dirty="0">
                <a:cs typeface="Segoe UI Light" panose="020B0502040204020203" pitchFamily="34" charset="0"/>
              </a:rPr>
              <a:t>			Gemeinde </a:t>
            </a:r>
            <a:r>
              <a:rPr lang="de-DE" sz="3200" dirty="0" err="1">
                <a:cs typeface="Segoe UI Light" panose="020B0502040204020203" pitchFamily="34" charset="0"/>
              </a:rPr>
              <a:t>Buchbach</a:t>
            </a:r>
            <a:r>
              <a:rPr lang="de-DE" sz="3200" dirty="0">
                <a:cs typeface="Segoe UI Light" panose="020B0502040204020203" pitchFamily="34" charset="0"/>
              </a:rPr>
              <a:t> (Herr Junger)</a:t>
            </a:r>
          </a:p>
          <a:p>
            <a:endParaRPr lang="de-DE" sz="32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51838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216539"/>
          </a:xfrm>
          <a:prstGeom prst="rect">
            <a:avLst/>
          </a:prstGeom>
        </p:spPr>
        <p:txBody>
          <a:bodyPr wrap="square">
            <a:spAutoFit/>
          </a:bodyPr>
          <a:lstStyle/>
          <a:p>
            <a:pPr marL="514350" indent="-514350">
              <a:spcAft>
                <a:spcPts val="0"/>
              </a:spcAft>
              <a:buAutoNum type="arabicPeriod"/>
            </a:pPr>
            <a:r>
              <a:rPr lang="de-DE" sz="2800" b="1" dirty="0">
                <a:latin typeface="Comic Sans MS" panose="030F0702030302020204" pitchFamily="66" charset="0"/>
                <a:ea typeface="Times New Roman" panose="02020603050405020304" pitchFamily="18" charset="0"/>
              </a:rPr>
              <a:t>Veränderungen im Lehrerkollegium</a:t>
            </a:r>
          </a:p>
          <a:p>
            <a:pPr>
              <a:spcAft>
                <a:spcPts val="0"/>
              </a:spcAft>
            </a:pPr>
            <a:endParaRPr lang="de-DE" sz="3200" dirty="0">
              <a:latin typeface="Times New Roman" panose="02020603050405020304" pitchFamily="18" charset="0"/>
              <a:ea typeface="Times New Roman" panose="02020603050405020304" pitchFamily="18" charset="0"/>
            </a:endParaRPr>
          </a:p>
          <a:p>
            <a:pPr>
              <a:spcAft>
                <a:spcPts val="0"/>
              </a:spcAft>
            </a:pPr>
            <a:r>
              <a:rPr lang="de-DE" sz="2400" dirty="0">
                <a:latin typeface="Comic Sans MS" panose="030F0702030302020204" pitchFamily="66" charset="0"/>
                <a:ea typeface="Times New Roman" panose="02020603050405020304" pitchFamily="18" charset="0"/>
              </a:rPr>
              <a:t>Schuljahr 2025/2026:</a:t>
            </a:r>
          </a:p>
          <a:p>
            <a:pPr>
              <a:spcAft>
                <a:spcPts val="0"/>
              </a:spcAft>
            </a:pPr>
            <a:endParaRPr lang="de-DE" sz="2400" dirty="0">
              <a:latin typeface="Comic Sans MS" panose="030F0702030302020204" pitchFamily="66" charset="0"/>
              <a:ea typeface="Times New Roman" panose="02020603050405020304" pitchFamily="18" charset="0"/>
            </a:endParaRPr>
          </a:p>
          <a:p>
            <a:pPr marL="457200" indent="-457200">
              <a:buFontTx/>
              <a:buChar char="-"/>
            </a:pPr>
            <a:r>
              <a:rPr lang="de-DE" sz="3200" dirty="0">
                <a:latin typeface="Comic Sans MS" panose="030F0702030302020204" pitchFamily="66" charset="0"/>
                <a:ea typeface="Times New Roman" panose="02020603050405020304" pitchFamily="18" charset="0"/>
              </a:rPr>
              <a:t>Klasse 1a: Michaela </a:t>
            </a:r>
            <a:r>
              <a:rPr lang="de-DE" sz="3200" dirty="0" err="1">
                <a:latin typeface="Comic Sans MS" panose="030F0702030302020204" pitchFamily="66" charset="0"/>
                <a:ea typeface="Times New Roman" panose="02020603050405020304" pitchFamily="18" charset="0"/>
              </a:rPr>
              <a:t>Schwojer</a:t>
            </a:r>
            <a:endParaRPr lang="de-DE" sz="3200" dirty="0">
              <a:latin typeface="Comic Sans MS" panose="030F0702030302020204" pitchFamily="66" charset="0"/>
              <a:ea typeface="Times New Roman" panose="02020603050405020304" pitchFamily="18" charset="0"/>
            </a:endParaRPr>
          </a:p>
          <a:p>
            <a:pPr marL="457200" indent="-457200">
              <a:spcAft>
                <a:spcPts val="0"/>
              </a:spcAft>
              <a:buFontTx/>
              <a:buChar char="-"/>
            </a:pPr>
            <a:r>
              <a:rPr lang="de-DE" sz="3200" dirty="0">
                <a:latin typeface="Comic Sans MS" panose="030F0702030302020204" pitchFamily="66" charset="0"/>
                <a:ea typeface="Times New Roman" panose="02020603050405020304" pitchFamily="18" charset="0"/>
              </a:rPr>
              <a:t>Klasse 2a: </a:t>
            </a:r>
            <a:r>
              <a:rPr lang="de-DE" sz="3200" dirty="0" err="1">
                <a:latin typeface="Comic Sans MS" panose="030F0702030302020204" pitchFamily="66" charset="0"/>
                <a:ea typeface="Times New Roman" panose="02020603050405020304" pitchFamily="18" charset="0"/>
              </a:rPr>
              <a:t>Malwina</a:t>
            </a:r>
            <a:r>
              <a:rPr lang="de-DE" sz="3200" dirty="0">
                <a:latin typeface="Comic Sans MS" panose="030F0702030302020204" pitchFamily="66" charset="0"/>
                <a:ea typeface="Times New Roman" panose="02020603050405020304" pitchFamily="18" charset="0"/>
              </a:rPr>
              <a:t> Buchalik</a:t>
            </a:r>
          </a:p>
          <a:p>
            <a:pPr marL="457200" indent="-457200">
              <a:spcAft>
                <a:spcPts val="0"/>
              </a:spcAft>
              <a:buFontTx/>
              <a:buChar char="-"/>
            </a:pPr>
            <a:r>
              <a:rPr lang="de-DE" sz="3200" dirty="0">
                <a:latin typeface="Comic Sans MS" panose="030F0702030302020204" pitchFamily="66" charset="0"/>
                <a:ea typeface="Times New Roman" panose="02020603050405020304" pitchFamily="18" charset="0"/>
              </a:rPr>
              <a:t>Klasse 2b: Verena </a:t>
            </a:r>
            <a:r>
              <a:rPr lang="de-DE" sz="3200" dirty="0" err="1">
                <a:latin typeface="Comic Sans MS" panose="030F0702030302020204" pitchFamily="66" charset="0"/>
                <a:ea typeface="Times New Roman" panose="02020603050405020304" pitchFamily="18" charset="0"/>
              </a:rPr>
              <a:t>Kapser</a:t>
            </a:r>
            <a:endParaRPr lang="de-DE" sz="3200" dirty="0">
              <a:latin typeface="Comic Sans MS" panose="030F0702030302020204" pitchFamily="66" charset="0"/>
              <a:ea typeface="Times New Roman" panose="02020603050405020304" pitchFamily="18" charset="0"/>
            </a:endParaRPr>
          </a:p>
          <a:p>
            <a:pPr marL="457200" indent="-457200">
              <a:spcAft>
                <a:spcPts val="0"/>
              </a:spcAft>
              <a:buFontTx/>
              <a:buChar char="-"/>
            </a:pPr>
            <a:r>
              <a:rPr lang="de-DE" sz="3200" dirty="0">
                <a:latin typeface="Comic Sans MS" panose="030F0702030302020204" pitchFamily="66" charset="0"/>
                <a:ea typeface="Times New Roman" panose="02020603050405020304" pitchFamily="18" charset="0"/>
              </a:rPr>
              <a:t>Klasse 3a: Christian Hofer</a:t>
            </a:r>
          </a:p>
          <a:p>
            <a:pPr marL="457200" indent="-457200">
              <a:spcAft>
                <a:spcPts val="0"/>
              </a:spcAft>
              <a:buFontTx/>
              <a:buChar char="-"/>
            </a:pPr>
            <a:r>
              <a:rPr lang="de-DE" sz="3200" dirty="0">
                <a:latin typeface="Comic Sans MS" panose="030F0702030302020204" pitchFamily="66" charset="0"/>
                <a:ea typeface="Times New Roman" panose="02020603050405020304" pitchFamily="18" charset="0"/>
              </a:rPr>
              <a:t>Klasse 4a: Nina </a:t>
            </a:r>
            <a:r>
              <a:rPr lang="de-DE" sz="3200" dirty="0" err="1">
                <a:latin typeface="Comic Sans MS" panose="030F0702030302020204" pitchFamily="66" charset="0"/>
                <a:ea typeface="Times New Roman" panose="02020603050405020304" pitchFamily="18" charset="0"/>
              </a:rPr>
              <a:t>Kapsreiter</a:t>
            </a:r>
            <a:endParaRPr lang="de-DE" sz="3200"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6721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left)">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386090"/>
          </a:xfrm>
          <a:prstGeom prst="rect">
            <a:avLst/>
          </a:prstGeom>
        </p:spPr>
        <p:txBody>
          <a:bodyPr wrap="square">
            <a:spAutoFit/>
          </a:bodyPr>
          <a:lstStyle/>
          <a:p>
            <a:r>
              <a:rPr lang="de-DE" sz="3200" b="1" dirty="0"/>
              <a:t>18. Mittagsbetreuung</a:t>
            </a:r>
            <a:endParaRPr lang="de-DE" sz="3200" dirty="0"/>
          </a:p>
          <a:p>
            <a:endParaRPr lang="de-DE" sz="3200" dirty="0"/>
          </a:p>
          <a:p>
            <a:r>
              <a:rPr lang="de-DE" sz="3200" dirty="0">
                <a:latin typeface="Comic Sans MS" panose="030F0702030302020204" pitchFamily="66" charset="0"/>
                <a:cs typeface="Segoe UI Light" panose="020B0502040204020203" pitchFamily="34" charset="0"/>
              </a:rPr>
              <a:t>OGTS:		Anmeldung an die Diakonie:</a:t>
            </a:r>
          </a:p>
          <a:p>
            <a:r>
              <a:rPr lang="de-DE" sz="3200" dirty="0">
                <a:latin typeface="Comic Sans MS" panose="030F0702030302020204" pitchFamily="66" charset="0"/>
                <a:cs typeface="Segoe UI Light" panose="020B0502040204020203" pitchFamily="34" charset="0"/>
              </a:rPr>
              <a:t>			(08082 9495808) </a:t>
            </a:r>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oder die</a:t>
            </a:r>
          </a:p>
          <a:p>
            <a:r>
              <a:rPr lang="de-DE" sz="3200" dirty="0">
                <a:latin typeface="Comic Sans MS" panose="030F0702030302020204" pitchFamily="66" charset="0"/>
                <a:cs typeface="Segoe UI Light" panose="020B0502040204020203" pitchFamily="34" charset="0"/>
              </a:rPr>
              <a:t>			Grundschule </a:t>
            </a:r>
            <a:r>
              <a:rPr lang="de-DE" sz="3200" dirty="0" err="1">
                <a:latin typeface="Comic Sans MS" panose="030F0702030302020204" pitchFamily="66" charset="0"/>
                <a:cs typeface="Segoe UI Light" panose="020B0502040204020203" pitchFamily="34" charset="0"/>
              </a:rPr>
              <a:t>Schwindegg</a:t>
            </a:r>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 			(08082 354)</a:t>
            </a:r>
          </a:p>
          <a:p>
            <a:endParaRPr lang="de-DE" sz="3200" dirty="0">
              <a:latin typeface="Comic Sans MS" panose="030F0702030302020204" pitchFamily="66" charset="0"/>
              <a:cs typeface="Segoe UI Light" panose="020B0502040204020203" pitchFamily="34" charset="0"/>
            </a:endParaRPr>
          </a:p>
          <a:p>
            <a:endParaRPr lang="de-DE" sz="3200" dirty="0">
              <a:latin typeface="Comic Sans MS" panose="030F0702030302020204" pitchFamily="66" charset="0"/>
              <a:cs typeface="Segoe UI Light" panose="020B0502040204020203" pitchFamily="34" charset="0"/>
            </a:endParaRPr>
          </a:p>
          <a:p>
            <a:pPr algn="ctr"/>
            <a:r>
              <a:rPr lang="de-DE" sz="2400" dirty="0">
                <a:latin typeface="Comic Sans MS" panose="030F0702030302020204" pitchFamily="66" charset="0"/>
                <a:cs typeface="Segoe UI Light" panose="020B0502040204020203" pitchFamily="34" charset="0"/>
              </a:rPr>
              <a:t>(Infos: siehe </a:t>
            </a:r>
            <a:r>
              <a:rPr lang="de-DE" sz="2400" u="sng" dirty="0">
                <a:solidFill>
                  <a:srgbClr val="00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www.schule-obertaufkirchen.de</a:t>
            </a:r>
            <a:r>
              <a:rPr lang="de-DE" sz="2400" dirty="0">
                <a:latin typeface="Comic Sans MS" panose="030F0702030302020204" pitchFamily="66" charset="0"/>
                <a:cs typeface="Segoe UI Light" panose="020B0502040204020203" pitchFamily="34" charset="0"/>
              </a:rPr>
              <a:t>)</a:t>
            </a:r>
          </a:p>
        </p:txBody>
      </p:sp>
      <p:pic>
        <p:nvPicPr>
          <p:cNvPr id="9218" name="Picture 2" descr="Diakonisches Werk Rosenheim e.V. - ebersberg-evangelisch.de">
            <a:extLst>
              <a:ext uri="{FF2B5EF4-FFF2-40B4-BE49-F238E27FC236}">
                <a16:creationId xmlns:a16="http://schemas.microsoft.com/office/drawing/2014/main" id="{826B25EE-A25F-47FF-9FA4-59B6A1EC5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33" y="1588576"/>
            <a:ext cx="1281516" cy="8543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olksschule Schwindegg Grundschule">
            <a:extLst>
              <a:ext uri="{FF2B5EF4-FFF2-40B4-BE49-F238E27FC236}">
                <a16:creationId xmlns:a16="http://schemas.microsoft.com/office/drawing/2014/main" id="{2172D19A-55CA-4C78-8C25-2800D7D4A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952" y="3560084"/>
            <a:ext cx="935840" cy="87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2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509200"/>
          </a:xfrm>
          <a:prstGeom prst="rect">
            <a:avLst/>
          </a:prstGeom>
        </p:spPr>
        <p:txBody>
          <a:bodyPr wrap="square">
            <a:spAutoFit/>
          </a:bodyPr>
          <a:lstStyle/>
          <a:p>
            <a:r>
              <a:rPr lang="de-DE" sz="3200" b="1" dirty="0"/>
              <a:t>18. Meldungen an die OGTS  </a:t>
            </a:r>
            <a:endParaRPr lang="de-DE" sz="3200" dirty="0"/>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OGTS		(08082 9495808) </a:t>
            </a:r>
          </a:p>
          <a:p>
            <a:endParaRPr lang="de-DE" sz="3200" dirty="0"/>
          </a:p>
          <a:p>
            <a:pPr marL="457200" indent="-457200">
              <a:buFontTx/>
              <a:buChar char="-"/>
            </a:pPr>
            <a:r>
              <a:rPr lang="de-DE" sz="3200" dirty="0"/>
              <a:t>Ausnahmen</a:t>
            </a:r>
          </a:p>
          <a:p>
            <a:pPr marL="457200" indent="-457200">
              <a:buFontTx/>
              <a:buChar char="-"/>
            </a:pPr>
            <a:r>
              <a:rPr lang="de-DE" sz="3200" dirty="0"/>
              <a:t>Änderungen</a:t>
            </a:r>
          </a:p>
          <a:p>
            <a:pPr marL="457200" indent="-457200">
              <a:buFontTx/>
              <a:buChar char="-"/>
            </a:pPr>
            <a:r>
              <a:rPr lang="de-DE" sz="3200" dirty="0"/>
              <a:t>Abmeldungen</a:t>
            </a:r>
          </a:p>
          <a:p>
            <a:endParaRPr lang="de-DE" sz="3200" dirty="0"/>
          </a:p>
          <a:p>
            <a:endParaRPr lang="de-DE" sz="3200" dirty="0">
              <a:latin typeface="Comic Sans MS" panose="030F0702030302020204" pitchFamily="66" charset="0"/>
              <a:cs typeface="Segoe UI Light" panose="020B0502040204020203" pitchFamily="34" charset="0"/>
            </a:endParaRPr>
          </a:p>
          <a:p>
            <a:r>
              <a:rPr lang="de-DE" sz="32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und</a:t>
            </a:r>
            <a:r>
              <a:rPr lang="de-DE" sz="3200" dirty="0">
                <a:latin typeface="Comic Sans MS" panose="030F0702030302020204" pitchFamily="66" charset="0"/>
                <a:cs typeface="Segoe UI Light" panose="020B0502040204020203" pitchFamily="34" charset="0"/>
              </a:rPr>
              <a:t> bitte auch an die GS Obertaufkirchen</a:t>
            </a:r>
          </a:p>
          <a:p>
            <a:r>
              <a:rPr lang="de-DE" sz="3200" dirty="0">
                <a:latin typeface="Comic Sans MS" panose="030F0702030302020204" pitchFamily="66" charset="0"/>
                <a:cs typeface="Segoe UI Light" panose="020B0502040204020203" pitchFamily="34" charset="0"/>
                <a:sym typeface="Wingdings" panose="05000000000000000000" pitchFamily="2" charset="2"/>
              </a:rPr>
              <a:t>		</a:t>
            </a:r>
            <a:r>
              <a:rPr lang="de-DE" sz="3200" b="1" i="1" dirty="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sym typeface="Wingdings" panose="05000000000000000000" pitchFamily="2" charset="2"/>
              </a:rPr>
              <a:t>Schulmanager   </a:t>
            </a:r>
            <a:r>
              <a:rPr lang="de-DE" sz="20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sym typeface="Wingdings" panose="05000000000000000000" pitchFamily="2" charset="2"/>
              </a:rPr>
              <a:t>(schule@obertaufkirchen.de)</a:t>
            </a:r>
            <a:endPar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p:txBody>
      </p:sp>
      <p:pic>
        <p:nvPicPr>
          <p:cNvPr id="9218" name="Picture 2" descr="Diakonisches Werk Rosenheim e.V. - ebersberg-evangelisch.de">
            <a:extLst>
              <a:ext uri="{FF2B5EF4-FFF2-40B4-BE49-F238E27FC236}">
                <a16:creationId xmlns:a16="http://schemas.microsoft.com/office/drawing/2014/main" id="{826B25EE-A25F-47FF-9FA4-59B6A1EC5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78" y="1278610"/>
            <a:ext cx="1281516" cy="854344"/>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rechts 1">
            <a:extLst>
              <a:ext uri="{FF2B5EF4-FFF2-40B4-BE49-F238E27FC236}">
                <a16:creationId xmlns:a16="http://schemas.microsoft.com/office/drawing/2014/main" id="{B38B656F-5C48-40D9-8441-86D3562A8EF2}"/>
              </a:ext>
            </a:extLst>
          </p:cNvPr>
          <p:cNvSpPr/>
          <p:nvPr/>
        </p:nvSpPr>
        <p:spPr>
          <a:xfrm>
            <a:off x="1805553" y="5633634"/>
            <a:ext cx="968644" cy="201478"/>
          </a:xfrm>
          <a:prstGeom prst="rightArrow">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FF"/>
              </a:solidFill>
            </a:endParaRPr>
          </a:p>
        </p:txBody>
      </p:sp>
      <p:grpSp>
        <p:nvGrpSpPr>
          <p:cNvPr id="6" name="Gruppieren 5">
            <a:extLst>
              <a:ext uri="{FF2B5EF4-FFF2-40B4-BE49-F238E27FC236}">
                <a16:creationId xmlns:a16="http://schemas.microsoft.com/office/drawing/2014/main" id="{CE01D26D-3E73-4AD6-A153-8921A596A540}"/>
              </a:ext>
            </a:extLst>
          </p:cNvPr>
          <p:cNvGrpSpPr/>
          <p:nvPr/>
        </p:nvGrpSpPr>
        <p:grpSpPr>
          <a:xfrm>
            <a:off x="4535335" y="2867186"/>
            <a:ext cx="3373771" cy="646331"/>
            <a:chOff x="4535335" y="2867186"/>
            <a:chExt cx="3373771" cy="646331"/>
          </a:xfrm>
        </p:grpSpPr>
        <p:sp>
          <p:nvSpPr>
            <p:cNvPr id="3" name="Textfeld 2">
              <a:extLst>
                <a:ext uri="{FF2B5EF4-FFF2-40B4-BE49-F238E27FC236}">
                  <a16:creationId xmlns:a16="http://schemas.microsoft.com/office/drawing/2014/main" id="{FC66AE36-D81A-49F9-833B-E43A3D89F122}"/>
                </a:ext>
              </a:extLst>
            </p:cNvPr>
            <p:cNvSpPr txBox="1"/>
            <p:nvPr/>
          </p:nvSpPr>
          <p:spPr>
            <a:xfrm>
              <a:off x="5519477" y="2867186"/>
              <a:ext cx="2389629" cy="646331"/>
            </a:xfrm>
            <a:prstGeom prst="rect">
              <a:avLst/>
            </a:prstGeom>
            <a:noFill/>
          </p:spPr>
          <p:txBody>
            <a:bodyPr wrap="none" rtlCol="0">
              <a:spAutoFit/>
            </a:bodyPr>
            <a:lstStyle/>
            <a:p>
              <a:r>
                <a:rPr lang="de-DE" sz="3600" b="1" i="1" dirty="0">
                  <a:solidFill>
                    <a:srgbClr val="00FF00"/>
                  </a:solidFill>
                  <a:effectLst>
                    <a:outerShdw blurRad="38100" dist="38100" dir="2700000" algn="tl">
                      <a:srgbClr val="000000">
                        <a:alpha val="43137"/>
                      </a:srgbClr>
                    </a:outerShdw>
                  </a:effectLst>
                </a:rPr>
                <a:t>Busaufsicht</a:t>
              </a:r>
            </a:p>
          </p:txBody>
        </p:sp>
        <p:sp>
          <p:nvSpPr>
            <p:cNvPr id="5" name="Pfeil: nach rechts 4">
              <a:extLst>
                <a:ext uri="{FF2B5EF4-FFF2-40B4-BE49-F238E27FC236}">
                  <a16:creationId xmlns:a16="http://schemas.microsoft.com/office/drawing/2014/main" id="{457627FC-E830-4612-BFF6-F61FD8E80E6D}"/>
                </a:ext>
              </a:extLst>
            </p:cNvPr>
            <p:cNvSpPr/>
            <p:nvPr/>
          </p:nvSpPr>
          <p:spPr>
            <a:xfrm>
              <a:off x="4535335" y="2995049"/>
              <a:ext cx="929898" cy="433951"/>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413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0" end="10"/>
                                            </p:txEl>
                                          </p:spTgt>
                                        </p:tgtEl>
                                        <p:attrNameLst>
                                          <p:attrName>style.visibility</p:attrName>
                                        </p:attrNameLst>
                                      </p:cBhvr>
                                      <p:to>
                                        <p:strVal val="visible"/>
                                      </p:to>
                                    </p:set>
                                    <p:animEffect transition="in" filter="wipe(left)">
                                      <p:cBhvr>
                                        <p:cTn id="20"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324535"/>
          </a:xfrm>
          <a:prstGeom prst="rect">
            <a:avLst/>
          </a:prstGeom>
        </p:spPr>
        <p:txBody>
          <a:bodyPr wrap="square">
            <a:spAutoFit/>
          </a:bodyPr>
          <a:lstStyle/>
          <a:p>
            <a:r>
              <a:rPr lang="de-DE" sz="3200" b="1" dirty="0"/>
              <a:t>19. Infos der </a:t>
            </a:r>
            <a:r>
              <a:rPr lang="de-DE" sz="3600" b="1" i="1" dirty="0">
                <a:solidFill>
                  <a:srgbClr val="00B0F0"/>
                </a:solidFill>
                <a:effectLst>
                  <a:outerShdw blurRad="38100" dist="38100" dir="2700000" algn="tl">
                    <a:srgbClr val="000000">
                      <a:alpha val="43137"/>
                    </a:srgbClr>
                  </a:outerShdw>
                </a:effectLst>
              </a:rPr>
              <a:t>ROB</a:t>
            </a:r>
          </a:p>
          <a:p>
            <a:endParaRPr lang="de-DE" sz="3200" dirty="0">
              <a:latin typeface="Comic Sans MS" panose="030F0702030302020204" pitchFamily="66" charset="0"/>
              <a:cs typeface="Segoe UI Light" panose="020B0502040204020203" pitchFamily="34" charset="0"/>
            </a:endParaRPr>
          </a:p>
          <a:p>
            <a:pPr marL="457200" indent="-457200">
              <a:buFontTx/>
              <a:buChar char="-"/>
            </a:pPr>
            <a:r>
              <a:rPr lang="de-DE" sz="3200" b="1" dirty="0" err="1">
                <a:latin typeface="Comic Sans MS" panose="030F0702030302020204" pitchFamily="66" charset="0"/>
                <a:cs typeface="Segoe UI Light" panose="020B0502040204020203" pitchFamily="34" charset="0"/>
              </a:rPr>
              <a:t>J</a:t>
            </a:r>
            <a:r>
              <a:rPr lang="de-DE" sz="3200" dirty="0" err="1">
                <a:latin typeface="Comic Sans MS" panose="030F0702030302020204" pitchFamily="66" charset="0"/>
                <a:cs typeface="Segoe UI Light" panose="020B0502040204020203" pitchFamily="34" charset="0"/>
              </a:rPr>
              <a:t>ugend</a:t>
            </a:r>
            <a:r>
              <a:rPr lang="de-DE" sz="3200" b="1" dirty="0" err="1">
                <a:latin typeface="Comic Sans MS" panose="030F0702030302020204" pitchFamily="66" charset="0"/>
                <a:cs typeface="Segoe UI Light" panose="020B0502040204020203" pitchFamily="34" charset="0"/>
              </a:rPr>
              <a:t>V</a:t>
            </a:r>
            <a:r>
              <a:rPr lang="de-DE" sz="3200" dirty="0" err="1">
                <a:latin typeface="Comic Sans MS" panose="030F0702030302020204" pitchFamily="66" charset="0"/>
                <a:cs typeface="Segoe UI Light" panose="020B0502040204020203" pitchFamily="34" charset="0"/>
              </a:rPr>
              <a:t>erkehrs</a:t>
            </a:r>
            <a:r>
              <a:rPr lang="de-DE" sz="3200" b="1" dirty="0" err="1">
                <a:latin typeface="Comic Sans MS" panose="030F0702030302020204" pitchFamily="66" charset="0"/>
                <a:cs typeface="Segoe UI Light" panose="020B0502040204020203" pitchFamily="34" charset="0"/>
              </a:rPr>
              <a:t>S</a:t>
            </a:r>
            <a:r>
              <a:rPr lang="de-DE" sz="3200" dirty="0" err="1">
                <a:latin typeface="Comic Sans MS" panose="030F0702030302020204" pitchFamily="66" charset="0"/>
                <a:cs typeface="Segoe UI Light" panose="020B0502040204020203" pitchFamily="34" charset="0"/>
              </a:rPr>
              <a:t>chule</a:t>
            </a:r>
            <a:r>
              <a:rPr lang="de-DE" sz="3200" dirty="0">
                <a:latin typeface="Comic Sans MS" panose="030F0702030302020204" pitchFamily="66" charset="0"/>
                <a:cs typeface="Segoe UI Light" panose="020B0502040204020203" pitchFamily="34" charset="0"/>
              </a:rPr>
              <a:t> 2025</a:t>
            </a:r>
          </a:p>
          <a:p>
            <a:r>
              <a:rPr lang="de-DE" sz="32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Wir beginnen bereits in der 1. Klasse und benötigen über </a:t>
            </a:r>
          </a:p>
          <a:p>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die Gemeinde Roller und Fahrräder für den Schonraum.</a:t>
            </a:r>
          </a:p>
          <a:p>
            <a:endPar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a:p>
            <a:pPr marL="457200" indent="-457200">
              <a:buFontTx/>
              <a:buChar char="-"/>
            </a:pPr>
            <a:r>
              <a:rPr lang="de-DE" sz="3200" b="1" dirty="0">
                <a:latin typeface="Comic Sans MS" panose="030F0702030302020204" pitchFamily="66" charset="0"/>
                <a:cs typeface="Segoe UI Light" panose="020B0502040204020203" pitchFamily="34" charset="0"/>
              </a:rPr>
              <a:t>Verfassungsviertelstunde</a:t>
            </a:r>
          </a:p>
          <a:p>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In den 2. und 4. Klassen ist eine wöchentliche </a:t>
            </a:r>
          </a:p>
          <a:p>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Verfassungsviertelstunde implementiert.</a:t>
            </a:r>
          </a:p>
          <a:p>
            <a:pPr marL="457200" indent="-457200">
              <a:buFontTx/>
              <a:buChar char="-"/>
            </a:pPr>
            <a:endParaRPr lang="de-DE" sz="2400" b="1" dirty="0">
              <a:latin typeface="Comic Sans MS" panose="030F0702030302020204" pitchFamily="66" charset="0"/>
              <a:cs typeface="Segoe UI Light" panose="020B0502040204020203" pitchFamily="34" charset="0"/>
            </a:endParaRPr>
          </a:p>
          <a:p>
            <a:pPr marL="457200" indent="-457200">
              <a:buFontTx/>
              <a:buChar char="-"/>
            </a:pPr>
            <a:r>
              <a:rPr lang="de-DE" sz="3200" b="1" i="1" dirty="0">
                <a:solidFill>
                  <a:srgbClr val="00B0F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Smart Lesen</a:t>
            </a:r>
          </a:p>
          <a:p>
            <a:r>
              <a:rPr lang="de-DE"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Verpflichtendes Lesen in allen Klassen:</a:t>
            </a:r>
          </a:p>
        </p:txBody>
      </p:sp>
    </p:spTree>
    <p:extLst>
      <p:ext uri="{BB962C8B-B14F-4D97-AF65-F5344CB8AC3E}">
        <p14:creationId xmlns:p14="http://schemas.microsoft.com/office/powerpoint/2010/main" val="268099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a:extLst>
              <a:ext uri="{FF2B5EF4-FFF2-40B4-BE49-F238E27FC236}">
                <a16:creationId xmlns:a16="http://schemas.microsoft.com/office/drawing/2014/main" id="{D5DE5101-7003-4ED1-BEEA-E496EB82997B}"/>
              </a:ext>
            </a:extLst>
          </p:cNvPr>
          <p:cNvGraphicFramePr>
            <a:graphicFrameLocks noChangeAspect="1"/>
          </p:cNvGraphicFramePr>
          <p:nvPr>
            <p:extLst>
              <p:ext uri="{D42A27DB-BD31-4B8C-83A1-F6EECF244321}">
                <p14:modId xmlns:p14="http://schemas.microsoft.com/office/powerpoint/2010/main" val="2447527932"/>
              </p:ext>
            </p:extLst>
          </p:nvPr>
        </p:nvGraphicFramePr>
        <p:xfrm>
          <a:off x="0" y="2557873"/>
          <a:ext cx="11733666" cy="2014127"/>
        </p:xfrm>
        <a:graphic>
          <a:graphicData uri="http://schemas.openxmlformats.org/presentationml/2006/ole">
            <mc:AlternateContent xmlns:mc="http://schemas.openxmlformats.org/markup-compatibility/2006">
              <mc:Choice xmlns:v="urn:schemas-microsoft-com:vml" Requires="v">
                <p:oleObj spid="_x0000_s8207" name="Objekt-Manager-Shellobjekt" showAsIcon="1" r:id="rId3" imgW="3024028" imgH="519159" progId="Package">
                  <p:embed/>
                </p:oleObj>
              </mc:Choice>
              <mc:Fallback>
                <p:oleObj name="Objekt-Manager-Shellobjekt" showAsIcon="1" r:id="rId3" imgW="3024028" imgH="519159" progId="Package">
                  <p:embed/>
                  <p:pic>
                    <p:nvPicPr>
                      <p:cNvPr id="0" name=""/>
                      <p:cNvPicPr/>
                      <p:nvPr/>
                    </p:nvPicPr>
                    <p:blipFill>
                      <a:blip r:embed="rId4"/>
                      <a:stretch>
                        <a:fillRect/>
                      </a:stretch>
                    </p:blipFill>
                    <p:spPr>
                      <a:xfrm>
                        <a:off x="0" y="2557873"/>
                        <a:ext cx="11733666" cy="2014127"/>
                      </a:xfrm>
                      <a:prstGeom prst="rect">
                        <a:avLst/>
                      </a:prstGeom>
                    </p:spPr>
                  </p:pic>
                </p:oleObj>
              </mc:Fallback>
            </mc:AlternateContent>
          </a:graphicData>
        </a:graphic>
      </p:graphicFrame>
    </p:spTree>
    <p:extLst>
      <p:ext uri="{BB962C8B-B14F-4D97-AF65-F5344CB8AC3E}">
        <p14:creationId xmlns:p14="http://schemas.microsoft.com/office/powerpoint/2010/main" val="3765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506582" y="1594929"/>
            <a:ext cx="9144000" cy="768564"/>
          </a:xfrm>
        </p:spPr>
        <p:txBody>
          <a:bodyPr>
            <a:normAutofit/>
          </a:bodyPr>
          <a:lstStyle/>
          <a:p>
            <a:r>
              <a:rPr lang="de-DE" sz="4400" dirty="0">
                <a:latin typeface="Comic Sans MS" panose="030F0702030302020204" pitchFamily="66" charset="0"/>
                <a:cs typeface="Segoe UI Light" panose="020B0502040204020203" pitchFamily="34" charset="0"/>
              </a:rPr>
              <a:t>Fragen – Anregungen - Wünsche?</a:t>
            </a:r>
          </a:p>
        </p:txBody>
      </p:sp>
      <p:pic>
        <p:nvPicPr>
          <p:cNvPr id="5" name="Grafik 4"/>
          <p:cNvPicPr>
            <a:picLocks noChangeAspect="1"/>
          </p:cNvPicPr>
          <p:nvPr/>
        </p:nvPicPr>
        <p:blipFill rotWithShape="1">
          <a:blip r:embed="rId2"/>
          <a:srcRect t="13008" r="3633" b="26476"/>
          <a:stretch/>
        </p:blipFill>
        <p:spPr>
          <a:xfrm>
            <a:off x="2442755" y="2662536"/>
            <a:ext cx="6888480" cy="2896717"/>
          </a:xfrm>
          <a:prstGeom prst="rect">
            <a:avLst/>
          </a:prstGeom>
        </p:spPr>
      </p:pic>
    </p:spTree>
    <p:extLst>
      <p:ext uri="{BB962C8B-B14F-4D97-AF65-F5344CB8AC3E}">
        <p14:creationId xmlns:p14="http://schemas.microsoft.com/office/powerpoint/2010/main" val="75923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4000" b="1" i="1" dirty="0">
                <a:solidFill>
                  <a:srgbClr val="0000CC"/>
                </a:solidFill>
                <a:effectLst>
                  <a:outerShdw blurRad="38100" dist="38100" dir="2700000" algn="tl">
                    <a:srgbClr val="000000">
                      <a:alpha val="43137"/>
                    </a:srgbClr>
                  </a:outerShdw>
                </a:effectLst>
              </a:rPr>
              <a:t>Wir freuen uns auf eine vertrauensvolle Zusammenarbeit mit Ihnen und wünschen uns allen ein gutes, gesundes und erfolgreiches Schuljahr!</a:t>
            </a:r>
          </a:p>
          <a:p>
            <a:endParaRPr lang="de-DE" sz="4000" b="1" i="1" dirty="0">
              <a:solidFill>
                <a:srgbClr val="0000CC"/>
              </a:solidFill>
              <a:effectLst>
                <a:outerShdw blurRad="38100" dist="38100" dir="2700000" algn="tl">
                  <a:srgbClr val="000000">
                    <a:alpha val="43137"/>
                  </a:srgbClr>
                </a:outerShdw>
              </a:effectLst>
            </a:endParaRPr>
          </a:p>
          <a:p>
            <a:endParaRPr lang="de-DE" sz="4000" b="1" i="1" dirty="0">
              <a:solidFill>
                <a:srgbClr val="0000CC"/>
              </a:solidFill>
              <a:effectLst>
                <a:outerShdw blurRad="38100" dist="38100" dir="2700000" algn="tl">
                  <a:srgbClr val="000000">
                    <a:alpha val="43137"/>
                  </a:srgbClr>
                </a:outerShdw>
              </a:effectLst>
            </a:endParaRPr>
          </a:p>
          <a:p>
            <a:endParaRPr lang="de-DE" sz="4000" b="1" i="1" dirty="0">
              <a:solidFill>
                <a:srgbClr val="0000CC"/>
              </a:solidFill>
              <a:effectLst>
                <a:outerShdw blurRad="38100" dist="38100" dir="2700000" algn="tl">
                  <a:srgbClr val="000000">
                    <a:alpha val="43137"/>
                  </a:srgbClr>
                </a:outerShdw>
              </a:effectLst>
            </a:endParaRPr>
          </a:p>
          <a:p>
            <a:pPr algn="r"/>
            <a:r>
              <a:rPr lang="de-DE" sz="4000" b="1" i="1" dirty="0">
                <a:solidFill>
                  <a:srgbClr val="0000CC"/>
                </a:solidFill>
                <a:effectLst>
                  <a:outerShdw blurRad="38100" dist="38100" dir="2700000" algn="tl">
                    <a:srgbClr val="000000">
                      <a:alpha val="43137"/>
                    </a:srgbClr>
                  </a:outerShdw>
                </a:effectLst>
              </a:rPr>
              <a:t>Das Schulteam der GS OTK</a:t>
            </a:r>
          </a:p>
        </p:txBody>
      </p:sp>
      <p:pic>
        <p:nvPicPr>
          <p:cNvPr id="5122" name="Picture 2" descr="2019 Schule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430" y="3041780"/>
            <a:ext cx="1451504" cy="186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out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7B65237-512C-45A3-B6EF-5E5F01F48D37}"/>
              </a:ext>
            </a:extLst>
          </p:cNvPr>
          <p:cNvPicPr>
            <a:picLocks noChangeAspect="1"/>
          </p:cNvPicPr>
          <p:nvPr/>
        </p:nvPicPr>
        <p:blipFill rotWithShape="1">
          <a:blip r:embed="rId2"/>
          <a:srcRect t="13008" r="3633" b="26476"/>
          <a:stretch/>
        </p:blipFill>
        <p:spPr>
          <a:xfrm>
            <a:off x="220545" y="798165"/>
            <a:ext cx="11793738" cy="4959457"/>
          </a:xfrm>
          <a:prstGeom prst="rect">
            <a:avLst/>
          </a:prstGeom>
        </p:spPr>
      </p:pic>
      <p:pic>
        <p:nvPicPr>
          <p:cNvPr id="5122" name="Picture 2" descr="2019 Schule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363" y="3094303"/>
            <a:ext cx="1451504" cy="186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Legende 1"/>
          <p:cNvSpPr/>
          <p:nvPr/>
        </p:nvSpPr>
        <p:spPr>
          <a:xfrm>
            <a:off x="879224" y="123561"/>
            <a:ext cx="5513094" cy="2580897"/>
          </a:xfrm>
          <a:prstGeom prst="wedgeEllipseCallout">
            <a:avLst>
              <a:gd name="adj1" fmla="val -11366"/>
              <a:gd name="adj2" fmla="val 6886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0" b="1" i="1" dirty="0">
                <a:solidFill>
                  <a:schemeClr val="tx1"/>
                </a:solidFill>
                <a:effectLst>
                  <a:outerShdw blurRad="38100" dist="38100" dir="2700000" algn="tl">
                    <a:srgbClr val="000000">
                      <a:alpha val="43137"/>
                    </a:srgbClr>
                  </a:outerShdw>
                </a:effectLst>
                <a:latin typeface="Comic Sans MS" panose="030F0702030302020204" pitchFamily="66" charset="0"/>
              </a:rPr>
              <a:t>Vielen Dank!</a:t>
            </a:r>
            <a:endParaRPr lang="de-DE" sz="4000" b="1" i="1"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0810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3724096"/>
          </a:xfrm>
          <a:prstGeom prst="rect">
            <a:avLst/>
          </a:prstGeom>
        </p:spPr>
        <p:txBody>
          <a:bodyPr wrap="square">
            <a:spAutoFit/>
          </a:bodyPr>
          <a:lstStyle/>
          <a:p>
            <a:pPr marL="514350" indent="-514350">
              <a:spcAft>
                <a:spcPts val="0"/>
              </a:spcAft>
              <a:buAutoNum type="arabicPeriod"/>
            </a:pPr>
            <a:r>
              <a:rPr lang="de-DE" sz="2800" b="1" dirty="0">
                <a:latin typeface="Comic Sans MS" panose="030F0702030302020204" pitchFamily="66" charset="0"/>
                <a:ea typeface="Times New Roman" panose="02020603050405020304" pitchFamily="18" charset="0"/>
              </a:rPr>
              <a:t>Veränderungen im Lehrerkollegium</a:t>
            </a:r>
          </a:p>
          <a:p>
            <a:pPr>
              <a:spcAft>
                <a:spcPts val="0"/>
              </a:spcAft>
            </a:pPr>
            <a:endParaRPr lang="de-DE" sz="3200" dirty="0">
              <a:latin typeface="Times New Roman" panose="02020603050405020304" pitchFamily="18" charset="0"/>
              <a:ea typeface="Times New Roman" panose="02020603050405020304" pitchFamily="18" charset="0"/>
            </a:endParaRPr>
          </a:p>
          <a:p>
            <a:pPr>
              <a:spcAft>
                <a:spcPts val="0"/>
              </a:spcAft>
            </a:pPr>
            <a:r>
              <a:rPr lang="de-DE" sz="2400" dirty="0">
                <a:latin typeface="Comic Sans MS" panose="030F0702030302020204" pitchFamily="66" charset="0"/>
                <a:ea typeface="Times New Roman" panose="02020603050405020304" pitchFamily="18" charset="0"/>
              </a:rPr>
              <a:t>Weitere Lehrkräfte an unserer Schule:</a:t>
            </a:r>
          </a:p>
          <a:p>
            <a:pPr>
              <a:spcAft>
                <a:spcPts val="0"/>
              </a:spcAft>
            </a:pPr>
            <a:endParaRPr lang="de-DE" sz="2400" dirty="0">
              <a:latin typeface="Comic Sans MS" panose="030F0702030302020204" pitchFamily="66" charset="0"/>
              <a:ea typeface="Times New Roman" panose="02020603050405020304" pitchFamily="18" charset="0"/>
            </a:endParaRP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Ingrid </a:t>
            </a:r>
            <a:r>
              <a:rPr lang="de-DE" sz="3200" dirty="0" err="1">
                <a:latin typeface="Comic Sans MS" panose="030F0702030302020204" pitchFamily="66" charset="0"/>
                <a:ea typeface="Times New Roman" panose="02020603050405020304" pitchFamily="18" charset="0"/>
              </a:rPr>
              <a:t>Farkasch</a:t>
            </a:r>
            <a:r>
              <a:rPr lang="de-DE" sz="3200" dirty="0">
                <a:latin typeface="Comic Sans MS" panose="030F0702030302020204" pitchFamily="66" charset="0"/>
                <a:ea typeface="Times New Roman" panose="02020603050405020304" pitchFamily="18" charset="0"/>
              </a:rPr>
              <a:t> (VK / </a:t>
            </a:r>
            <a:r>
              <a:rPr lang="de-DE" sz="3200" dirty="0" err="1">
                <a:latin typeface="Comic Sans MS" panose="030F0702030302020204" pitchFamily="66" charset="0"/>
                <a:ea typeface="Times New Roman" panose="02020603050405020304" pitchFamily="18" charset="0"/>
              </a:rPr>
              <a:t>KiGa</a:t>
            </a:r>
            <a:r>
              <a:rPr lang="de-DE" sz="3200" dirty="0">
                <a:latin typeface="Comic Sans MS" panose="030F0702030302020204" pitchFamily="66" charset="0"/>
                <a:ea typeface="Times New Roman" panose="02020603050405020304" pitchFamily="18" charset="0"/>
              </a:rPr>
              <a:t>)</a:t>
            </a: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Maximilian Reichhart (</a:t>
            </a:r>
            <a:r>
              <a:rPr lang="de-DE" sz="3200" dirty="0" err="1">
                <a:latin typeface="Comic Sans MS" panose="030F0702030302020204" pitchFamily="66" charset="0"/>
                <a:ea typeface="Times New Roman" panose="02020603050405020304" pitchFamily="18" charset="0"/>
              </a:rPr>
              <a:t>SubL</a:t>
            </a:r>
            <a:r>
              <a:rPr lang="de-DE" sz="3200" dirty="0">
                <a:latin typeface="Comic Sans MS" panose="030F0702030302020204" pitchFamily="66" charset="0"/>
                <a:ea typeface="Times New Roman" panose="02020603050405020304" pitchFamily="18" charset="0"/>
              </a:rPr>
              <a:t>)</a:t>
            </a:r>
          </a:p>
          <a:p>
            <a:pPr marL="342900" indent="-342900">
              <a:spcAft>
                <a:spcPts val="0"/>
              </a:spcAft>
              <a:buFontTx/>
              <a:buChar char="-"/>
            </a:pPr>
            <a:endParaRPr lang="de-DE" sz="3200" dirty="0">
              <a:latin typeface="Comic Sans MS" panose="030F0702030302020204" pitchFamily="66" charset="0"/>
              <a:ea typeface="Times New Roman" panose="02020603050405020304" pitchFamily="18" charset="0"/>
            </a:endParaRP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Andrea Hieber (</a:t>
            </a:r>
            <a:r>
              <a:rPr lang="de-DE" sz="3200" dirty="0" err="1">
                <a:latin typeface="Comic Sans MS" panose="030F0702030302020204" pitchFamily="66" charset="0"/>
                <a:ea typeface="Times New Roman" panose="02020603050405020304" pitchFamily="18" charset="0"/>
              </a:rPr>
              <a:t>k.Rel</a:t>
            </a:r>
            <a:r>
              <a:rPr lang="de-DE" sz="3200" dirty="0">
                <a:latin typeface="Comic Sans MS" panose="030F0702030302020204" pitchFamily="66" charset="0"/>
                <a:ea typeface="Times New Roman" panose="02020603050405020304" pitchFamily="18" charset="0"/>
              </a:rPr>
              <a:t>)</a:t>
            </a:r>
          </a:p>
        </p:txBody>
      </p:sp>
    </p:spTree>
    <p:extLst>
      <p:ext uri="{BB962C8B-B14F-4D97-AF65-F5344CB8AC3E}">
        <p14:creationId xmlns:p14="http://schemas.microsoft.com/office/powerpoint/2010/main" val="22325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left)">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wipe(left)">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53949"/>
            <a:ext cx="9067800" cy="5632311"/>
          </a:xfrm>
          <a:prstGeom prst="rect">
            <a:avLst/>
          </a:prstGeom>
        </p:spPr>
        <p:txBody>
          <a:bodyPr wrap="square">
            <a:spAutoFit/>
          </a:bodyPr>
          <a:lstStyle/>
          <a:p>
            <a:pPr marL="514350" indent="-514350">
              <a:spcAft>
                <a:spcPts val="0"/>
              </a:spcAft>
              <a:buAutoNum type="arabicPeriod"/>
            </a:pPr>
            <a:r>
              <a:rPr lang="de-DE" sz="2800" b="1" dirty="0">
                <a:latin typeface="Comic Sans MS" panose="030F0702030302020204" pitchFamily="66" charset="0"/>
                <a:ea typeface="Times New Roman" panose="02020603050405020304" pitchFamily="18" charset="0"/>
              </a:rPr>
              <a:t>Veränderungen in der Schulfamilie</a:t>
            </a:r>
          </a:p>
          <a:p>
            <a:pPr>
              <a:spcAft>
                <a:spcPts val="0"/>
              </a:spcAft>
            </a:pPr>
            <a:endParaRPr lang="de-DE" sz="3200" dirty="0">
              <a:latin typeface="Times New Roman" panose="02020603050405020304" pitchFamily="18" charset="0"/>
              <a:ea typeface="Times New Roman" panose="02020603050405020304" pitchFamily="18" charset="0"/>
            </a:endParaRPr>
          </a:p>
          <a:p>
            <a:pPr>
              <a:spcAft>
                <a:spcPts val="0"/>
              </a:spcAft>
            </a:pPr>
            <a:r>
              <a:rPr lang="de-DE" sz="2400" dirty="0">
                <a:latin typeface="Comic Sans MS" panose="030F0702030302020204" pitchFamily="66" charset="0"/>
                <a:ea typeface="Times New Roman" panose="02020603050405020304" pitchFamily="18" charset="0"/>
              </a:rPr>
              <a:t>Weitere Personen an unserer Schule:</a:t>
            </a:r>
          </a:p>
          <a:p>
            <a:pPr>
              <a:spcAft>
                <a:spcPts val="0"/>
              </a:spcAft>
            </a:pPr>
            <a:endParaRPr lang="de-DE" sz="2400" dirty="0">
              <a:latin typeface="Comic Sans MS" panose="030F0702030302020204" pitchFamily="66" charset="0"/>
              <a:ea typeface="Times New Roman" panose="02020603050405020304" pitchFamily="18" charset="0"/>
            </a:endParaRPr>
          </a:p>
          <a:p>
            <a:r>
              <a:rPr lang="de-DE" sz="2800" b="1" dirty="0">
                <a:latin typeface="Comic Sans MS" panose="030F0702030302020204" pitchFamily="66" charset="0"/>
              </a:rPr>
              <a:t>Frau Christa </a:t>
            </a:r>
            <a:r>
              <a:rPr lang="de-DE" sz="2800" b="1" dirty="0" err="1">
                <a:latin typeface="Comic Sans MS" panose="030F0702030302020204" pitchFamily="66" charset="0"/>
              </a:rPr>
              <a:t>Leipfinger</a:t>
            </a:r>
            <a:r>
              <a:rPr lang="de-DE" sz="2800" b="1" dirty="0">
                <a:latin typeface="Comic Sans MS" panose="030F0702030302020204" pitchFamily="66" charset="0"/>
              </a:rPr>
              <a:t> – </a:t>
            </a:r>
            <a:r>
              <a:rPr lang="de-DE" sz="2800" b="1" dirty="0">
                <a:solidFill>
                  <a:srgbClr val="C00000"/>
                </a:solidFill>
                <a:latin typeface="Comic Sans MS" panose="030F0702030302020204" pitchFamily="66" charset="0"/>
              </a:rPr>
              <a:t>Morgenaufsicht </a:t>
            </a:r>
            <a:endParaRPr lang="de-DE" sz="2800" dirty="0">
              <a:solidFill>
                <a:srgbClr val="C00000"/>
              </a:solidFill>
              <a:latin typeface="Comic Sans MS" panose="030F0702030302020204" pitchFamily="66" charset="0"/>
            </a:endParaRPr>
          </a:p>
          <a:p>
            <a:r>
              <a:rPr lang="de-DE" sz="2800" dirty="0">
                <a:latin typeface="Comic Sans MS" panose="030F0702030302020204" pitchFamily="66" charset="0"/>
              </a:rPr>
              <a:t> </a:t>
            </a:r>
          </a:p>
          <a:p>
            <a:r>
              <a:rPr lang="de-DE" sz="2800" b="1" dirty="0">
                <a:solidFill>
                  <a:srgbClr val="C00000"/>
                </a:solidFill>
                <a:latin typeface="Comic Sans MS" panose="030F0702030302020204" pitchFamily="66" charset="0"/>
              </a:rPr>
              <a:t>Busaufsicht</a:t>
            </a:r>
            <a:r>
              <a:rPr lang="de-DE" sz="2800" dirty="0">
                <a:latin typeface="Comic Sans MS" panose="030F0702030302020204" pitchFamily="66" charset="0"/>
              </a:rPr>
              <a:t>: </a:t>
            </a:r>
          </a:p>
          <a:p>
            <a:r>
              <a:rPr lang="de-DE" sz="2800" dirty="0">
                <a:latin typeface="Comic Sans MS" panose="030F0702030302020204" pitchFamily="66" charset="0"/>
              </a:rPr>
              <a:t>Frau Rebecca Schneider</a:t>
            </a:r>
          </a:p>
          <a:p>
            <a:r>
              <a:rPr lang="de-DE" sz="2800" dirty="0">
                <a:latin typeface="Comic Sans MS" panose="030F0702030302020204" pitchFamily="66" charset="0"/>
              </a:rPr>
              <a:t>Herr Rudi Hartinger </a:t>
            </a:r>
          </a:p>
          <a:p>
            <a:r>
              <a:rPr lang="de-DE" sz="2800" dirty="0">
                <a:latin typeface="Comic Sans MS" panose="030F0702030302020204" pitchFamily="66" charset="0"/>
              </a:rPr>
              <a:t>Frau Brigitte Hartinger</a:t>
            </a:r>
          </a:p>
          <a:p>
            <a:r>
              <a:rPr lang="de-DE" sz="2800" dirty="0">
                <a:latin typeface="Comic Sans MS" panose="030F0702030302020204" pitchFamily="66" charset="0"/>
              </a:rPr>
              <a:t> </a:t>
            </a:r>
          </a:p>
          <a:p>
            <a:r>
              <a:rPr lang="de-DE" sz="2800" b="1" dirty="0">
                <a:solidFill>
                  <a:srgbClr val="C00000"/>
                </a:solidFill>
                <a:latin typeface="Comic Sans MS" panose="030F0702030302020204" pitchFamily="66" charset="0"/>
              </a:rPr>
              <a:t>Busfahrer</a:t>
            </a:r>
            <a:r>
              <a:rPr lang="de-DE" sz="2800" dirty="0">
                <a:latin typeface="Comic Sans MS" panose="030F0702030302020204" pitchFamily="66" charset="0"/>
              </a:rPr>
              <a:t>: </a:t>
            </a:r>
          </a:p>
          <a:p>
            <a:r>
              <a:rPr lang="de-DE" sz="2800" dirty="0">
                <a:latin typeface="Comic Sans MS" panose="030F0702030302020204" pitchFamily="66" charset="0"/>
              </a:rPr>
              <a:t>Firma Herzog/</a:t>
            </a:r>
            <a:r>
              <a:rPr lang="de-DE" sz="2800" dirty="0" err="1">
                <a:latin typeface="Comic Sans MS" panose="030F0702030302020204" pitchFamily="66" charset="0"/>
              </a:rPr>
              <a:t>Lohmaier</a:t>
            </a:r>
            <a:r>
              <a:rPr lang="de-DE" sz="2800" dirty="0">
                <a:latin typeface="Comic Sans MS" panose="030F0702030302020204" pitchFamily="66" charset="0"/>
              </a:rPr>
              <a:t> </a:t>
            </a:r>
          </a:p>
        </p:txBody>
      </p:sp>
    </p:spTree>
    <p:extLst>
      <p:ext uri="{BB962C8B-B14F-4D97-AF65-F5344CB8AC3E}">
        <p14:creationId xmlns:p14="http://schemas.microsoft.com/office/powerpoint/2010/main" val="173842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031873"/>
          </a:xfrm>
          <a:prstGeom prst="rect">
            <a:avLst/>
          </a:prstGeom>
        </p:spPr>
        <p:txBody>
          <a:bodyPr wrap="square">
            <a:spAutoFit/>
          </a:bodyPr>
          <a:lstStyle/>
          <a:p>
            <a:pPr marL="514350" indent="-514350">
              <a:spcAft>
                <a:spcPts val="0"/>
              </a:spcAft>
              <a:buAutoNum type="arabicPeriod"/>
            </a:pPr>
            <a:r>
              <a:rPr lang="de-DE" sz="2800" b="1" dirty="0">
                <a:latin typeface="Comic Sans MS" panose="030F0702030302020204" pitchFamily="66" charset="0"/>
                <a:ea typeface="Times New Roman" panose="02020603050405020304" pitchFamily="18" charset="0"/>
              </a:rPr>
              <a:t>Öffnungszeiten an der GS Obertaufkirchen</a:t>
            </a:r>
          </a:p>
          <a:p>
            <a:pPr>
              <a:spcAft>
                <a:spcPts val="0"/>
              </a:spcAft>
            </a:pPr>
            <a:endParaRPr lang="de-DE" sz="3200" dirty="0">
              <a:latin typeface="Times New Roman" panose="02020603050405020304" pitchFamily="18" charset="0"/>
              <a:ea typeface="Times New Roman" panose="02020603050405020304" pitchFamily="18" charset="0"/>
            </a:endParaRPr>
          </a:p>
          <a:p>
            <a:r>
              <a:rPr lang="de-DE" sz="2800" dirty="0">
                <a:latin typeface="Comic Sans MS" panose="030F0702030302020204" pitchFamily="66" charset="0"/>
              </a:rPr>
              <a:t>Einlass Schule:		07:30 Uhr (Buskinder)</a:t>
            </a:r>
          </a:p>
          <a:p>
            <a:r>
              <a:rPr lang="de-DE" sz="2800" dirty="0">
                <a:latin typeface="Comic Sans MS" panose="030F0702030302020204" pitchFamily="66" charset="0"/>
              </a:rPr>
              <a:t>Vorviertelstunde:		07:40 Uhr</a:t>
            </a:r>
          </a:p>
          <a:p>
            <a:r>
              <a:rPr lang="de-DE" sz="2800" dirty="0">
                <a:latin typeface="Comic Sans MS" panose="030F0702030302020204" pitchFamily="66" charset="0"/>
              </a:rPr>
              <a:t>Unterrichtsbeginn: 	07:55 Uhr </a:t>
            </a:r>
          </a:p>
          <a:p>
            <a:endParaRPr lang="de-DE" sz="2800" dirty="0">
              <a:latin typeface="Comic Sans MS" panose="030F0702030302020204" pitchFamily="66" charset="0"/>
            </a:endParaRPr>
          </a:p>
          <a:p>
            <a:r>
              <a:rPr lang="de-DE" sz="2800" dirty="0">
                <a:latin typeface="Comic Sans MS" panose="030F0702030302020204" pitchFamily="66" charset="0"/>
              </a:rPr>
              <a:t>Schulhaus ist dann verschlossen.  </a:t>
            </a:r>
          </a:p>
          <a:p>
            <a:r>
              <a:rPr lang="de-DE" sz="2800" dirty="0">
                <a:latin typeface="Comic Sans MS" panose="030F0702030302020204" pitchFamily="66" charset="0"/>
              </a:rPr>
              <a:t> </a:t>
            </a:r>
          </a:p>
          <a:p>
            <a:r>
              <a:rPr lang="de-DE" sz="2800" dirty="0">
                <a:latin typeface="Comic Sans MS" panose="030F0702030302020204" pitchFamily="66" charset="0"/>
              </a:rPr>
              <a:t>          Eltern bleiben bitte </a:t>
            </a:r>
            <a:r>
              <a:rPr lang="de-DE" sz="2800" b="1" dirty="0">
                <a:solidFill>
                  <a:srgbClr val="C00000"/>
                </a:solidFill>
                <a:effectLst>
                  <a:outerShdw blurRad="38100" dist="38100" dir="2700000" algn="tl">
                    <a:srgbClr val="000000">
                      <a:alpha val="43137"/>
                    </a:srgbClr>
                  </a:outerShdw>
                </a:effectLst>
                <a:latin typeface="Comic Sans MS" panose="030F0702030302020204" pitchFamily="66" charset="0"/>
              </a:rPr>
              <a:t>vor</a:t>
            </a:r>
            <a:r>
              <a:rPr lang="de-DE" sz="2800" dirty="0">
                <a:latin typeface="Comic Sans MS" panose="030F0702030302020204" pitchFamily="66" charset="0"/>
              </a:rPr>
              <a:t> der Schule.</a:t>
            </a:r>
          </a:p>
        </p:txBody>
      </p:sp>
      <p:pic>
        <p:nvPicPr>
          <p:cNvPr id="2050" name="Picture 2" descr="Kinderzimmer Türhänger Eltern müssen draussen bleiben | Jetzt kaufen! –  trendaffe.de">
            <a:extLst>
              <a:ext uri="{FF2B5EF4-FFF2-40B4-BE49-F238E27FC236}">
                <a16:creationId xmlns:a16="http://schemas.microsoft.com/office/drawing/2014/main" id="{0DA8733A-3CE6-4FB0-B77D-9C7E12E9F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60" r="18998"/>
          <a:stretch/>
        </p:blipFill>
        <p:spPr bwMode="auto">
          <a:xfrm>
            <a:off x="931333" y="3949933"/>
            <a:ext cx="100173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524315"/>
          </a:xfrm>
          <a:prstGeom prst="rect">
            <a:avLst/>
          </a:prstGeom>
        </p:spPr>
        <p:txBody>
          <a:bodyPr wrap="square">
            <a:spAutoFit/>
          </a:bodyPr>
          <a:lstStyle/>
          <a:p>
            <a:r>
              <a:rPr lang="de-DE" sz="3200" b="1" dirty="0"/>
              <a:t>2</a:t>
            </a:r>
            <a:r>
              <a:rPr lang="de-DE" sz="3200" dirty="0"/>
              <a:t>.</a:t>
            </a:r>
            <a:r>
              <a:rPr lang="de-DE" sz="3200" b="1" dirty="0"/>
              <a:t> Homepage und </a:t>
            </a:r>
            <a:r>
              <a:rPr lang="de-DE" sz="3200" b="1" dirty="0" err="1"/>
              <a:t>e-mail</a:t>
            </a:r>
            <a:r>
              <a:rPr lang="de-DE" sz="3200" b="1" dirty="0"/>
              <a:t>-Adresse der Schule</a:t>
            </a:r>
            <a:endParaRPr lang="de-DE" sz="3200" dirty="0"/>
          </a:p>
          <a:p>
            <a:endParaRPr lang="de-DE" sz="3200" dirty="0"/>
          </a:p>
          <a:p>
            <a:r>
              <a:rPr lang="de-DE" sz="3200" dirty="0"/>
              <a:t>Gerne laden wir Sie auf unsere Homepage </a:t>
            </a:r>
            <a:r>
              <a:rPr lang="de-DE" sz="3200" u="sng" dirty="0">
                <a:hlinkClick r:id="rId2"/>
              </a:rPr>
              <a:t>www.schule-obertaufkirchen.de</a:t>
            </a:r>
            <a:r>
              <a:rPr lang="de-DE" sz="3200" dirty="0"/>
              <a:t> ein.   </a:t>
            </a:r>
          </a:p>
          <a:p>
            <a:endParaRPr lang="de-DE" sz="3200" dirty="0"/>
          </a:p>
          <a:p>
            <a:r>
              <a:rPr lang="de-DE" sz="3200" dirty="0"/>
              <a:t>Die </a:t>
            </a:r>
            <a:r>
              <a:rPr lang="de-DE" sz="3200" dirty="0" err="1"/>
              <a:t>e-mail</a:t>
            </a:r>
            <a:r>
              <a:rPr lang="de-DE" sz="3200" dirty="0"/>
              <a:t>-Adresse unserer Schule lautet: </a:t>
            </a:r>
            <a:r>
              <a:rPr lang="de-DE" sz="3200" u="sng" dirty="0">
                <a:hlinkClick r:id="rId3"/>
              </a:rPr>
              <a:t>schule@obertaufkirchen.de</a:t>
            </a:r>
            <a:r>
              <a:rPr lang="de-DE" sz="3200" dirty="0"/>
              <a:t>.</a:t>
            </a:r>
          </a:p>
          <a:p>
            <a:endParaRPr lang="de-DE" sz="3200" dirty="0"/>
          </a:p>
          <a:p>
            <a:r>
              <a:rPr lang="de-DE" sz="3200" dirty="0"/>
              <a:t>         … bei Fragen: 08082/94147 </a:t>
            </a:r>
            <a:r>
              <a:rPr lang="de-DE" sz="3200" b="1" dirty="0"/>
              <a:t> </a:t>
            </a:r>
            <a:endParaRPr lang="de-DE" sz="3200" dirty="0"/>
          </a:p>
        </p:txBody>
      </p:sp>
      <p:pic>
        <p:nvPicPr>
          <p:cNvPr id="3" name="Picture 2" descr="2019 Schuleule">
            <a:extLst>
              <a:ext uri="{FF2B5EF4-FFF2-40B4-BE49-F238E27FC236}">
                <a16:creationId xmlns:a16="http://schemas.microsoft.com/office/drawing/2014/main" id="{7470C002-DF28-4399-9BFA-BDFEC389F4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975" y="4339528"/>
            <a:ext cx="713366" cy="9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wipe(left)">
                                      <p:cBhvr>
                                        <p:cTn id="1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693866"/>
          </a:xfrm>
          <a:prstGeom prst="rect">
            <a:avLst/>
          </a:prstGeom>
        </p:spPr>
        <p:txBody>
          <a:bodyPr wrap="square">
            <a:spAutoFit/>
          </a:bodyPr>
          <a:lstStyle/>
          <a:p>
            <a:r>
              <a:rPr lang="de-DE" sz="3200" b="1" dirty="0"/>
              <a:t>3. Bürozeiten an der Schule </a:t>
            </a:r>
          </a:p>
          <a:p>
            <a:endParaRPr lang="de-DE" sz="3200" dirty="0"/>
          </a:p>
          <a:p>
            <a:r>
              <a:rPr lang="de-DE" sz="3200" dirty="0"/>
              <a:t>Das Sekretariat unserer Schule besetzt am:</a:t>
            </a:r>
          </a:p>
          <a:p>
            <a:r>
              <a:rPr lang="de-DE" sz="3200" dirty="0"/>
              <a:t> </a:t>
            </a:r>
          </a:p>
          <a:p>
            <a:r>
              <a:rPr lang="de-DE" sz="3200" b="1" i="1" dirty="0">
                <a:solidFill>
                  <a:srgbClr val="FF0000"/>
                </a:solidFill>
                <a:effectLst>
                  <a:outerShdw blurRad="38100" dist="38100" dir="2700000" algn="tl">
                    <a:srgbClr val="000000">
                      <a:alpha val="43137"/>
                    </a:srgbClr>
                  </a:outerShdw>
                </a:effectLst>
              </a:rPr>
              <a:t>Montag</a:t>
            </a:r>
            <a:r>
              <a:rPr lang="de-DE" sz="3200" dirty="0"/>
              <a:t> </a:t>
            </a:r>
            <a:r>
              <a:rPr lang="de-DE" sz="3200" b="1" dirty="0"/>
              <a:t>von 7:45 bis 11:00 Uhr</a:t>
            </a:r>
            <a:r>
              <a:rPr lang="de-DE" sz="3200" b="1" i="1" dirty="0"/>
              <a:t> </a:t>
            </a:r>
            <a:endParaRPr lang="de-DE" sz="3200" dirty="0"/>
          </a:p>
          <a:p>
            <a:r>
              <a:rPr lang="de-DE" sz="3200" b="1" i="1" dirty="0">
                <a:solidFill>
                  <a:srgbClr val="FF0000"/>
                </a:solidFill>
                <a:effectLst>
                  <a:outerShdw blurRad="38100" dist="38100" dir="2700000" algn="tl">
                    <a:srgbClr val="000000">
                      <a:alpha val="43137"/>
                    </a:srgbClr>
                  </a:outerShdw>
                </a:effectLst>
              </a:rPr>
              <a:t>Mittwoch </a:t>
            </a:r>
            <a:r>
              <a:rPr lang="de-DE" sz="3200" dirty="0"/>
              <a:t>und </a:t>
            </a:r>
            <a:r>
              <a:rPr lang="de-DE" sz="3200" b="1" i="1" dirty="0">
                <a:solidFill>
                  <a:srgbClr val="FF0000"/>
                </a:solidFill>
                <a:effectLst>
                  <a:outerShdw blurRad="38100" dist="38100" dir="2700000" algn="tl">
                    <a:srgbClr val="000000">
                      <a:alpha val="43137"/>
                    </a:srgbClr>
                  </a:outerShdw>
                </a:effectLst>
              </a:rPr>
              <a:t>Donnerstag </a:t>
            </a:r>
            <a:r>
              <a:rPr lang="de-DE" sz="3200" b="1" dirty="0"/>
              <a:t>von 7:45 bis 11:30 Uhr</a:t>
            </a:r>
            <a:r>
              <a:rPr lang="de-DE" sz="3200" b="1" i="1" dirty="0"/>
              <a:t> </a:t>
            </a:r>
            <a:endParaRPr lang="de-DE" sz="3200" dirty="0"/>
          </a:p>
          <a:p>
            <a:endParaRPr lang="de-DE" sz="3200" dirty="0"/>
          </a:p>
          <a:p>
            <a:r>
              <a:rPr lang="de-DE" sz="2800" dirty="0"/>
              <a:t>Außerhalb dieser Zeit ist ein Anrufbeantworter geschaltet. Bitte sprechen Sie bei Bedarf Ihr Anliegen auf das Band, wir rufen Sie – wenn gewünscht - zurück.</a:t>
            </a:r>
          </a:p>
          <a:p>
            <a:r>
              <a:rPr lang="de-DE" sz="2800" dirty="0"/>
              <a:t>Frau Obermeier, steht Ihnen gerne für schulische Fragen zur Verfügung. </a:t>
            </a:r>
          </a:p>
        </p:txBody>
      </p:sp>
    </p:spTree>
    <p:extLst>
      <p:ext uri="{BB962C8B-B14F-4D97-AF65-F5344CB8AC3E}">
        <p14:creationId xmlns:p14="http://schemas.microsoft.com/office/powerpoint/2010/main" val="302597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3046988"/>
          </a:xfrm>
          <a:prstGeom prst="rect">
            <a:avLst/>
          </a:prstGeom>
        </p:spPr>
        <p:txBody>
          <a:bodyPr wrap="square">
            <a:spAutoFit/>
          </a:bodyPr>
          <a:lstStyle/>
          <a:p>
            <a:r>
              <a:rPr lang="de-DE" sz="3200" b="1" dirty="0"/>
              <a:t>4. Sprechstunden der Lehrkräfte</a:t>
            </a:r>
            <a:r>
              <a:rPr lang="de-DE" sz="3200" dirty="0"/>
              <a:t>	</a:t>
            </a:r>
          </a:p>
          <a:p>
            <a:r>
              <a:rPr lang="de-DE" sz="2000" dirty="0"/>
              <a:t>(*dürfen nach der </a:t>
            </a:r>
            <a:r>
              <a:rPr lang="de-DE" sz="2000" i="1" dirty="0">
                <a:effectLst>
                  <a:outerShdw blurRad="38100" dist="38100" dir="2700000" algn="tl">
                    <a:srgbClr val="000000">
                      <a:alpha val="43137"/>
                    </a:srgbClr>
                  </a:outerShdw>
                </a:effectLst>
              </a:rPr>
              <a:t>DSGV</a:t>
            </a:r>
            <a:r>
              <a:rPr lang="de-DE" sz="2000" dirty="0"/>
              <a:t> nicht auf der Homepage hinterlegt werden)</a:t>
            </a:r>
          </a:p>
          <a:p>
            <a:r>
              <a:rPr lang="de-DE" sz="3200" dirty="0"/>
              <a:t>  </a:t>
            </a:r>
          </a:p>
          <a:p>
            <a:r>
              <a:rPr lang="de-DE" sz="3200" dirty="0"/>
              <a:t>Bitte nutzen Sie den </a:t>
            </a:r>
            <a:r>
              <a:rPr lang="de-DE" sz="4400" b="1" i="1" dirty="0">
                <a:solidFill>
                  <a:srgbClr val="C00000"/>
                </a:solidFill>
                <a:effectLst>
                  <a:outerShdw blurRad="38100" dist="38100" dir="2700000" algn="tl">
                    <a:srgbClr val="000000">
                      <a:alpha val="43137"/>
                    </a:srgbClr>
                  </a:outerShdw>
                </a:effectLst>
              </a:rPr>
              <a:t>Schulmanager</a:t>
            </a:r>
            <a:r>
              <a:rPr lang="de-DE" sz="3200" dirty="0"/>
              <a:t> und vereinbaren sie eine individuelle Sprechzeit.</a:t>
            </a:r>
          </a:p>
          <a:p>
            <a:endParaRPr lang="de-DE" sz="3200" dirty="0"/>
          </a:p>
        </p:txBody>
      </p:sp>
    </p:spTree>
    <p:extLst>
      <p:ext uri="{BB962C8B-B14F-4D97-AF65-F5344CB8AC3E}">
        <p14:creationId xmlns:p14="http://schemas.microsoft.com/office/powerpoint/2010/main" val="2598996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1579</Words>
  <Application>Microsoft Office PowerPoint</Application>
  <PresentationFormat>Breitbild</PresentationFormat>
  <Paragraphs>253</Paragraphs>
  <Slides>36</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46" baseType="lpstr">
      <vt:lpstr>Arial</vt:lpstr>
      <vt:lpstr>Calibri</vt:lpstr>
      <vt:lpstr>Calibri Light</vt:lpstr>
      <vt:lpstr>Comic Sans MS</vt:lpstr>
      <vt:lpstr>Grundschrift</vt:lpstr>
      <vt:lpstr>Segoe UI Light</vt:lpstr>
      <vt:lpstr>Times New Roman</vt:lpstr>
      <vt:lpstr>Wingdings</vt:lpstr>
      <vt:lpstr>Office Theme</vt:lpstr>
      <vt:lpstr>Objekt-Manager-Shellobjekt</vt:lpstr>
      <vt:lpstr>Herzlich willkommen</vt:lpstr>
      <vt:lpstr>Themen: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Fragen – Anregungen - Wünsche?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Besitzer</dc:creator>
  <cp:lastModifiedBy>Besitzer</cp:lastModifiedBy>
  <cp:revision>109</cp:revision>
  <cp:lastPrinted>2021-07-14T06:49:28Z</cp:lastPrinted>
  <dcterms:created xsi:type="dcterms:W3CDTF">2020-12-02T11:45:43Z</dcterms:created>
  <dcterms:modified xsi:type="dcterms:W3CDTF">2025-09-26T10:15:28Z</dcterms:modified>
</cp:coreProperties>
</file>