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81" r:id="rId4"/>
    <p:sldId id="298" r:id="rId5"/>
    <p:sldId id="299" r:id="rId6"/>
    <p:sldId id="297" r:id="rId7"/>
    <p:sldId id="306" r:id="rId8"/>
    <p:sldId id="301" r:id="rId9"/>
    <p:sldId id="307" r:id="rId10"/>
    <p:sldId id="300" r:id="rId11"/>
    <p:sldId id="316" r:id="rId12"/>
    <p:sldId id="318" r:id="rId13"/>
    <p:sldId id="317" r:id="rId14"/>
    <p:sldId id="320" r:id="rId15"/>
    <p:sldId id="321" r:id="rId16"/>
    <p:sldId id="322" r:id="rId17"/>
    <p:sldId id="302" r:id="rId18"/>
    <p:sldId id="308" r:id="rId19"/>
    <p:sldId id="303" r:id="rId20"/>
    <p:sldId id="304" r:id="rId21"/>
    <p:sldId id="296" r:id="rId22"/>
    <p:sldId id="280" r:id="rId23"/>
    <p:sldId id="282" r:id="rId24"/>
    <p:sldId id="289" r:id="rId25"/>
    <p:sldId id="314" r:id="rId26"/>
    <p:sldId id="312" r:id="rId27"/>
    <p:sldId id="283" r:id="rId28"/>
    <p:sldId id="310" r:id="rId29"/>
    <p:sldId id="311" r:id="rId30"/>
    <p:sldId id="309" r:id="rId31"/>
    <p:sldId id="286" r:id="rId32"/>
    <p:sldId id="285" r:id="rId33"/>
    <p:sldId id="287" r:id="rId34"/>
    <p:sldId id="291" r:id="rId35"/>
    <p:sldId id="313" r:id="rId36"/>
    <p:sldId id="323" r:id="rId37"/>
    <p:sldId id="324" r:id="rId38"/>
    <p:sldId id="325" r:id="rId39"/>
    <p:sldId id="326" r:id="rId40"/>
    <p:sldId id="327" r:id="rId41"/>
    <p:sldId id="328" r:id="rId42"/>
    <p:sldId id="329" r:id="rId43"/>
    <p:sldId id="288" r:id="rId44"/>
    <p:sldId id="295" r:id="rId45"/>
    <p:sldId id="278" r:id="rId46"/>
    <p:sldId id="277" r:id="rId47"/>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04.03.2026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363039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04.03.2026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61300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04.03.2026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0090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04.03.2026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147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DCC4414-2C49-4465-B0CD-4EB74AF6E861}" type="datetimeFigureOut">
              <a:rPr lang="de-DE" smtClean="0"/>
              <a:t>04.03.2026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13670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DCC4414-2C49-4465-B0CD-4EB74AF6E861}" type="datetimeFigureOut">
              <a:rPr lang="de-DE" smtClean="0"/>
              <a:t>04.03.2026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68178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DCC4414-2C49-4465-B0CD-4EB74AF6E861}" type="datetimeFigureOut">
              <a:rPr lang="de-DE" smtClean="0"/>
              <a:t>04.03.2026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83430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DCC4414-2C49-4465-B0CD-4EB74AF6E861}" type="datetimeFigureOut">
              <a:rPr lang="de-DE" smtClean="0"/>
              <a:t>04.03.2026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24279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C4414-2C49-4465-B0CD-4EB74AF6E861}" type="datetimeFigureOut">
              <a:rPr lang="de-DE" smtClean="0"/>
              <a:t>04.03.2026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85847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BDCC4414-2C49-4465-B0CD-4EB74AF6E861}" type="datetimeFigureOut">
              <a:rPr lang="de-DE" smtClean="0"/>
              <a:t>04.03.2026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353624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BDCC4414-2C49-4465-B0CD-4EB74AF6E861}" type="datetimeFigureOut">
              <a:rPr lang="de-DE" smtClean="0"/>
              <a:t>04.03.2026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20830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12000">
              <a:schemeClr val="bg1"/>
            </a:gs>
            <a:gs pos="9000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C4414-2C49-4465-B0CD-4EB74AF6E861}" type="datetimeFigureOut">
              <a:rPr lang="de-DE" smtClean="0"/>
              <a:t>04.03.2026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62458-9A8B-4B95-B9A4-1E337AB70F2B}" type="slidenum">
              <a:rPr lang="de-DE" smtClean="0"/>
              <a:t>‹Nr.›</a:t>
            </a:fld>
            <a:endParaRPr lang="de-DE"/>
          </a:p>
        </p:txBody>
      </p:sp>
    </p:spTree>
    <p:extLst>
      <p:ext uri="{BB962C8B-B14F-4D97-AF65-F5344CB8AC3E}">
        <p14:creationId xmlns:p14="http://schemas.microsoft.com/office/powerpoint/2010/main" val="1790317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502C6-F076-4884-A96D-9396DD7BF418}"/>
              </a:ext>
            </a:extLst>
          </p:cNvPr>
          <p:cNvSpPr>
            <a:spLocks noGrp="1"/>
          </p:cNvSpPr>
          <p:nvPr>
            <p:ph type="ctrTitle"/>
          </p:nvPr>
        </p:nvSpPr>
        <p:spPr>
          <a:xfrm>
            <a:off x="1637212" y="40232"/>
            <a:ext cx="9144000" cy="2387600"/>
          </a:xfrm>
        </p:spPr>
        <p:txBody>
          <a:bodyPr>
            <a:normAutofit/>
          </a:bodyPr>
          <a:lstStyle/>
          <a:p>
            <a:r>
              <a:rPr lang="de-DE" sz="8000" dirty="0">
                <a:latin typeface="Segoe UI Light" panose="020B0502040204020203" pitchFamily="34" charset="0"/>
                <a:cs typeface="Segoe UI Light" panose="020B0502040204020203" pitchFamily="34" charset="0"/>
              </a:rPr>
              <a:t>Herzlich willkommen</a:t>
            </a:r>
          </a:p>
        </p:txBody>
      </p:sp>
      <p:sp>
        <p:nvSpPr>
          <p:cNvPr id="3" name="Untertitel 2">
            <a:extLst>
              <a:ext uri="{FF2B5EF4-FFF2-40B4-BE49-F238E27FC236}">
                <a16:creationId xmlns:a16="http://schemas.microsoft.com/office/drawing/2014/main" id="{87F4A262-98AA-442F-A8EA-9DA5E3FAE227}"/>
              </a:ext>
            </a:extLst>
          </p:cNvPr>
          <p:cNvSpPr>
            <a:spLocks noGrp="1"/>
          </p:cNvSpPr>
          <p:nvPr>
            <p:ph type="subTitle" idx="1"/>
          </p:nvPr>
        </p:nvSpPr>
        <p:spPr>
          <a:xfrm>
            <a:off x="1323703" y="2626678"/>
            <a:ext cx="9144000" cy="1655762"/>
          </a:xfrm>
        </p:spPr>
        <p:txBody>
          <a:bodyPr>
            <a:normAutofit/>
          </a:bodyPr>
          <a:lstStyle/>
          <a:p>
            <a:r>
              <a:rPr lang="de-DE" sz="3200" dirty="0">
                <a:latin typeface="Segoe UI Light" panose="020B0502040204020203" pitchFamily="34" charset="0"/>
                <a:cs typeface="Segoe UI Light" panose="020B0502040204020203" pitchFamily="34" charset="0"/>
              </a:rPr>
              <a:t>zum Elternabend </a:t>
            </a:r>
          </a:p>
          <a:p>
            <a:r>
              <a:rPr lang="de-DE" sz="3200" dirty="0">
                <a:latin typeface="Segoe UI Light" panose="020B0502040204020203" pitchFamily="34" charset="0"/>
                <a:cs typeface="Segoe UI Light" panose="020B0502040204020203" pitchFamily="34" charset="0"/>
              </a:rPr>
              <a:t>für die Schulanfänger 2026/2027</a:t>
            </a:r>
          </a:p>
        </p:txBody>
      </p:sp>
      <p:pic>
        <p:nvPicPr>
          <p:cNvPr id="5" name="Grafik 4"/>
          <p:cNvPicPr>
            <a:picLocks noChangeAspect="1"/>
          </p:cNvPicPr>
          <p:nvPr/>
        </p:nvPicPr>
        <p:blipFill rotWithShape="1">
          <a:blip r:embed="rId2"/>
          <a:srcRect t="13008" r="3633" b="26476"/>
          <a:stretch/>
        </p:blipFill>
        <p:spPr>
          <a:xfrm>
            <a:off x="2451463" y="3817748"/>
            <a:ext cx="6888480" cy="2896717"/>
          </a:xfrm>
          <a:prstGeom prst="rect">
            <a:avLst/>
          </a:prstGeom>
        </p:spPr>
      </p:pic>
    </p:spTree>
    <p:extLst>
      <p:ext uri="{BB962C8B-B14F-4D97-AF65-F5344CB8AC3E}">
        <p14:creationId xmlns:p14="http://schemas.microsoft.com/office/powerpoint/2010/main" val="1043830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FF00FF"/>
                </a:solidFill>
                <a:effectLst>
                  <a:outerShdw blurRad="38100" dist="38100" dir="2700000" algn="tl">
                    <a:srgbClr val="000000">
                      <a:alpha val="43137"/>
                    </a:srgbClr>
                  </a:outerShdw>
                </a:effectLst>
                <a:latin typeface="Comic Sans MS" panose="030F0702030302020204" pitchFamily="66" charset="0"/>
              </a:rPr>
              <a:t>Schulanmeldung</a:t>
            </a:r>
            <a:endParaRPr lang="de-DE" b="1" dirty="0">
              <a:solidFill>
                <a:srgbClr val="FF00FF"/>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2" name="Rechteck 1"/>
          <p:cNvSpPr/>
          <p:nvPr/>
        </p:nvSpPr>
        <p:spPr>
          <a:xfrm>
            <a:off x="1412240" y="1739037"/>
            <a:ext cx="8266452" cy="4647426"/>
          </a:xfrm>
          <a:prstGeom prst="rect">
            <a:avLst/>
          </a:prstGeom>
        </p:spPr>
        <p:txBody>
          <a:bodyPr wrap="square">
            <a:spAutoFit/>
          </a:bodyPr>
          <a:lstStyle/>
          <a:p>
            <a:r>
              <a:rPr lang="de-DE" sz="2800" dirty="0">
                <a:latin typeface="Segoe UI Light" panose="020B0502040204020203" pitchFamily="34" charset="0"/>
                <a:cs typeface="Segoe UI Light" panose="020B0502040204020203" pitchFamily="34" charset="0"/>
              </a:rPr>
              <a:t>Bringen Sie bitte folgendes mir:</a:t>
            </a:r>
          </a:p>
          <a:p>
            <a:pPr marL="571500" indent="-571500">
              <a:buFont typeface="Arial" panose="020B0604020202020204" pitchFamily="34" charset="0"/>
              <a:buChar char="•"/>
            </a:pPr>
            <a:endParaRPr lang="de-DE" sz="2800" dirty="0">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de-DE" sz="2800" b="1" i="1" dirty="0" err="1">
                <a:solidFill>
                  <a:srgbClr val="FFC000"/>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screening</a:t>
            </a:r>
            <a:r>
              <a:rPr lang="de-DE" sz="2800" dirty="0">
                <a:latin typeface="Segoe UI Light" panose="020B0502040204020203" pitchFamily="34" charset="0"/>
                <a:cs typeface="Segoe UI Light" panose="020B0502040204020203" pitchFamily="34" charset="0"/>
              </a:rPr>
              <a:t>: </a:t>
            </a:r>
            <a:r>
              <a:rPr lang="de-DE" sz="2800" b="1"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17.03.2026</a:t>
            </a:r>
          </a:p>
          <a:p>
            <a:pPr marL="571500" indent="-571500">
              <a:buFont typeface="Arial" panose="020B0604020202020204" pitchFamily="34" charset="0"/>
              <a:buChar char="•"/>
            </a:pPr>
            <a:r>
              <a:rPr lang="de-DE" sz="2800" b="1" i="1" dirty="0">
                <a:solidFill>
                  <a:srgbClr val="7030A0"/>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Einladung</a:t>
            </a:r>
            <a:r>
              <a:rPr lang="de-DE" sz="2800" dirty="0">
                <a:latin typeface="Segoe UI Light" panose="020B0502040204020203" pitchFamily="34" charset="0"/>
                <a:cs typeface="Segoe UI Light" panose="020B0502040204020203" pitchFamily="34" charset="0"/>
              </a:rPr>
              <a:t> nach den Frühlingsferien </a:t>
            </a:r>
            <a:r>
              <a:rPr lang="de-DE" sz="2000" dirty="0">
                <a:latin typeface="Segoe UI Light" panose="020B0502040204020203" pitchFamily="34" charset="0"/>
                <a:cs typeface="Segoe UI Light" panose="020B0502040204020203" pitchFamily="34" charset="0"/>
              </a:rPr>
              <a:t>(ab 25.02.2026)</a:t>
            </a:r>
          </a:p>
          <a:p>
            <a:pPr marL="571500" indent="-571500">
              <a:buFont typeface="Arial" panose="020B0604020202020204" pitchFamily="34" charset="0"/>
              <a:buChar char="•"/>
            </a:pPr>
            <a:r>
              <a:rPr lang="de-DE" sz="2800" b="1" i="1" dirty="0">
                <a:solidFill>
                  <a:srgbClr val="7030A0"/>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Zeiteinteilung</a:t>
            </a:r>
            <a:r>
              <a:rPr lang="de-DE" sz="2800" dirty="0">
                <a:latin typeface="Segoe UI Light" panose="020B0502040204020203" pitchFamily="34" charset="0"/>
                <a:cs typeface="Segoe UI Light" panose="020B0502040204020203" pitchFamily="34" charset="0"/>
              </a:rPr>
              <a:t> bitte beachten!</a:t>
            </a:r>
          </a:p>
          <a:p>
            <a:pPr marL="571500" indent="-571500">
              <a:buFont typeface="Arial" panose="020B0604020202020204" pitchFamily="34" charset="0"/>
              <a:buChar char="•"/>
            </a:pPr>
            <a:r>
              <a:rPr lang="de-DE" sz="2800" b="1" i="1" dirty="0">
                <a:solidFill>
                  <a:srgbClr val="00B050"/>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Digitale Schulanmeldung: </a:t>
            </a:r>
            <a:r>
              <a:rPr lang="de-DE" sz="2000" b="1" i="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(über QR-Code bis 02.03.26)</a:t>
            </a:r>
          </a:p>
          <a:p>
            <a:pPr marL="1485900" lvl="2" indent="-571500">
              <a:buFont typeface="Courier New" panose="02070309020205020404" pitchFamily="49" charset="0"/>
              <a:buChar char="o"/>
            </a:pPr>
            <a:r>
              <a:rPr lang="de-DE" sz="2800" b="1" i="1" dirty="0">
                <a:solidFill>
                  <a:srgbClr val="00B050"/>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Stammbuch</a:t>
            </a:r>
            <a:r>
              <a:rPr lang="de-DE" sz="2800" dirty="0">
                <a:latin typeface="Segoe UI Light" panose="020B0502040204020203" pitchFamily="34" charset="0"/>
                <a:cs typeface="Segoe UI Light" panose="020B0502040204020203" pitchFamily="34" charset="0"/>
              </a:rPr>
              <a:t>/</a:t>
            </a:r>
            <a:r>
              <a:rPr lang="de-DE" sz="2800" b="1" i="1" dirty="0">
                <a:solidFill>
                  <a:srgbClr val="00B050"/>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Geburtsurkunde</a:t>
            </a:r>
          </a:p>
          <a:p>
            <a:pPr marL="1485900" lvl="2" indent="-571500">
              <a:buFont typeface="Courier New" panose="02070309020205020404" pitchFamily="49" charset="0"/>
              <a:buChar char="o"/>
            </a:pPr>
            <a:r>
              <a:rPr lang="de-DE" sz="2800" b="1" i="1" dirty="0">
                <a:solidFill>
                  <a:srgbClr val="0070C0"/>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Gesundheitsuntersuchung</a:t>
            </a:r>
          </a:p>
          <a:p>
            <a:pPr marL="571500" indent="-571500">
              <a:buFont typeface="Arial" panose="020B0604020202020204" pitchFamily="34" charset="0"/>
              <a:buChar char="•"/>
            </a:pPr>
            <a:endParaRPr lang="de-DE" sz="2800" dirty="0">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de-DE" sz="4400" b="1" i="1" dirty="0">
                <a:solidFill>
                  <a:srgbClr val="C0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Kind</a:t>
            </a:r>
            <a:r>
              <a:rPr lang="de-DE" sz="2800" dirty="0">
                <a:latin typeface="Comic Sans MS" panose="030F0702030302020204" pitchFamily="66" charset="0"/>
                <a:cs typeface="Segoe UI Light" panose="020B0502040204020203" pitchFamily="34" charset="0"/>
              </a:rPr>
              <a:t> nicht vergessen!</a:t>
            </a:r>
          </a:p>
        </p:txBody>
      </p:sp>
    </p:spTree>
    <p:extLst>
      <p:ext uri="{BB962C8B-B14F-4D97-AF65-F5344CB8AC3E}">
        <p14:creationId xmlns:p14="http://schemas.microsoft.com/office/powerpoint/2010/main" val="260897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Autofit/>
          </a:bodyPr>
          <a:lstStyle/>
          <a:p>
            <a:pPr algn="l"/>
            <a:r>
              <a:rPr lang="de-DE" b="1" dirty="0">
                <a:solidFill>
                  <a:srgbClr val="FFC000"/>
                </a:solidFill>
                <a:effectLst>
                  <a:outerShdw blurRad="38100" dist="38100" dir="2700000" algn="tl">
                    <a:srgbClr val="000000">
                      <a:alpha val="43137"/>
                    </a:srgbClr>
                  </a:outerShdw>
                </a:effectLst>
                <a:latin typeface="Comic Sans MS" panose="030F0702030302020204" pitchFamily="66" charset="0"/>
              </a:rPr>
              <a:t>digitale Schulanmeldung</a:t>
            </a:r>
            <a:endParaRPr lang="de-DE" sz="4000"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4102" name="Grafik 6">
            <a:extLst>
              <a:ext uri="{FF2B5EF4-FFF2-40B4-BE49-F238E27FC236}">
                <a16:creationId xmlns:a16="http://schemas.microsoft.com/office/drawing/2014/main" id="{5A6536DF-2B54-4E1F-B97D-080CB7956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287" y="3856930"/>
            <a:ext cx="6357836" cy="2558871"/>
          </a:xfrm>
          <a:prstGeom prst="rect">
            <a:avLst/>
          </a:prstGeom>
          <a:noFill/>
          <a:extLst>
            <a:ext uri="{909E8E84-426E-40DD-AFC4-6F175D3DCCD1}">
              <a14:hiddenFill xmlns:a14="http://schemas.microsoft.com/office/drawing/2010/main">
                <a:solidFill>
                  <a:srgbClr val="FFFFFF"/>
                </a:solidFill>
              </a14:hiddenFill>
            </a:ext>
          </a:extLst>
        </p:spPr>
      </p:pic>
      <p:pic>
        <p:nvPicPr>
          <p:cNvPr id="4097" name="Grafik 7">
            <a:extLst>
              <a:ext uri="{FF2B5EF4-FFF2-40B4-BE49-F238E27FC236}">
                <a16:creationId xmlns:a16="http://schemas.microsoft.com/office/drawing/2014/main" id="{39D728D0-3CE8-4480-BE36-037B34399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96200"/>
            <a:ext cx="8793163" cy="237013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1">
            <a:extLst>
              <a:ext uri="{FF2B5EF4-FFF2-40B4-BE49-F238E27FC236}">
                <a16:creationId xmlns:a16="http://schemas.microsoft.com/office/drawing/2014/main" id="{9F91649B-060B-467E-97FD-EE1D4FA91E1B}"/>
              </a:ext>
            </a:extLst>
          </p:cNvPr>
          <p:cNvSpPr txBox="1">
            <a:spLocks noChangeArrowheads="1"/>
          </p:cNvSpPr>
          <p:nvPr/>
        </p:nvSpPr>
        <p:spPr bwMode="auto">
          <a:xfrm>
            <a:off x="-104775" y="10217150"/>
            <a:ext cx="5280025"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3600" b="0" i="0" u="none" strike="noStrike" cap="none" normalizeH="0" baseline="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Bitte Erledigen Sie die Schulanmeldung vollständig bis Montag</a:t>
            </a:r>
            <a:r>
              <a:rPr kumimoji="0" lang="de-DE" altLang="de-DE" sz="7200" b="0" i="0" u="none" strike="noStrike" cap="none" normalizeH="0" baseline="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02.03.2026</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19EB78A0-AE28-44FD-8F71-8B4BC3993554}"/>
              </a:ext>
            </a:extLst>
          </p:cNvPr>
          <p:cNvSpPr>
            <a:spLocks noChangeArrowheads="1"/>
          </p:cNvSpPr>
          <p:nvPr/>
        </p:nvSpPr>
        <p:spPr bwMode="auto">
          <a:xfrm>
            <a:off x="0" y="-1402614"/>
            <a:ext cx="3490623"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20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20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20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20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3B102D83-5BA8-4647-811D-A6FA60E37A98}"/>
              </a:ext>
            </a:extLst>
          </p:cNvPr>
          <p:cNvSpPr>
            <a:spLocks noChangeArrowheads="1"/>
          </p:cNvSpPr>
          <p:nvPr/>
        </p:nvSpPr>
        <p:spPr bwMode="auto">
          <a:xfrm>
            <a:off x="0" y="3916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5">
            <a:extLst>
              <a:ext uri="{FF2B5EF4-FFF2-40B4-BE49-F238E27FC236}">
                <a16:creationId xmlns:a16="http://schemas.microsoft.com/office/drawing/2014/main" id="{9669B333-BB97-40C6-8E57-891F532FA321}"/>
              </a:ext>
            </a:extLst>
          </p:cNvPr>
          <p:cNvSpPr>
            <a:spLocks noChangeArrowheads="1"/>
          </p:cNvSpPr>
          <p:nvPr/>
        </p:nvSpPr>
        <p:spPr bwMode="auto">
          <a:xfrm>
            <a:off x="0" y="769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Korridorzeitraum: </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Möchten Sie den Korridorzeitraum für Ihr Kind nutzen, stehen Ihnen ebenfalls die passenden Formulare zur Verfügung. </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4" name="Rectangle 16">
            <a:extLst>
              <a:ext uri="{FF2B5EF4-FFF2-40B4-BE49-F238E27FC236}">
                <a16:creationId xmlns:a16="http://schemas.microsoft.com/office/drawing/2014/main" id="{9E988C9D-C5D1-460C-B37C-1639FC0CC139}"/>
              </a:ext>
            </a:extLst>
          </p:cNvPr>
          <p:cNvSpPr>
            <a:spLocks noChangeArrowheads="1"/>
          </p:cNvSpPr>
          <p:nvPr/>
        </p:nvSpPr>
        <p:spPr bwMode="auto">
          <a:xfrm>
            <a:off x="0" y="769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7">
            <a:extLst>
              <a:ext uri="{FF2B5EF4-FFF2-40B4-BE49-F238E27FC236}">
                <a16:creationId xmlns:a16="http://schemas.microsoft.com/office/drawing/2014/main" id="{C27FA913-46D7-4FD4-B6D5-B729C170A03D}"/>
              </a:ext>
            </a:extLst>
          </p:cNvPr>
          <p:cNvSpPr>
            <a:spLocks noChangeArrowheads="1"/>
          </p:cNvSpPr>
          <p:nvPr/>
        </p:nvSpPr>
        <p:spPr bwMode="auto">
          <a:xfrm>
            <a:off x="0" y="10066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15">
            <a:extLst>
              <a:ext uri="{FF2B5EF4-FFF2-40B4-BE49-F238E27FC236}">
                <a16:creationId xmlns:a16="http://schemas.microsoft.com/office/drawing/2014/main" id="{9196645F-7EC9-49C5-A933-B2C1781059D8}"/>
              </a:ext>
            </a:extLst>
          </p:cNvPr>
          <p:cNvSpPr txBox="1"/>
          <p:nvPr/>
        </p:nvSpPr>
        <p:spPr>
          <a:xfrm>
            <a:off x="675993" y="1512252"/>
            <a:ext cx="8307082" cy="233910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Sie erhalten heute ein Anschreiben </a:t>
            </a:r>
          </a:p>
          <a:p>
            <a:pPr marL="0" marR="0" lvl="0" indent="0" algn="l" defTabSz="914400" rtl="0" eaLnBrk="0" fontAlgn="base" latinLnBrk="0" hangingPunct="0">
              <a:lnSpc>
                <a:spcPct val="100000"/>
              </a:lnSpc>
              <a:spcBef>
                <a:spcPct val="0"/>
              </a:spcBef>
              <a:spcAft>
                <a:spcPct val="0"/>
              </a:spcAft>
              <a:buClrTx/>
              <a:buSzTx/>
              <a:tabLst/>
            </a:pPr>
            <a:r>
              <a:rPr lang="de-DE" altLang="de-DE" sz="3200" dirty="0">
                <a:latin typeface="Calibri" panose="020F0502020204030204" pitchFamily="34" charset="0"/>
                <a:ea typeface="Calibri" panose="020F0502020204030204" pitchFamily="34" charset="0"/>
                <a:cs typeface="Times New Roman" panose="02020603050405020304" pitchFamily="18" charset="0"/>
              </a:rPr>
              <a:t>  </a:t>
            </a: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mit einem persönlichen QR Code</a:t>
            </a:r>
            <a:endParaRPr kumimoji="0" lang="de-DE" altLang="de-DE"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QR Code scannen </a:t>
            </a:r>
            <a:endParaRPr kumimoji="0" lang="de-DE" altLang="de-DE"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Sie kommen zur Startseite zur Schulanmeldung </a:t>
            </a:r>
            <a:endParaRPr kumimoji="0" lang="de-DE" altLang="de-DE" sz="1400" b="0" i="0" u="none" strike="noStrike" cap="none" normalizeH="0" baseline="0" dirty="0">
              <a:ln>
                <a:noFill/>
              </a:ln>
              <a:solidFill>
                <a:schemeClr val="tx1"/>
              </a:solidFill>
              <a:effectLst/>
            </a:endParaRPr>
          </a:p>
          <a:p>
            <a:endParaRPr lang="de-DE" dirty="0"/>
          </a:p>
        </p:txBody>
      </p:sp>
    </p:spTree>
    <p:extLst>
      <p:ext uri="{BB962C8B-B14F-4D97-AF65-F5344CB8AC3E}">
        <p14:creationId xmlns:p14="http://schemas.microsoft.com/office/powerpoint/2010/main" val="163773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Autofit/>
          </a:bodyPr>
          <a:lstStyle/>
          <a:p>
            <a:pPr algn="l"/>
            <a:r>
              <a:rPr lang="de-DE" b="1" dirty="0">
                <a:solidFill>
                  <a:srgbClr val="FFC000"/>
                </a:solidFill>
                <a:effectLst>
                  <a:outerShdw blurRad="38100" dist="38100" dir="2700000" algn="tl">
                    <a:srgbClr val="000000">
                      <a:alpha val="43137"/>
                    </a:srgbClr>
                  </a:outerShdw>
                </a:effectLst>
                <a:latin typeface="Comic Sans MS" panose="030F0702030302020204" pitchFamily="66" charset="0"/>
              </a:rPr>
              <a:t>digitale Schulanmeldung</a:t>
            </a:r>
            <a:endParaRPr lang="de-DE" sz="3600"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pic>
        <p:nvPicPr>
          <p:cNvPr id="4097" name="Grafik 7">
            <a:extLst>
              <a:ext uri="{FF2B5EF4-FFF2-40B4-BE49-F238E27FC236}">
                <a16:creationId xmlns:a16="http://schemas.microsoft.com/office/drawing/2014/main" id="{39D728D0-3CE8-4480-BE36-037B34399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96200"/>
            <a:ext cx="8793163" cy="237013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1">
            <a:extLst>
              <a:ext uri="{FF2B5EF4-FFF2-40B4-BE49-F238E27FC236}">
                <a16:creationId xmlns:a16="http://schemas.microsoft.com/office/drawing/2014/main" id="{9F91649B-060B-467E-97FD-EE1D4FA91E1B}"/>
              </a:ext>
            </a:extLst>
          </p:cNvPr>
          <p:cNvSpPr txBox="1">
            <a:spLocks noChangeArrowheads="1"/>
          </p:cNvSpPr>
          <p:nvPr/>
        </p:nvSpPr>
        <p:spPr bwMode="auto">
          <a:xfrm>
            <a:off x="-104775" y="10217150"/>
            <a:ext cx="5280025"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3600" b="0" i="0" u="none" strike="noStrike" cap="none" normalizeH="0" baseline="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Bitte Erledigen Sie die Schulanmeldung vollständig bis Montag</a:t>
            </a:r>
            <a:r>
              <a:rPr kumimoji="0" lang="de-DE" altLang="de-DE" sz="7200" b="0" i="0" u="none" strike="noStrike" cap="none" normalizeH="0" baseline="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02.03.2026</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3B102D83-5BA8-4647-811D-A6FA60E37A98}"/>
              </a:ext>
            </a:extLst>
          </p:cNvPr>
          <p:cNvSpPr>
            <a:spLocks noChangeArrowheads="1"/>
          </p:cNvSpPr>
          <p:nvPr/>
        </p:nvSpPr>
        <p:spPr bwMode="auto">
          <a:xfrm>
            <a:off x="0" y="3916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5">
            <a:extLst>
              <a:ext uri="{FF2B5EF4-FFF2-40B4-BE49-F238E27FC236}">
                <a16:creationId xmlns:a16="http://schemas.microsoft.com/office/drawing/2014/main" id="{9669B333-BB97-40C6-8E57-891F532FA321}"/>
              </a:ext>
            </a:extLst>
          </p:cNvPr>
          <p:cNvSpPr>
            <a:spLocks noChangeArrowheads="1"/>
          </p:cNvSpPr>
          <p:nvPr/>
        </p:nvSpPr>
        <p:spPr bwMode="auto">
          <a:xfrm>
            <a:off x="0" y="769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Korridorzeitraum: </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Möchten Sie den Korridorzeitraum für Ihr Kind nutzen, stehen Ihnen ebenfalls die passenden Formulare zur Verfügung. </a:t>
            </a: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4" name="Rectangle 16">
            <a:extLst>
              <a:ext uri="{FF2B5EF4-FFF2-40B4-BE49-F238E27FC236}">
                <a16:creationId xmlns:a16="http://schemas.microsoft.com/office/drawing/2014/main" id="{9E988C9D-C5D1-460C-B37C-1639FC0CC139}"/>
              </a:ext>
            </a:extLst>
          </p:cNvPr>
          <p:cNvSpPr>
            <a:spLocks noChangeArrowheads="1"/>
          </p:cNvSpPr>
          <p:nvPr/>
        </p:nvSpPr>
        <p:spPr bwMode="auto">
          <a:xfrm>
            <a:off x="0" y="769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7">
            <a:extLst>
              <a:ext uri="{FF2B5EF4-FFF2-40B4-BE49-F238E27FC236}">
                <a16:creationId xmlns:a16="http://schemas.microsoft.com/office/drawing/2014/main" id="{C27FA913-46D7-4FD4-B6D5-B729C170A03D}"/>
              </a:ext>
            </a:extLst>
          </p:cNvPr>
          <p:cNvSpPr>
            <a:spLocks noChangeArrowheads="1"/>
          </p:cNvSpPr>
          <p:nvPr/>
        </p:nvSpPr>
        <p:spPr bwMode="auto">
          <a:xfrm>
            <a:off x="0" y="10066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 name="Textfeld 1">
            <a:extLst>
              <a:ext uri="{FF2B5EF4-FFF2-40B4-BE49-F238E27FC236}">
                <a16:creationId xmlns:a16="http://schemas.microsoft.com/office/drawing/2014/main" id="{4D232B48-17CA-4654-A992-59E1E08A60F5}"/>
              </a:ext>
            </a:extLst>
          </p:cNvPr>
          <p:cNvSpPr txBox="1"/>
          <p:nvPr/>
        </p:nvSpPr>
        <p:spPr>
          <a:xfrm>
            <a:off x="628151" y="1995777"/>
            <a:ext cx="11165877" cy="381642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Angaben überschneiden sich teilweise mit den Angaben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auf dem </a:t>
            </a:r>
            <a:r>
              <a:rPr kumimoji="0" lang="de-DE" altLang="de-DE"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Fragebogen</a:t>
            </a: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zur Schulanmeldung.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Bitte füllen Sie die Schulanmeldung, das Anmeldeblatt trotzdem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erneut vollständig aus.</a:t>
            </a: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Bitte fügen Sie alle Anlagen in digitaler Form bei.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 17.03.2026 können Sie Ihre Angaben kontrollieren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 erhalten einen Ausdruck zur Unterschrift. </a:t>
            </a:r>
            <a:endParaRPr kumimoji="0" lang="de-DE" altLang="de-DE" sz="1400" b="0" i="0" u="none" strike="noStrike" cap="none" normalizeH="0" baseline="0" dirty="0">
              <a:ln>
                <a:noFill/>
              </a:ln>
              <a:solidFill>
                <a:schemeClr val="tx1"/>
              </a:solidFill>
              <a:effectLst/>
            </a:endParaRPr>
          </a:p>
          <a:p>
            <a:endParaRPr lang="de-DE" dirty="0"/>
          </a:p>
        </p:txBody>
      </p:sp>
    </p:spTree>
    <p:extLst>
      <p:ext uri="{BB962C8B-B14F-4D97-AF65-F5344CB8AC3E}">
        <p14:creationId xmlns:p14="http://schemas.microsoft.com/office/powerpoint/2010/main" val="3451122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Autofit/>
          </a:bodyPr>
          <a:lstStyle/>
          <a:p>
            <a:pPr algn="l"/>
            <a:r>
              <a:rPr lang="de-DE" b="1" dirty="0">
                <a:solidFill>
                  <a:srgbClr val="FFC000"/>
                </a:solidFill>
                <a:effectLst>
                  <a:outerShdw blurRad="38100" dist="38100" dir="2700000" algn="tl">
                    <a:srgbClr val="000000">
                      <a:alpha val="43137"/>
                    </a:srgbClr>
                  </a:outerShdw>
                </a:effectLst>
                <a:latin typeface="Comic Sans MS" panose="030F0702030302020204" pitchFamily="66" charset="0"/>
              </a:rPr>
              <a:t>digitale Schulanmeldung</a:t>
            </a:r>
            <a:endParaRPr lang="de-DE" sz="3600"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pic>
        <p:nvPicPr>
          <p:cNvPr id="4099" name="Grafik 4">
            <a:extLst>
              <a:ext uri="{FF2B5EF4-FFF2-40B4-BE49-F238E27FC236}">
                <a16:creationId xmlns:a16="http://schemas.microsoft.com/office/drawing/2014/main" id="{E256F638-5860-489A-882E-72D00603E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2132" y="4603891"/>
            <a:ext cx="3014600" cy="1278092"/>
          </a:xfrm>
          <a:prstGeom prst="rect">
            <a:avLst/>
          </a:prstGeom>
          <a:noFill/>
          <a:extLst>
            <a:ext uri="{909E8E84-426E-40DD-AFC4-6F175D3DCCD1}">
              <a14:hiddenFill xmlns:a14="http://schemas.microsoft.com/office/drawing/2010/main">
                <a:solidFill>
                  <a:srgbClr val="FFFFFF"/>
                </a:solidFill>
              </a14:hiddenFill>
            </a:ext>
          </a:extLst>
        </p:spPr>
      </p:pic>
      <p:pic>
        <p:nvPicPr>
          <p:cNvPr id="4097" name="Grafik 7">
            <a:extLst>
              <a:ext uri="{FF2B5EF4-FFF2-40B4-BE49-F238E27FC236}">
                <a16:creationId xmlns:a16="http://schemas.microsoft.com/office/drawing/2014/main" id="{39D728D0-3CE8-4480-BE36-037B34399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96200"/>
            <a:ext cx="8793163" cy="237013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2">
            <a:extLst>
              <a:ext uri="{FF2B5EF4-FFF2-40B4-BE49-F238E27FC236}">
                <a16:creationId xmlns:a16="http://schemas.microsoft.com/office/drawing/2014/main" id="{268C163F-D38D-4974-B2B2-B2822F6A1637}"/>
              </a:ext>
            </a:extLst>
          </p:cNvPr>
          <p:cNvSpPr txBox="1">
            <a:spLocks noChangeArrowheads="1"/>
          </p:cNvSpPr>
          <p:nvPr/>
        </p:nvSpPr>
        <p:spPr bwMode="auto">
          <a:xfrm>
            <a:off x="3236118" y="1845470"/>
            <a:ext cx="2320925" cy="590550"/>
          </a:xfrm>
          <a:prstGeom prst="rect">
            <a:avLst/>
          </a:prstGeom>
          <a:solidFill>
            <a:srgbClr val="8EAADB"/>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Hier geht es zur Anmeldung von xxx.xxx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 name="Text Box 4">
            <a:extLst>
              <a:ext uri="{FF2B5EF4-FFF2-40B4-BE49-F238E27FC236}">
                <a16:creationId xmlns:a16="http://schemas.microsoft.com/office/drawing/2014/main" id="{32773937-5E87-4426-9663-3DC689A3DD1D}"/>
              </a:ext>
            </a:extLst>
          </p:cNvPr>
          <p:cNvSpPr txBox="1">
            <a:spLocks noChangeArrowheads="1"/>
          </p:cNvSpPr>
          <p:nvPr/>
        </p:nvSpPr>
        <p:spPr bwMode="auto">
          <a:xfrm>
            <a:off x="1868944" y="3311584"/>
            <a:ext cx="2320925" cy="20874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Sollten Sie die Anmeldung gern an einem anderen Gerät durchführen wollen, können Sie sich hier den Link zur personalisierten Anmeldeseite per E-Mail schicken.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Geben Sie dafür einfach Ihre E-Mailadresse im vorgesehenen Feld ein und klicken Sie auf „Absenden“.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xxxx.xxxx</a:t>
            </a:r>
            <a:r>
              <a:rPr kumimoji="0" lang="de-DE"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Absenden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7" name="Textfeld 1">
            <a:extLst>
              <a:ext uri="{FF2B5EF4-FFF2-40B4-BE49-F238E27FC236}">
                <a16:creationId xmlns:a16="http://schemas.microsoft.com/office/drawing/2014/main" id="{9F91649B-060B-467E-97FD-EE1D4FA91E1B}"/>
              </a:ext>
            </a:extLst>
          </p:cNvPr>
          <p:cNvSpPr txBox="1">
            <a:spLocks noChangeArrowheads="1"/>
          </p:cNvSpPr>
          <p:nvPr/>
        </p:nvSpPr>
        <p:spPr bwMode="auto">
          <a:xfrm>
            <a:off x="-104775" y="10217150"/>
            <a:ext cx="5280025"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36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Bitte Erledigen Sie die Schulanmeldung vollständig bis Montag</a:t>
            </a:r>
            <a:r>
              <a:rPr kumimoji="0" lang="de-DE" altLang="de-DE" sz="72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02.03.2026</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3B102D83-5BA8-4647-811D-A6FA60E37A98}"/>
              </a:ext>
            </a:extLst>
          </p:cNvPr>
          <p:cNvSpPr>
            <a:spLocks noChangeArrowheads="1"/>
          </p:cNvSpPr>
          <p:nvPr/>
        </p:nvSpPr>
        <p:spPr bwMode="auto">
          <a:xfrm>
            <a:off x="0" y="3916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DA68AB73-C30C-471D-9E2F-FA9EAD45B1E6}"/>
              </a:ext>
            </a:extLst>
          </p:cNvPr>
          <p:cNvSpPr>
            <a:spLocks noChangeArrowheads="1"/>
          </p:cNvSpPr>
          <p:nvPr/>
        </p:nvSpPr>
        <p:spPr bwMode="auto">
          <a:xfrm>
            <a:off x="663934" y="1615063"/>
            <a:ext cx="10642821"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Über das Feld </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gelangen Sie zu den Formularen oder </a:t>
            </a:r>
            <a:endParaRPr kumimoji="0" lang="de-DE" altLang="de-DE"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 name="Rectangle 15">
            <a:extLst>
              <a:ext uri="{FF2B5EF4-FFF2-40B4-BE49-F238E27FC236}">
                <a16:creationId xmlns:a16="http://schemas.microsoft.com/office/drawing/2014/main" id="{9669B333-BB97-40C6-8E57-891F532FA321}"/>
              </a:ext>
            </a:extLst>
          </p:cNvPr>
          <p:cNvSpPr>
            <a:spLocks noChangeArrowheads="1"/>
          </p:cNvSpPr>
          <p:nvPr/>
        </p:nvSpPr>
        <p:spPr bwMode="auto">
          <a:xfrm>
            <a:off x="0" y="769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de-DE" altLang="de-DE"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Korridorzeitraum: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Möchten Sie den Korridorzeitraum für Ihr Kind nutzen, stehen Ihnen ebenfalls die passenden Formulare zur Verfügung.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 name="Rectangle 16">
            <a:extLst>
              <a:ext uri="{FF2B5EF4-FFF2-40B4-BE49-F238E27FC236}">
                <a16:creationId xmlns:a16="http://schemas.microsoft.com/office/drawing/2014/main" id="{9E988C9D-C5D1-460C-B37C-1639FC0CC139}"/>
              </a:ext>
            </a:extLst>
          </p:cNvPr>
          <p:cNvSpPr>
            <a:spLocks noChangeArrowheads="1"/>
          </p:cNvSpPr>
          <p:nvPr/>
        </p:nvSpPr>
        <p:spPr bwMode="auto">
          <a:xfrm>
            <a:off x="0" y="769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7">
            <a:extLst>
              <a:ext uri="{FF2B5EF4-FFF2-40B4-BE49-F238E27FC236}">
                <a16:creationId xmlns:a16="http://schemas.microsoft.com/office/drawing/2014/main" id="{C27FA913-46D7-4FD4-B6D5-B729C170A03D}"/>
              </a:ext>
            </a:extLst>
          </p:cNvPr>
          <p:cNvSpPr>
            <a:spLocks noChangeArrowheads="1"/>
          </p:cNvSpPr>
          <p:nvPr/>
        </p:nvSpPr>
        <p:spPr bwMode="auto">
          <a:xfrm>
            <a:off x="0" y="10066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Pfeil: nach rechts 15">
            <a:extLst>
              <a:ext uri="{FF2B5EF4-FFF2-40B4-BE49-F238E27FC236}">
                <a16:creationId xmlns:a16="http://schemas.microsoft.com/office/drawing/2014/main" id="{A78CCA01-1121-4FFB-827A-D6CA52F1D8ED}"/>
              </a:ext>
            </a:extLst>
          </p:cNvPr>
          <p:cNvSpPr/>
          <p:nvPr/>
        </p:nvSpPr>
        <p:spPr>
          <a:xfrm rot="742821">
            <a:off x="4325510" y="4428877"/>
            <a:ext cx="2941982" cy="175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a:extLst>
              <a:ext uri="{FF2B5EF4-FFF2-40B4-BE49-F238E27FC236}">
                <a16:creationId xmlns:a16="http://schemas.microsoft.com/office/drawing/2014/main" id="{04FFA088-03D3-4DB3-94D1-963D81A2627C}"/>
              </a:ext>
            </a:extLst>
          </p:cNvPr>
          <p:cNvSpPr/>
          <p:nvPr/>
        </p:nvSpPr>
        <p:spPr>
          <a:xfrm rot="2254143">
            <a:off x="5320748" y="3254984"/>
            <a:ext cx="2941982" cy="175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0542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Autofit/>
          </a:bodyPr>
          <a:lstStyle/>
          <a:p>
            <a:pPr algn="l"/>
            <a:r>
              <a:rPr lang="de-DE" b="1" dirty="0">
                <a:solidFill>
                  <a:srgbClr val="FFC000"/>
                </a:solidFill>
                <a:effectLst>
                  <a:outerShdw blurRad="38100" dist="38100" dir="2700000" algn="tl">
                    <a:srgbClr val="000000">
                      <a:alpha val="43137"/>
                    </a:srgbClr>
                  </a:outerShdw>
                </a:effectLst>
                <a:latin typeface="Comic Sans MS" panose="030F0702030302020204" pitchFamily="66" charset="0"/>
              </a:rPr>
              <a:t>digitale Schulanmeldung</a:t>
            </a:r>
            <a:endParaRPr lang="de-DE" sz="3600"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pic>
        <p:nvPicPr>
          <p:cNvPr id="4099" name="Grafik 4">
            <a:extLst>
              <a:ext uri="{FF2B5EF4-FFF2-40B4-BE49-F238E27FC236}">
                <a16:creationId xmlns:a16="http://schemas.microsoft.com/office/drawing/2014/main" id="{E256F638-5860-489A-882E-72D00603E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000" y="1999226"/>
            <a:ext cx="9031537" cy="3829077"/>
          </a:xfrm>
          <a:prstGeom prst="rect">
            <a:avLst/>
          </a:prstGeom>
          <a:noFill/>
          <a:extLst>
            <a:ext uri="{909E8E84-426E-40DD-AFC4-6F175D3DCCD1}">
              <a14:hiddenFill xmlns:a14="http://schemas.microsoft.com/office/drawing/2010/main">
                <a:solidFill>
                  <a:srgbClr val="FFFFFF"/>
                </a:solidFill>
              </a14:hiddenFill>
            </a:ext>
          </a:extLst>
        </p:spPr>
      </p:pic>
      <p:pic>
        <p:nvPicPr>
          <p:cNvPr id="4097" name="Grafik 7">
            <a:extLst>
              <a:ext uri="{FF2B5EF4-FFF2-40B4-BE49-F238E27FC236}">
                <a16:creationId xmlns:a16="http://schemas.microsoft.com/office/drawing/2014/main" id="{39D728D0-3CE8-4480-BE36-037B34399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96200"/>
            <a:ext cx="8793163" cy="237013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1">
            <a:extLst>
              <a:ext uri="{FF2B5EF4-FFF2-40B4-BE49-F238E27FC236}">
                <a16:creationId xmlns:a16="http://schemas.microsoft.com/office/drawing/2014/main" id="{9F91649B-060B-467E-97FD-EE1D4FA91E1B}"/>
              </a:ext>
            </a:extLst>
          </p:cNvPr>
          <p:cNvSpPr txBox="1">
            <a:spLocks noChangeArrowheads="1"/>
          </p:cNvSpPr>
          <p:nvPr/>
        </p:nvSpPr>
        <p:spPr bwMode="auto">
          <a:xfrm>
            <a:off x="-104775" y="10217150"/>
            <a:ext cx="5280025"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3600" b="0" i="0" u="none" strike="noStrike" cap="none" normalizeH="0" baseline="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Bitte Erledigen Sie die Schulanmeldung vollständig bis Montag</a:t>
            </a:r>
            <a:r>
              <a:rPr kumimoji="0" lang="de-DE" altLang="de-DE" sz="7200" b="0" i="0" u="none" strike="noStrike" cap="none" normalizeH="0" baseline="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02.03.2026</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3B102D83-5BA8-4647-811D-A6FA60E37A98}"/>
              </a:ext>
            </a:extLst>
          </p:cNvPr>
          <p:cNvSpPr>
            <a:spLocks noChangeArrowheads="1"/>
          </p:cNvSpPr>
          <p:nvPr/>
        </p:nvSpPr>
        <p:spPr bwMode="auto">
          <a:xfrm>
            <a:off x="0" y="3916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5">
            <a:extLst>
              <a:ext uri="{FF2B5EF4-FFF2-40B4-BE49-F238E27FC236}">
                <a16:creationId xmlns:a16="http://schemas.microsoft.com/office/drawing/2014/main" id="{9669B333-BB97-40C6-8E57-891F532FA321}"/>
              </a:ext>
            </a:extLst>
          </p:cNvPr>
          <p:cNvSpPr>
            <a:spLocks noChangeArrowheads="1"/>
          </p:cNvSpPr>
          <p:nvPr/>
        </p:nvSpPr>
        <p:spPr bwMode="auto">
          <a:xfrm>
            <a:off x="0" y="769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de-DE" altLang="de-DE"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Korridorzeitraum: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Möchten Sie den Korridorzeitraum für Ihr Kind nutzen, stehen Ihnen ebenfalls die passenden Formulare zur Verfügung.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 name="Rectangle 16">
            <a:extLst>
              <a:ext uri="{FF2B5EF4-FFF2-40B4-BE49-F238E27FC236}">
                <a16:creationId xmlns:a16="http://schemas.microsoft.com/office/drawing/2014/main" id="{9E988C9D-C5D1-460C-B37C-1639FC0CC139}"/>
              </a:ext>
            </a:extLst>
          </p:cNvPr>
          <p:cNvSpPr>
            <a:spLocks noChangeArrowheads="1"/>
          </p:cNvSpPr>
          <p:nvPr/>
        </p:nvSpPr>
        <p:spPr bwMode="auto">
          <a:xfrm>
            <a:off x="0" y="769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7">
            <a:extLst>
              <a:ext uri="{FF2B5EF4-FFF2-40B4-BE49-F238E27FC236}">
                <a16:creationId xmlns:a16="http://schemas.microsoft.com/office/drawing/2014/main" id="{C27FA913-46D7-4FD4-B6D5-B729C170A03D}"/>
              </a:ext>
            </a:extLst>
          </p:cNvPr>
          <p:cNvSpPr>
            <a:spLocks noChangeArrowheads="1"/>
          </p:cNvSpPr>
          <p:nvPr/>
        </p:nvSpPr>
        <p:spPr bwMode="auto">
          <a:xfrm>
            <a:off x="0" y="10066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86155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Autofit/>
          </a:bodyPr>
          <a:lstStyle/>
          <a:p>
            <a:pPr algn="l"/>
            <a:r>
              <a:rPr lang="de-DE" b="1" dirty="0">
                <a:solidFill>
                  <a:srgbClr val="FFC000"/>
                </a:solidFill>
                <a:effectLst>
                  <a:outerShdw blurRad="38100" dist="38100" dir="2700000" algn="tl">
                    <a:srgbClr val="000000">
                      <a:alpha val="43137"/>
                    </a:srgbClr>
                  </a:outerShdw>
                </a:effectLst>
                <a:latin typeface="Comic Sans MS" panose="030F0702030302020204" pitchFamily="66" charset="0"/>
              </a:rPr>
              <a:t>digitale Schulanmeldung</a:t>
            </a:r>
            <a:endParaRPr lang="de-DE" sz="3600"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pic>
        <p:nvPicPr>
          <p:cNvPr id="4097" name="Grafik 7">
            <a:extLst>
              <a:ext uri="{FF2B5EF4-FFF2-40B4-BE49-F238E27FC236}">
                <a16:creationId xmlns:a16="http://schemas.microsoft.com/office/drawing/2014/main" id="{39D728D0-3CE8-4480-BE36-037B34399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18" y="3549081"/>
            <a:ext cx="10369711" cy="27950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3B102D83-5BA8-4647-811D-A6FA60E37A98}"/>
              </a:ext>
            </a:extLst>
          </p:cNvPr>
          <p:cNvSpPr>
            <a:spLocks noChangeArrowheads="1"/>
          </p:cNvSpPr>
          <p:nvPr/>
        </p:nvSpPr>
        <p:spPr bwMode="auto">
          <a:xfrm>
            <a:off x="0" y="3916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4" name="Rectangle 16">
            <a:extLst>
              <a:ext uri="{FF2B5EF4-FFF2-40B4-BE49-F238E27FC236}">
                <a16:creationId xmlns:a16="http://schemas.microsoft.com/office/drawing/2014/main" id="{9E988C9D-C5D1-460C-B37C-1639FC0CC139}"/>
              </a:ext>
            </a:extLst>
          </p:cNvPr>
          <p:cNvSpPr>
            <a:spLocks noChangeArrowheads="1"/>
          </p:cNvSpPr>
          <p:nvPr/>
        </p:nvSpPr>
        <p:spPr bwMode="auto">
          <a:xfrm>
            <a:off x="0" y="769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7">
            <a:extLst>
              <a:ext uri="{FF2B5EF4-FFF2-40B4-BE49-F238E27FC236}">
                <a16:creationId xmlns:a16="http://schemas.microsoft.com/office/drawing/2014/main" id="{C27FA913-46D7-4FD4-B6D5-B729C170A03D}"/>
              </a:ext>
            </a:extLst>
          </p:cNvPr>
          <p:cNvSpPr>
            <a:spLocks noChangeArrowheads="1"/>
          </p:cNvSpPr>
          <p:nvPr/>
        </p:nvSpPr>
        <p:spPr bwMode="auto">
          <a:xfrm>
            <a:off x="0" y="10066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Textfeld 11">
            <a:extLst>
              <a:ext uri="{FF2B5EF4-FFF2-40B4-BE49-F238E27FC236}">
                <a16:creationId xmlns:a16="http://schemas.microsoft.com/office/drawing/2014/main" id="{91F8158B-6E38-49C8-A5D6-E69E61AB7BB4}"/>
              </a:ext>
            </a:extLst>
          </p:cNvPr>
          <p:cNvSpPr txBox="1"/>
          <p:nvPr/>
        </p:nvSpPr>
        <p:spPr>
          <a:xfrm>
            <a:off x="606495" y="1587970"/>
            <a:ext cx="10493734" cy="1752403"/>
          </a:xfrm>
          <a:prstGeom prst="rect">
            <a:avLst/>
          </a:prstGeom>
          <a:noFill/>
        </p:spPr>
        <p:txBody>
          <a:bodyPr wrap="square">
            <a:spAutoFit/>
          </a:bodyPr>
          <a:lstStyle/>
          <a:p>
            <a:pPr>
              <a:lnSpc>
                <a:spcPct val="107000"/>
              </a:lnSpc>
              <a:spcAft>
                <a:spcPts val="800"/>
              </a:spcAft>
            </a:pPr>
            <a:r>
              <a:rPr lang="de-DE" sz="3200" i="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Korridor</a:t>
            </a:r>
            <a:r>
              <a:rPr lang="de-DE" sz="3200" dirty="0">
                <a:effectLst/>
                <a:latin typeface="Calibri" panose="020F0502020204030204" pitchFamily="34" charset="0"/>
                <a:ea typeface="Calibri" panose="020F0502020204030204" pitchFamily="34" charset="0"/>
                <a:cs typeface="Times New Roman" panose="02020603050405020304" pitchFamily="18" charset="0"/>
              </a:rPr>
              <a:t>zeitraum: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3200" dirty="0">
                <a:effectLst/>
                <a:latin typeface="Calibri" panose="020F0502020204030204" pitchFamily="34" charset="0"/>
                <a:ea typeface="Calibri" panose="020F0502020204030204" pitchFamily="34" charset="0"/>
                <a:cs typeface="Times New Roman" panose="02020603050405020304" pitchFamily="18" charset="0"/>
              </a:rPr>
              <a:t>Möchten Sie den Korridorzeitraum für Ihr Kind nutzen, stehen Ihnen ebenfalls die passenden Formulare zur Verfügung.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140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Autofit/>
          </a:bodyPr>
          <a:lstStyle/>
          <a:p>
            <a:pPr algn="l"/>
            <a:r>
              <a:rPr lang="de-DE" b="1" dirty="0">
                <a:solidFill>
                  <a:srgbClr val="FFC000"/>
                </a:solidFill>
                <a:effectLst>
                  <a:outerShdw blurRad="38100" dist="38100" dir="2700000" algn="tl">
                    <a:srgbClr val="000000">
                      <a:alpha val="43137"/>
                    </a:srgbClr>
                  </a:outerShdw>
                </a:effectLst>
                <a:latin typeface="Comic Sans MS" panose="030F0702030302020204" pitchFamily="66" charset="0"/>
              </a:rPr>
              <a:t>digitale Schulanmeldung</a:t>
            </a:r>
            <a:endParaRPr lang="de-DE" sz="3600"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10" name="Rectangle 10">
            <a:extLst>
              <a:ext uri="{FF2B5EF4-FFF2-40B4-BE49-F238E27FC236}">
                <a16:creationId xmlns:a16="http://schemas.microsoft.com/office/drawing/2014/main" id="{3B102D83-5BA8-4647-811D-A6FA60E37A98}"/>
              </a:ext>
            </a:extLst>
          </p:cNvPr>
          <p:cNvSpPr>
            <a:spLocks noChangeArrowheads="1"/>
          </p:cNvSpPr>
          <p:nvPr/>
        </p:nvSpPr>
        <p:spPr bwMode="auto">
          <a:xfrm>
            <a:off x="0" y="3916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4" name="Rectangle 16">
            <a:extLst>
              <a:ext uri="{FF2B5EF4-FFF2-40B4-BE49-F238E27FC236}">
                <a16:creationId xmlns:a16="http://schemas.microsoft.com/office/drawing/2014/main" id="{9E988C9D-C5D1-460C-B37C-1639FC0CC139}"/>
              </a:ext>
            </a:extLst>
          </p:cNvPr>
          <p:cNvSpPr>
            <a:spLocks noChangeArrowheads="1"/>
          </p:cNvSpPr>
          <p:nvPr/>
        </p:nvSpPr>
        <p:spPr bwMode="auto">
          <a:xfrm>
            <a:off x="0" y="769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7">
            <a:extLst>
              <a:ext uri="{FF2B5EF4-FFF2-40B4-BE49-F238E27FC236}">
                <a16:creationId xmlns:a16="http://schemas.microsoft.com/office/drawing/2014/main" id="{C27FA913-46D7-4FD4-B6D5-B729C170A03D}"/>
              </a:ext>
            </a:extLst>
          </p:cNvPr>
          <p:cNvSpPr>
            <a:spLocks noChangeArrowheads="1"/>
          </p:cNvSpPr>
          <p:nvPr/>
        </p:nvSpPr>
        <p:spPr bwMode="auto">
          <a:xfrm>
            <a:off x="0" y="10066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Textfeld 10">
            <a:extLst>
              <a:ext uri="{FF2B5EF4-FFF2-40B4-BE49-F238E27FC236}">
                <a16:creationId xmlns:a16="http://schemas.microsoft.com/office/drawing/2014/main" id="{2084545E-4A73-42BB-9882-077460B3DF4B}"/>
              </a:ext>
            </a:extLst>
          </p:cNvPr>
          <p:cNvSpPr txBox="1"/>
          <p:nvPr/>
        </p:nvSpPr>
        <p:spPr>
          <a:xfrm>
            <a:off x="713134" y="1770650"/>
            <a:ext cx="9571912" cy="267765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4800" b="0"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Bitte Erledigen Sie die Schulanmeldung vollständig bis Montag, </a:t>
            </a:r>
            <a:r>
              <a:rPr kumimoji="0" lang="de-DE" altLang="de-DE" sz="7200" b="0" i="0" u="none" strike="noStrike" cap="none" normalizeH="0" baseline="0" dirty="0">
                <a:ln>
                  <a:noFill/>
                </a:ln>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02.03.2026</a:t>
            </a:r>
            <a:endParaRPr kumimoji="0" lang="de-DE" altLang="de-DE" b="0" i="0" u="none" strike="noStrike" cap="none" normalizeH="0" baseline="0" dirty="0">
              <a:ln>
                <a:noFill/>
              </a:ln>
              <a:solidFill>
                <a:srgbClr val="C00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403747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err="1">
                <a:solidFill>
                  <a:srgbClr val="FFC000"/>
                </a:solidFill>
                <a:effectLst>
                  <a:outerShdw blurRad="38100" dist="38100" dir="2700000" algn="tl">
                    <a:srgbClr val="000000">
                      <a:alpha val="43137"/>
                    </a:srgbClr>
                  </a:outerShdw>
                </a:effectLst>
                <a:latin typeface="Comic Sans MS" panose="030F0702030302020204" pitchFamily="66" charset="0"/>
              </a:rPr>
              <a:t>screening</a:t>
            </a:r>
            <a:endParaRPr lang="de-DE"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2" name="Rechteck 1"/>
          <p:cNvSpPr/>
          <p:nvPr/>
        </p:nvSpPr>
        <p:spPr>
          <a:xfrm>
            <a:off x="1412240" y="1617133"/>
            <a:ext cx="8823960" cy="4401205"/>
          </a:xfrm>
          <a:prstGeom prst="rect">
            <a:avLst/>
          </a:prstGeom>
        </p:spPr>
        <p:txBody>
          <a:bodyPr wrap="square">
            <a:spAutoFit/>
          </a:bodyPr>
          <a:lstStyle/>
          <a:p>
            <a:r>
              <a:rPr lang="de-DE" sz="2800" b="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Ablauf:</a:t>
            </a:r>
          </a:p>
          <a:p>
            <a:pPr marL="571500" indent="-5715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Lehrerin empfängt die Kinder</a:t>
            </a:r>
          </a:p>
          <a:p>
            <a:pPr marL="571500" indent="-5715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Gehen gemeinsam ins Klassenzimmer</a:t>
            </a:r>
          </a:p>
          <a:p>
            <a:pPr marL="571500" indent="-5715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Überprüfung der Schulfähigkeit </a:t>
            </a:r>
            <a:r>
              <a:rPr lang="de-DE" sz="2000" dirty="0">
                <a:latin typeface="Comic Sans MS" panose="030F0702030302020204" pitchFamily="66" charset="0"/>
                <a:cs typeface="Segoe UI Light" panose="020B0502040204020203" pitchFamily="34" charset="0"/>
              </a:rPr>
              <a:t>(ca. 30min)</a:t>
            </a:r>
          </a:p>
          <a:p>
            <a:r>
              <a:rPr lang="de-DE" sz="2800" dirty="0">
                <a:latin typeface="Comic Sans MS" panose="030F0702030302020204" pitchFamily="66" charset="0"/>
                <a:cs typeface="Segoe UI Light" panose="020B0502040204020203" pitchFamily="34" charset="0"/>
              </a:rPr>
              <a:t>      (Beobachter: </a:t>
            </a:r>
            <a:r>
              <a:rPr lang="de-DE" sz="2800" b="1" dirty="0" err="1">
                <a:solidFill>
                  <a:srgbClr val="0070C0"/>
                </a:solidFill>
                <a:latin typeface="Comic Sans MS" panose="030F0702030302020204" pitchFamily="66" charset="0"/>
                <a:cs typeface="Segoe UI Light" panose="020B0502040204020203" pitchFamily="34" charset="0"/>
              </a:rPr>
              <a:t>KiGa</a:t>
            </a:r>
            <a:r>
              <a:rPr lang="de-DE" sz="2800" dirty="0">
                <a:latin typeface="Comic Sans MS" panose="030F0702030302020204" pitchFamily="66" charset="0"/>
                <a:cs typeface="Segoe UI Light" panose="020B0502040204020203" pitchFamily="34" charset="0"/>
              </a:rPr>
              <a:t> / </a:t>
            </a:r>
            <a:r>
              <a:rPr lang="de-DE" sz="2800" b="1" dirty="0">
                <a:solidFill>
                  <a:srgbClr val="0070C0"/>
                </a:solidFill>
                <a:latin typeface="Comic Sans MS" panose="030F0702030302020204" pitchFamily="66" charset="0"/>
                <a:cs typeface="Segoe UI Light" panose="020B0502040204020203" pitchFamily="34" charset="0"/>
              </a:rPr>
              <a:t>Schule</a:t>
            </a:r>
            <a:r>
              <a:rPr lang="de-DE" sz="2800" dirty="0">
                <a:latin typeface="Comic Sans MS" panose="030F0702030302020204" pitchFamily="66" charset="0"/>
                <a:cs typeface="Segoe UI Light" panose="020B0502040204020203" pitchFamily="34" charset="0"/>
              </a:rPr>
              <a:t>)</a:t>
            </a:r>
          </a:p>
          <a:p>
            <a:pPr marL="571500" indent="-5715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Kaffee und Kuchen für die Eltern</a:t>
            </a:r>
          </a:p>
          <a:p>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Besprechung: Eltern – Erzieherin/Lehrerin</a:t>
            </a:r>
          </a:p>
        </p:txBody>
      </p:sp>
    </p:spTree>
    <p:extLst>
      <p:ext uri="{BB962C8B-B14F-4D97-AF65-F5344CB8AC3E}">
        <p14:creationId xmlns:p14="http://schemas.microsoft.com/office/powerpoint/2010/main" val="238952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err="1">
                <a:solidFill>
                  <a:srgbClr val="FFC000"/>
                </a:solidFill>
                <a:effectLst>
                  <a:outerShdw blurRad="38100" dist="38100" dir="2700000" algn="tl">
                    <a:srgbClr val="000000">
                      <a:alpha val="43137"/>
                    </a:srgbClr>
                  </a:outerShdw>
                </a:effectLst>
                <a:latin typeface="Comic Sans MS" panose="030F0702030302020204" pitchFamily="66" charset="0"/>
              </a:rPr>
              <a:t>screening</a:t>
            </a:r>
            <a:endParaRPr lang="de-DE"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2" name="Rechteck 1"/>
          <p:cNvSpPr/>
          <p:nvPr/>
        </p:nvSpPr>
        <p:spPr>
          <a:xfrm>
            <a:off x="1412240" y="1739037"/>
            <a:ext cx="7772400" cy="4647426"/>
          </a:xfrm>
          <a:prstGeom prst="rect">
            <a:avLst/>
          </a:prstGeom>
        </p:spPr>
        <p:txBody>
          <a:bodyPr wrap="square">
            <a:spAutoFit/>
          </a:bodyPr>
          <a:lstStyle/>
          <a:p>
            <a:r>
              <a:rPr lang="de-DE" sz="2800" b="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Empfehlungen:</a:t>
            </a:r>
          </a:p>
          <a:p>
            <a:pPr marL="571500" indent="-5715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err="1">
                <a:latin typeface="Comic Sans MS" panose="030F0702030302020204" pitchFamily="66" charset="0"/>
                <a:cs typeface="Segoe UI Light" panose="020B0502040204020203" pitchFamily="34" charset="0"/>
              </a:rPr>
              <a:t>Lehrer:in</a:t>
            </a:r>
            <a:r>
              <a:rPr lang="de-DE" sz="2800" dirty="0">
                <a:latin typeface="Comic Sans MS" panose="030F0702030302020204" pitchFamily="66" charset="0"/>
                <a:cs typeface="Segoe UI Light" panose="020B0502040204020203" pitchFamily="34" charset="0"/>
              </a:rPr>
              <a:t> gibt Einschätzung</a:t>
            </a:r>
          </a:p>
          <a:p>
            <a:pPr marL="571500" indent="-5715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Einschätzung des </a:t>
            </a:r>
            <a:r>
              <a:rPr lang="de-DE" sz="3600" b="1" dirty="0" err="1">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KiGa</a:t>
            </a:r>
            <a:r>
              <a:rPr lang="de-DE" sz="3600"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2800" dirty="0">
                <a:latin typeface="Comic Sans MS" panose="030F0702030302020204" pitchFamily="66" charset="0"/>
                <a:cs typeface="Segoe UI Light" panose="020B0502040204020203" pitchFamily="34" charset="0"/>
              </a:rPr>
              <a:t>bitte beachten</a:t>
            </a:r>
          </a:p>
          <a:p>
            <a:pPr marL="571500" indent="-5715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Fördertipps für Teilbereiche </a:t>
            </a:r>
            <a:r>
              <a:rPr lang="de-DE" sz="4400" b="1"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MSH</a:t>
            </a:r>
            <a:r>
              <a:rPr lang="de-DE" sz="2800" dirty="0">
                <a:latin typeface="Comic Sans MS" panose="030F0702030302020204" pitchFamily="66" charset="0"/>
                <a:cs typeface="Segoe UI Light" panose="020B0502040204020203" pitchFamily="34" charset="0"/>
              </a:rPr>
              <a:t> </a:t>
            </a:r>
          </a:p>
          <a:p>
            <a:pPr marL="571500" indent="-5715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4800" b="1" dirty="0">
                <a:solidFill>
                  <a:srgbClr val="FFC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SVE</a:t>
            </a:r>
            <a:r>
              <a:rPr lang="de-DE" sz="4800" dirty="0">
                <a:latin typeface="Comic Sans MS" panose="030F0702030302020204" pitchFamily="66" charset="0"/>
                <a:cs typeface="Segoe UI Light" panose="020B0502040204020203" pitchFamily="34" charset="0"/>
              </a:rPr>
              <a:t> – </a:t>
            </a:r>
            <a:r>
              <a:rPr lang="de-DE" sz="4800" b="1" dirty="0">
                <a:solidFill>
                  <a:schemeClr val="accent1">
                    <a:lumMod val="60000"/>
                    <a:lumOff val="40000"/>
                  </a:schemeClr>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DFK</a:t>
            </a:r>
            <a:r>
              <a:rPr lang="de-DE" sz="4800" dirty="0">
                <a:solidFill>
                  <a:schemeClr val="accent1">
                    <a:lumMod val="60000"/>
                    <a:lumOff val="40000"/>
                  </a:schemeClr>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4800" dirty="0">
                <a:latin typeface="Comic Sans MS" panose="030F0702030302020204" pitchFamily="66" charset="0"/>
                <a:cs typeface="Segoe UI Light" panose="020B0502040204020203" pitchFamily="34" charset="0"/>
              </a:rPr>
              <a:t>- </a:t>
            </a:r>
            <a:r>
              <a:rPr lang="de-DE" sz="48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HPT</a:t>
            </a:r>
          </a:p>
        </p:txBody>
      </p:sp>
    </p:spTree>
    <p:extLst>
      <p:ext uri="{BB962C8B-B14F-4D97-AF65-F5344CB8AC3E}">
        <p14:creationId xmlns:p14="http://schemas.microsoft.com/office/powerpoint/2010/main" val="308319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175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175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left)">
                                      <p:cBhvr>
                                        <p:cTn id="17" dur="175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left)">
                                      <p:cBhvr>
                                        <p:cTn id="22" dur="17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err="1">
                <a:solidFill>
                  <a:srgbClr val="FFC000"/>
                </a:solidFill>
                <a:effectLst>
                  <a:outerShdw blurRad="38100" dist="38100" dir="2700000" algn="tl">
                    <a:srgbClr val="000000">
                      <a:alpha val="43137"/>
                    </a:srgbClr>
                  </a:outerShdw>
                </a:effectLst>
                <a:latin typeface="Comic Sans MS" panose="030F0702030302020204" pitchFamily="66" charset="0"/>
              </a:rPr>
              <a:t>screening</a:t>
            </a:r>
            <a:endParaRPr lang="de-DE"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graphicFrame>
        <p:nvGraphicFramePr>
          <p:cNvPr id="8" name="Objekt 7"/>
          <p:cNvGraphicFramePr>
            <a:graphicFrameLocks noChangeAspect="1"/>
          </p:cNvGraphicFramePr>
          <p:nvPr>
            <p:extLst>
              <p:ext uri="{D42A27DB-BD31-4B8C-83A1-F6EECF244321}">
                <p14:modId xmlns:p14="http://schemas.microsoft.com/office/powerpoint/2010/main" val="986084120"/>
              </p:ext>
            </p:extLst>
          </p:nvPr>
        </p:nvGraphicFramePr>
        <p:xfrm>
          <a:off x="938941" y="1290319"/>
          <a:ext cx="3687034" cy="5216843"/>
        </p:xfrm>
        <a:graphic>
          <a:graphicData uri="http://schemas.openxmlformats.org/presentationml/2006/ole">
            <mc:AlternateContent xmlns:mc="http://schemas.openxmlformats.org/markup-compatibility/2006">
              <mc:Choice xmlns:v="urn:schemas-microsoft-com:vml" Requires="v">
                <p:oleObj spid="_x0000_s3143" name="Acrobat Document" r:id="rId4" imgW="4533723" imgH="6415677" progId="Acrobat.Document.DC">
                  <p:embed/>
                </p:oleObj>
              </mc:Choice>
              <mc:Fallback>
                <p:oleObj name="Acrobat Document" r:id="rId4" imgW="4533723" imgH="6415677" progId="Acrobat.Document.DC">
                  <p:embed/>
                  <p:pic>
                    <p:nvPicPr>
                      <p:cNvPr id="0" name=""/>
                      <p:cNvPicPr/>
                      <p:nvPr/>
                    </p:nvPicPr>
                    <p:blipFill>
                      <a:blip r:embed="rId5"/>
                      <a:stretch>
                        <a:fillRect/>
                      </a:stretch>
                    </p:blipFill>
                    <p:spPr>
                      <a:xfrm>
                        <a:off x="938941" y="1290319"/>
                        <a:ext cx="3687034" cy="5216843"/>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4284925755"/>
              </p:ext>
            </p:extLst>
          </p:nvPr>
        </p:nvGraphicFramePr>
        <p:xfrm>
          <a:off x="5013190" y="1290319"/>
          <a:ext cx="3683770" cy="5212225"/>
        </p:xfrm>
        <a:graphic>
          <a:graphicData uri="http://schemas.openxmlformats.org/presentationml/2006/ole">
            <mc:AlternateContent xmlns:mc="http://schemas.openxmlformats.org/markup-compatibility/2006">
              <mc:Choice xmlns:v="urn:schemas-microsoft-com:vml" Requires="v">
                <p:oleObj spid="_x0000_s3144" name="Acrobat Document" r:id="rId6" imgW="4533723" imgH="6415677" progId="Acrobat.Document.DC">
                  <p:embed/>
                </p:oleObj>
              </mc:Choice>
              <mc:Fallback>
                <p:oleObj name="Acrobat Document" r:id="rId6" imgW="4533723" imgH="6415677" progId="Acrobat.Document.DC">
                  <p:embed/>
                  <p:pic>
                    <p:nvPicPr>
                      <p:cNvPr id="0" name=""/>
                      <p:cNvPicPr/>
                      <p:nvPr/>
                    </p:nvPicPr>
                    <p:blipFill>
                      <a:blip r:embed="rId7"/>
                      <a:stretch>
                        <a:fillRect/>
                      </a:stretch>
                    </p:blipFill>
                    <p:spPr>
                      <a:xfrm>
                        <a:off x="5013190" y="1290319"/>
                        <a:ext cx="3683770" cy="5212225"/>
                      </a:xfrm>
                      <a:prstGeom prst="rect">
                        <a:avLst/>
                      </a:prstGeom>
                    </p:spPr>
                  </p:pic>
                </p:oleObj>
              </mc:Fallback>
            </mc:AlternateContent>
          </a:graphicData>
        </a:graphic>
      </p:graphicFrame>
    </p:spTree>
    <p:extLst>
      <p:ext uri="{BB962C8B-B14F-4D97-AF65-F5344CB8AC3E}">
        <p14:creationId xmlns:p14="http://schemas.microsoft.com/office/powerpoint/2010/main" val="57933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444138" y="216672"/>
            <a:ext cx="7297782" cy="2056265"/>
          </a:xfrm>
        </p:spPr>
        <p:txBody>
          <a:bodyPr>
            <a:normAutofit/>
          </a:bodyPr>
          <a:lstStyle/>
          <a:p>
            <a:pPr algn="l"/>
            <a:r>
              <a:rPr lang="de-DE" dirty="0">
                <a:latin typeface="Segoe UI Light" panose="020B0502040204020203" pitchFamily="34" charset="0"/>
                <a:cs typeface="Segoe UI Light" panose="020B0502040204020203" pitchFamily="34" charset="0"/>
              </a:rPr>
              <a:t>Themen</a:t>
            </a:r>
            <a:r>
              <a:rPr lang="de-DE" dirty="0"/>
              <a:t>:</a:t>
            </a:r>
            <a:br>
              <a:rPr lang="de-DE" dirty="0"/>
            </a:br>
            <a:endParaRPr lang="de-DE" dirty="0"/>
          </a:p>
        </p:txBody>
      </p:sp>
      <p:sp>
        <p:nvSpPr>
          <p:cNvPr id="7" name="Textfeld 6">
            <a:extLst>
              <a:ext uri="{FF2B5EF4-FFF2-40B4-BE49-F238E27FC236}">
                <a16:creationId xmlns:a16="http://schemas.microsoft.com/office/drawing/2014/main" id="{0BFC4403-016B-4970-BF08-A13E648C124D}"/>
              </a:ext>
            </a:extLst>
          </p:cNvPr>
          <p:cNvSpPr txBox="1"/>
          <p:nvPr/>
        </p:nvSpPr>
        <p:spPr>
          <a:xfrm>
            <a:off x="1210493" y="1555115"/>
            <a:ext cx="9144000" cy="4247317"/>
          </a:xfrm>
          <a:prstGeom prst="rect">
            <a:avLst/>
          </a:prstGeom>
          <a:noFill/>
        </p:spPr>
        <p:txBody>
          <a:bodyPr wrap="square" rtlCol="0">
            <a:spAutoFit/>
          </a:bodyPr>
          <a:lstStyle/>
          <a:p>
            <a:pPr marL="571500" indent="-571500">
              <a:buFont typeface="Arial" panose="020B0604020202020204" pitchFamily="34" charset="0"/>
              <a:buChar char="•"/>
            </a:pPr>
            <a:r>
              <a:rPr lang="de-DE" sz="3600" b="1" dirty="0">
                <a:latin typeface="Segoe UI Light" panose="020B0502040204020203" pitchFamily="34" charset="0"/>
                <a:cs typeface="Segoe UI Light" panose="020B0502040204020203" pitchFamily="34" charset="0"/>
              </a:rPr>
              <a:t>Schulfähigkeit </a:t>
            </a:r>
            <a:r>
              <a:rPr lang="de-DE" sz="3600" dirty="0">
                <a:latin typeface="Segoe UI Light" panose="020B0502040204020203" pitchFamily="34" charset="0"/>
                <a:cs typeface="Segoe UI Light" panose="020B0502040204020203" pitchFamily="34" charset="0"/>
              </a:rPr>
              <a:t>(Bereiche)</a:t>
            </a:r>
          </a:p>
          <a:p>
            <a:pPr marL="571500" indent="-571500">
              <a:buFont typeface="Arial" panose="020B0604020202020204" pitchFamily="34" charset="0"/>
              <a:buChar char="•"/>
            </a:pPr>
            <a:r>
              <a:rPr lang="de-DE" sz="3600" dirty="0">
                <a:latin typeface="Segoe UI Light" panose="020B0502040204020203" pitchFamily="34" charset="0"/>
                <a:cs typeface="Segoe UI Light" panose="020B0502040204020203" pitchFamily="34" charset="0"/>
              </a:rPr>
              <a:t>Schuleingangsuntersuchung (</a:t>
            </a:r>
            <a:r>
              <a:rPr lang="de-DE" sz="3600" b="1" dirty="0" err="1">
                <a:solidFill>
                  <a:srgbClr val="FFC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screening</a:t>
            </a:r>
            <a:r>
              <a:rPr lang="de-DE" sz="3600" dirty="0">
                <a:latin typeface="Segoe UI Light" panose="020B0502040204020203" pitchFamily="34" charset="0"/>
                <a:cs typeface="Segoe UI Light" panose="020B0502040204020203" pitchFamily="34" charset="0"/>
              </a:rPr>
              <a:t>)</a:t>
            </a:r>
          </a:p>
          <a:p>
            <a:pPr marL="571500" indent="-571500">
              <a:buFont typeface="Arial" panose="020B0604020202020204" pitchFamily="34" charset="0"/>
              <a:buChar char="•"/>
            </a:pPr>
            <a:r>
              <a:rPr lang="de-DE" sz="3600" b="1" dirty="0">
                <a:latin typeface="Segoe UI Light" panose="020B0502040204020203" pitchFamily="34" charset="0"/>
                <a:cs typeface="Segoe UI Light" panose="020B0502040204020203" pitchFamily="34" charset="0"/>
              </a:rPr>
              <a:t>Erster Schultag </a:t>
            </a:r>
            <a:r>
              <a:rPr lang="de-DE" sz="3600" dirty="0">
                <a:latin typeface="Segoe UI Light" panose="020B0502040204020203" pitchFamily="34" charset="0"/>
                <a:cs typeface="Segoe UI Light" panose="020B0502040204020203" pitchFamily="34" charset="0"/>
              </a:rPr>
              <a:t>und erste Schulwoche(n)</a:t>
            </a:r>
          </a:p>
          <a:p>
            <a:pPr marL="571500" indent="-571500">
              <a:buFont typeface="Arial" panose="020B0604020202020204" pitchFamily="34" charset="0"/>
              <a:buChar char="•"/>
            </a:pPr>
            <a:r>
              <a:rPr lang="de-DE" sz="3600" b="1" dirty="0">
                <a:latin typeface="Segoe UI Light" panose="020B0502040204020203" pitchFamily="34" charset="0"/>
                <a:cs typeface="Segoe UI Light" panose="020B0502040204020203" pitchFamily="34" charset="0"/>
              </a:rPr>
              <a:t>Stundentafel</a:t>
            </a:r>
            <a:r>
              <a:rPr lang="de-DE" sz="3600" dirty="0">
                <a:latin typeface="Segoe UI Light" panose="020B0502040204020203" pitchFamily="34" charset="0"/>
                <a:cs typeface="Segoe UI Light" panose="020B0502040204020203" pitchFamily="34" charset="0"/>
              </a:rPr>
              <a:t> 1. Klasse</a:t>
            </a:r>
          </a:p>
          <a:p>
            <a:pPr marL="571500" indent="-571500">
              <a:buFont typeface="Arial" panose="020B0604020202020204" pitchFamily="34" charset="0"/>
              <a:buChar char="•"/>
            </a:pPr>
            <a:r>
              <a:rPr lang="de-DE" sz="3600" dirty="0">
                <a:latin typeface="Segoe UI Light" panose="020B0502040204020203" pitchFamily="34" charset="0"/>
                <a:cs typeface="Segoe UI Light" panose="020B0502040204020203" pitchFamily="34" charset="0"/>
              </a:rPr>
              <a:t>Hinweise zum </a:t>
            </a:r>
            <a:r>
              <a:rPr lang="de-DE" sz="3600" b="1" dirty="0">
                <a:latin typeface="Segoe UI Light" panose="020B0502040204020203" pitchFamily="34" charset="0"/>
                <a:cs typeface="Segoe UI Light" panose="020B0502040204020203" pitchFamily="34" charset="0"/>
              </a:rPr>
              <a:t>Sachbedarf</a:t>
            </a:r>
            <a:r>
              <a:rPr lang="de-DE" sz="3600" dirty="0">
                <a:latin typeface="Segoe UI Light" panose="020B0502040204020203" pitchFamily="34" charset="0"/>
                <a:cs typeface="Segoe UI Light" panose="020B0502040204020203" pitchFamily="34" charset="0"/>
              </a:rPr>
              <a:t>/ Material</a:t>
            </a:r>
          </a:p>
          <a:p>
            <a:pPr marL="571500" indent="-571500">
              <a:buFont typeface="Arial" panose="020B0604020202020204" pitchFamily="34" charset="0"/>
              <a:buChar char="•"/>
            </a:pPr>
            <a:r>
              <a:rPr lang="de-DE" sz="3600" dirty="0">
                <a:latin typeface="Segoe UI Light" panose="020B0502040204020203" pitchFamily="34" charset="0"/>
                <a:cs typeface="Segoe UI Light" panose="020B0502040204020203" pitchFamily="34" charset="0"/>
              </a:rPr>
              <a:t>Schulbus - Mittagsbetreuung</a:t>
            </a:r>
          </a:p>
          <a:p>
            <a:pPr marL="571500" indent="-571500">
              <a:buFont typeface="Arial" panose="020B0604020202020204" pitchFamily="34" charset="0"/>
              <a:buChar char="•"/>
            </a:pPr>
            <a:r>
              <a:rPr lang="de-DE" sz="3600" dirty="0">
                <a:latin typeface="Segoe UI Light" panose="020B0502040204020203" pitchFamily="34" charset="0"/>
                <a:cs typeface="Segoe UI Light" panose="020B0502040204020203" pitchFamily="34" charset="0"/>
              </a:rPr>
              <a:t>Allgemeine </a:t>
            </a:r>
            <a:r>
              <a:rPr lang="de-DE" sz="3600" b="1" dirty="0">
                <a:latin typeface="Segoe UI Light" panose="020B0502040204020203" pitchFamily="34" charset="0"/>
                <a:cs typeface="Segoe UI Light" panose="020B0502040204020203" pitchFamily="34" charset="0"/>
              </a:rPr>
              <a:t>Infos</a:t>
            </a:r>
            <a:r>
              <a:rPr lang="de-DE" sz="3600" dirty="0">
                <a:latin typeface="Segoe UI Light" panose="020B0502040204020203" pitchFamily="34" charset="0"/>
                <a:cs typeface="Segoe UI Light" panose="020B0502040204020203" pitchFamily="34" charset="0"/>
              </a:rPr>
              <a:t> und </a:t>
            </a:r>
            <a:r>
              <a:rPr lang="de-DE" sz="3600" b="1" dirty="0">
                <a:latin typeface="Segoe UI Light" panose="020B0502040204020203" pitchFamily="34" charset="0"/>
                <a:cs typeface="Segoe UI Light" panose="020B0502040204020203" pitchFamily="34" charset="0"/>
              </a:rPr>
              <a:t>Fragen</a:t>
            </a:r>
          </a:p>
          <a:p>
            <a:pPr marL="342900" indent="-342900">
              <a:buAutoNum type="arabicPeriod"/>
            </a:pPr>
            <a:endParaRPr lang="de-DE" dirty="0"/>
          </a:p>
        </p:txBody>
      </p:sp>
    </p:spTree>
    <p:extLst>
      <p:ext uri="{BB962C8B-B14F-4D97-AF65-F5344CB8AC3E}">
        <p14:creationId xmlns:p14="http://schemas.microsoft.com/office/powerpoint/2010/main" val="1644812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759" y="2012942"/>
            <a:ext cx="3393441" cy="4445536"/>
          </a:xfrm>
          <a:prstGeom prst="rect">
            <a:avLst/>
          </a:prstGeom>
        </p:spPr>
      </p:pic>
      <p:sp>
        <p:nvSpPr>
          <p:cNvPr id="2" name="Ovale Legende 1"/>
          <p:cNvSpPr/>
          <p:nvPr/>
        </p:nvSpPr>
        <p:spPr>
          <a:xfrm>
            <a:off x="3718560" y="1300481"/>
            <a:ext cx="4592320" cy="2499360"/>
          </a:xfrm>
          <a:prstGeom prst="wedgeEllipseCallout">
            <a:avLst>
              <a:gd name="adj1" fmla="val -63276"/>
              <a:gd name="adj2" fmla="val 41502"/>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Comic Sans MS" panose="030F0702030302020204" pitchFamily="66" charset="0"/>
              </a:rPr>
              <a:t>. . . noch Fragen zum </a:t>
            </a:r>
            <a:r>
              <a:rPr lang="de-DE" sz="4400" b="1" i="1" dirty="0" err="1">
                <a:solidFill>
                  <a:srgbClr val="FFC000"/>
                </a:solidFill>
                <a:effectLst>
                  <a:outerShdw blurRad="38100" dist="38100" dir="2700000" algn="tl">
                    <a:srgbClr val="000000">
                      <a:alpha val="43137"/>
                    </a:srgbClr>
                  </a:outerShdw>
                </a:effectLst>
                <a:latin typeface="Comic Sans MS" panose="030F0702030302020204" pitchFamily="66" charset="0"/>
              </a:rPr>
              <a:t>screening</a:t>
            </a:r>
            <a:r>
              <a:rPr lang="de-DE" sz="4400" dirty="0">
                <a:solidFill>
                  <a:schemeClr val="tx1"/>
                </a:solidFill>
                <a:latin typeface="Comic Sans MS" panose="030F0702030302020204" pitchFamily="66" charset="0"/>
              </a:rPr>
              <a:t>?</a:t>
            </a:r>
          </a:p>
        </p:txBody>
      </p:sp>
    </p:spTree>
    <p:extLst>
      <p:ext uri="{BB962C8B-B14F-4D97-AF65-F5344CB8AC3E}">
        <p14:creationId xmlns:p14="http://schemas.microsoft.com/office/powerpoint/2010/main" val="2950525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4A32A1C-D19D-4115-B3CA-06C2B403744F}"/>
              </a:ext>
            </a:extLst>
          </p:cNvPr>
          <p:cNvPicPr/>
          <p:nvPr/>
        </p:nvPicPr>
        <p:blipFill>
          <a:blip r:embed="rId2">
            <a:extLst>
              <a:ext uri="{28A0092B-C50C-407E-A947-70E740481C1C}">
                <a14:useLocalDpi xmlns:a14="http://schemas.microsoft.com/office/drawing/2010/main" val="0"/>
              </a:ext>
            </a:extLst>
          </a:blip>
          <a:stretch>
            <a:fillRect/>
          </a:stretch>
        </p:blipFill>
        <p:spPr>
          <a:xfrm>
            <a:off x="6359439" y="946427"/>
            <a:ext cx="2612722" cy="2316023"/>
          </a:xfrm>
          <a:prstGeom prst="rect">
            <a:avLst/>
          </a:prstGeom>
        </p:spPr>
      </p:pic>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6"/>
            <a:ext cx="9144000" cy="1940433"/>
          </a:xfrm>
        </p:spPr>
        <p:txBody>
          <a:bodyPr>
            <a:normAutofit/>
          </a:bodyPr>
          <a:lstStyle/>
          <a:p>
            <a:pPr algn="l"/>
            <a:r>
              <a:rPr lang="de-DE" b="1" dirty="0">
                <a:solidFill>
                  <a:srgbClr val="00B05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1. Schultag:</a:t>
            </a:r>
            <a:br>
              <a:rPr lang="de-DE" dirty="0">
                <a:latin typeface="Comic Sans MS" panose="030F0702030302020204" pitchFamily="66" charset="0"/>
              </a:rPr>
            </a:br>
            <a:endParaRPr lang="de-DE" dirty="0">
              <a:latin typeface="Comic Sans MS" panose="030F0702030302020204" pitchFamily="66" charset="0"/>
            </a:endParaRPr>
          </a:p>
        </p:txBody>
      </p:sp>
      <p:sp>
        <p:nvSpPr>
          <p:cNvPr id="7" name="Textfeld 6">
            <a:extLst>
              <a:ext uri="{FF2B5EF4-FFF2-40B4-BE49-F238E27FC236}">
                <a16:creationId xmlns:a16="http://schemas.microsoft.com/office/drawing/2014/main" id="{0BFC4403-016B-4970-BF08-A13E648C124D}"/>
              </a:ext>
            </a:extLst>
          </p:cNvPr>
          <p:cNvSpPr txBox="1"/>
          <p:nvPr/>
        </p:nvSpPr>
        <p:spPr>
          <a:xfrm>
            <a:off x="551726" y="3078128"/>
            <a:ext cx="11088547" cy="3539430"/>
          </a:xfrm>
          <a:prstGeom prst="rect">
            <a:avLst/>
          </a:prstGeom>
          <a:noFill/>
        </p:spPr>
        <p:txBody>
          <a:bodyPr wrap="square" rtlCol="0">
            <a:spAutoFit/>
          </a:bodyPr>
          <a:lstStyle/>
          <a:p>
            <a:r>
              <a:rPr lang="de-DE" sz="3200" b="1" dirty="0">
                <a:latin typeface="Comic Sans MS" panose="030F0702030302020204" pitchFamily="66" charset="0"/>
                <a:cs typeface="Segoe UI Light" panose="020B0502040204020203" pitchFamily="34" charset="0"/>
              </a:rPr>
              <a:t>8.15 Uhr Schulanfangsgottesdienst</a:t>
            </a:r>
            <a:r>
              <a:rPr lang="de-DE" sz="3200" dirty="0">
                <a:latin typeface="Comic Sans MS" panose="030F0702030302020204" pitchFamily="66" charset="0"/>
                <a:cs typeface="Segoe UI Light" panose="020B0502040204020203" pitchFamily="34" charset="0"/>
              </a:rPr>
              <a:t> /</a:t>
            </a:r>
            <a:r>
              <a:rPr lang="de-DE" sz="3200" b="1" dirty="0">
                <a:latin typeface="Comic Sans MS" panose="030F0702030302020204" pitchFamily="66" charset="0"/>
                <a:cs typeface="Segoe UI Light" panose="020B0502040204020203" pitchFamily="34" charset="0"/>
              </a:rPr>
              <a:t>Begrüßung</a:t>
            </a:r>
          </a:p>
          <a:p>
            <a:r>
              <a:rPr lang="de-DE" sz="3200" dirty="0">
                <a:latin typeface="Comic Sans MS" panose="030F0702030302020204" pitchFamily="66" charset="0"/>
                <a:cs typeface="Segoe UI Light" panose="020B0502040204020203" pitchFamily="34" charset="0"/>
              </a:rPr>
              <a:t>                anschl. Fototermin („</a:t>
            </a:r>
            <a:r>
              <a:rPr lang="de-DE" sz="3200" b="1" i="1" dirty="0">
                <a:solidFill>
                  <a:srgbClr val="00B0F0"/>
                </a:solidFill>
                <a:latin typeface="Comic Sans MS" panose="030F0702030302020204" pitchFamily="66" charset="0"/>
                <a:cs typeface="Segoe UI Light" panose="020B0502040204020203" pitchFamily="34" charset="0"/>
              </a:rPr>
              <a:t>Klassentasse</a:t>
            </a:r>
            <a:r>
              <a:rPr lang="de-DE" sz="3200" dirty="0">
                <a:latin typeface="Comic Sans MS" panose="030F0702030302020204" pitchFamily="66" charset="0"/>
                <a:cs typeface="Segoe UI Light" panose="020B0502040204020203" pitchFamily="34" charset="0"/>
              </a:rPr>
              <a:t>“)</a:t>
            </a:r>
          </a:p>
          <a:p>
            <a:endParaRPr lang="de-DE" sz="3200" dirty="0">
              <a:latin typeface="Comic Sans MS" panose="030F0702030302020204" pitchFamily="66" charset="0"/>
              <a:cs typeface="Segoe UI Light" panose="020B0502040204020203" pitchFamily="34" charset="0"/>
            </a:endParaRPr>
          </a:p>
          <a:p>
            <a:r>
              <a:rPr lang="de-DE" sz="3200" b="1" dirty="0">
                <a:latin typeface="Comic Sans MS" panose="030F0702030302020204" pitchFamily="66" charset="0"/>
                <a:cs typeface="Segoe UI Light" panose="020B0502040204020203" pitchFamily="34" charset="0"/>
              </a:rPr>
              <a:t>9.15 Uhr Unterricht</a:t>
            </a:r>
            <a:r>
              <a:rPr lang="de-DE" sz="3200" dirty="0">
                <a:latin typeface="Comic Sans MS" panose="030F0702030302020204" pitchFamily="66" charset="0"/>
                <a:cs typeface="Segoe UI Light" panose="020B0502040204020203" pitchFamily="34" charset="0"/>
              </a:rPr>
              <a:t> im Klassenzimmer (ohne Eltern)</a:t>
            </a:r>
          </a:p>
          <a:p>
            <a:endParaRPr lang="de-DE" sz="3200" dirty="0">
              <a:latin typeface="Comic Sans MS" panose="030F0702030302020204" pitchFamily="66" charset="0"/>
              <a:cs typeface="Segoe UI Light" panose="020B0502040204020203" pitchFamily="34" charset="0"/>
            </a:endParaRPr>
          </a:p>
          <a:p>
            <a:r>
              <a:rPr lang="de-DE" sz="3200" b="1" dirty="0">
                <a:latin typeface="Comic Sans MS" panose="030F0702030302020204" pitchFamily="66" charset="0"/>
                <a:cs typeface="Segoe UI Light" panose="020B0502040204020203" pitchFamily="34" charset="0"/>
              </a:rPr>
              <a:t>11.15 Uhr Schulschluss</a:t>
            </a:r>
            <a:r>
              <a:rPr lang="de-DE" sz="3200" dirty="0">
                <a:latin typeface="Comic Sans MS" panose="030F0702030302020204" pitchFamily="66" charset="0"/>
                <a:cs typeface="Segoe UI Light" panose="020B0502040204020203" pitchFamily="34" charset="0"/>
              </a:rPr>
              <a:t> und Abholung durch die Eltern</a:t>
            </a:r>
            <a:endParaRPr lang="de-DE" sz="2400" dirty="0">
              <a:latin typeface="Comic Sans MS" panose="030F0702030302020204" pitchFamily="66" charset="0"/>
              <a:cs typeface="Segoe UI Light" panose="020B0502040204020203" pitchFamily="34" charset="0"/>
            </a:endParaRPr>
          </a:p>
          <a:p>
            <a:endParaRPr lang="de-DE" sz="3200" b="1" dirty="0">
              <a:latin typeface="Comic Sans MS" panose="030F0702030302020204" pitchFamily="66" charset="0"/>
            </a:endParaRPr>
          </a:p>
        </p:txBody>
      </p:sp>
      <p:sp>
        <p:nvSpPr>
          <p:cNvPr id="2" name="Textfeld 1">
            <a:extLst>
              <a:ext uri="{FF2B5EF4-FFF2-40B4-BE49-F238E27FC236}">
                <a16:creationId xmlns:a16="http://schemas.microsoft.com/office/drawing/2014/main" id="{6182DACC-A929-4564-BC74-1CF7F2C524C8}"/>
              </a:ext>
            </a:extLst>
          </p:cNvPr>
          <p:cNvSpPr txBox="1"/>
          <p:nvPr/>
        </p:nvSpPr>
        <p:spPr>
          <a:xfrm>
            <a:off x="473668" y="1443952"/>
            <a:ext cx="6950020" cy="769441"/>
          </a:xfrm>
          <a:prstGeom prst="rect">
            <a:avLst/>
          </a:prstGeom>
          <a:noFill/>
        </p:spPr>
        <p:txBody>
          <a:bodyPr wrap="square" rtlCol="0">
            <a:spAutoFit/>
          </a:bodyPr>
          <a:lstStyle/>
          <a:p>
            <a:r>
              <a:rPr lang="de-DE" sz="4400" b="1" dirty="0">
                <a:latin typeface="Comic Sans MS" panose="030F0702030302020204" pitchFamily="66" charset="0"/>
                <a:cs typeface="Segoe UI Light" panose="020B0502040204020203" pitchFamily="34" charset="0"/>
              </a:rPr>
              <a:t>Dienstag, </a:t>
            </a:r>
            <a:r>
              <a:rPr lang="de-DE" sz="4400" b="1" i="1"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15.09.2026</a:t>
            </a:r>
            <a:endParaRPr lang="de-DE" b="1" i="1"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2504827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31223" y="225380"/>
            <a:ext cx="9144000" cy="1940433"/>
          </a:xfrm>
        </p:spPr>
        <p:txBody>
          <a:bodyPr>
            <a:normAutofit/>
          </a:bodyPr>
          <a:lstStyle/>
          <a:p>
            <a:pPr algn="l"/>
            <a:r>
              <a:rPr lang="de-DE" b="1" dirty="0">
                <a:solidFill>
                  <a:srgbClr val="00B05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1. Schultag:</a:t>
            </a:r>
            <a:br>
              <a:rPr lang="de-DE" dirty="0"/>
            </a:br>
            <a:endParaRPr lang="de-DE" dirty="0"/>
          </a:p>
        </p:txBody>
      </p:sp>
      <p:sp>
        <p:nvSpPr>
          <p:cNvPr id="7" name="Textfeld 6">
            <a:extLst>
              <a:ext uri="{FF2B5EF4-FFF2-40B4-BE49-F238E27FC236}">
                <a16:creationId xmlns:a16="http://schemas.microsoft.com/office/drawing/2014/main" id="{0BFC4403-016B-4970-BF08-A13E648C124D}"/>
              </a:ext>
            </a:extLst>
          </p:cNvPr>
          <p:cNvSpPr txBox="1"/>
          <p:nvPr/>
        </p:nvSpPr>
        <p:spPr>
          <a:xfrm>
            <a:off x="531222" y="1517814"/>
            <a:ext cx="11086011" cy="5109091"/>
          </a:xfrm>
          <a:prstGeom prst="rect">
            <a:avLst/>
          </a:prstGeom>
          <a:noFill/>
        </p:spPr>
        <p:txBody>
          <a:bodyPr wrap="square" rtlCol="0">
            <a:spAutoFit/>
          </a:bodyPr>
          <a:lstStyle/>
          <a:p>
            <a:r>
              <a:rPr lang="de-DE" sz="2400" dirty="0">
                <a:latin typeface="Segoe UI Light" panose="020B0502040204020203" pitchFamily="34" charset="0"/>
                <a:cs typeface="Segoe UI Light" panose="020B0502040204020203" pitchFamily="34" charset="0"/>
              </a:rPr>
              <a:t>Folgende Dinge sollten am 1. Schultag mitgebracht werden: </a:t>
            </a:r>
          </a:p>
          <a:p>
            <a:endParaRPr lang="de-DE" sz="2400" dirty="0">
              <a:latin typeface="Segoe UI Light" panose="020B0502040204020203" pitchFamily="34" charset="0"/>
              <a:cs typeface="Segoe UI Light" panose="020B0502040204020203" pitchFamily="34" charset="0"/>
            </a:endParaRP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Schultüte</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Schultasche</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Federmäppchen </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Schlampermäppchen</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Hausaufgabenmappe</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Brotzeit in der Pausenbox</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Getränke</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Hausschuhe</a:t>
            </a:r>
          </a:p>
          <a:p>
            <a:endParaRPr lang="de-DE" dirty="0">
              <a:latin typeface="+mj-lt"/>
            </a:endParaRPr>
          </a:p>
          <a:p>
            <a:r>
              <a:rPr lang="de-DE" sz="2800" b="1" dirty="0">
                <a:latin typeface="Segoe UI Light" panose="020B0502040204020203" pitchFamily="34" charset="0"/>
                <a:cs typeface="Segoe UI Light" panose="020B0502040204020203" pitchFamily="34" charset="0"/>
              </a:rPr>
              <a:t>Alle restlichen Materialien in eine </a:t>
            </a:r>
            <a:r>
              <a:rPr lang="de-DE" sz="3200" b="1" u="sng" dirty="0">
                <a:latin typeface="Segoe UI Light" panose="020B0502040204020203" pitchFamily="34" charset="0"/>
                <a:cs typeface="Segoe UI Light" panose="020B0502040204020203" pitchFamily="34" charset="0"/>
              </a:rPr>
              <a:t>große Tüte</a:t>
            </a:r>
            <a:r>
              <a:rPr lang="de-DE" sz="3200" b="1" dirty="0">
                <a:latin typeface="Segoe UI Light" panose="020B0502040204020203" pitchFamily="34" charset="0"/>
                <a:cs typeface="Segoe UI Light" panose="020B0502040204020203" pitchFamily="34" charset="0"/>
              </a:rPr>
              <a:t> </a:t>
            </a:r>
            <a:r>
              <a:rPr lang="de-DE" sz="2800" b="1" dirty="0">
                <a:latin typeface="Segoe UI Light" panose="020B0502040204020203" pitchFamily="34" charset="0"/>
                <a:cs typeface="Segoe UI Light" panose="020B0502040204020203" pitchFamily="34" charset="0"/>
              </a:rPr>
              <a:t>packen und vor dem </a:t>
            </a:r>
            <a:r>
              <a:rPr lang="de-DE" sz="3600" b="1" dirty="0">
                <a:solidFill>
                  <a:srgbClr val="FF0000"/>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Klassenzimmer (Erdgeschoss – R 1.02) </a:t>
            </a:r>
            <a:r>
              <a:rPr lang="de-DE" sz="2800" b="1" dirty="0">
                <a:latin typeface="Segoe UI Light" panose="020B0502040204020203" pitchFamily="34" charset="0"/>
                <a:cs typeface="Segoe UI Light" panose="020B0502040204020203" pitchFamily="34" charset="0"/>
              </a:rPr>
              <a:t>abstellen!</a:t>
            </a:r>
          </a:p>
        </p:txBody>
      </p:sp>
      <p:pic>
        <p:nvPicPr>
          <p:cNvPr id="6" name="Grafik 5">
            <a:extLst>
              <a:ext uri="{FF2B5EF4-FFF2-40B4-BE49-F238E27FC236}">
                <a16:creationId xmlns:a16="http://schemas.microsoft.com/office/drawing/2014/main" id="{14A32A1C-D19D-4115-B3CA-06C2B403744F}"/>
              </a:ext>
            </a:extLst>
          </p:cNvPr>
          <p:cNvPicPr/>
          <p:nvPr/>
        </p:nvPicPr>
        <p:blipFill>
          <a:blip r:embed="rId2">
            <a:extLst>
              <a:ext uri="{28A0092B-C50C-407E-A947-70E740481C1C}">
                <a14:useLocalDpi xmlns:a14="http://schemas.microsoft.com/office/drawing/2010/main" val="0"/>
              </a:ext>
            </a:extLst>
          </a:blip>
          <a:stretch>
            <a:fillRect/>
          </a:stretch>
        </p:blipFill>
        <p:spPr>
          <a:xfrm>
            <a:off x="4389121" y="1998951"/>
            <a:ext cx="3868420" cy="2877849"/>
          </a:xfrm>
          <a:prstGeom prst="rect">
            <a:avLst/>
          </a:prstGeom>
        </p:spPr>
      </p:pic>
    </p:spTree>
    <p:extLst>
      <p:ext uri="{BB962C8B-B14F-4D97-AF65-F5344CB8AC3E}">
        <p14:creationId xmlns:p14="http://schemas.microsoft.com/office/powerpoint/2010/main" val="3260726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451303" y="370781"/>
            <a:ext cx="9144000" cy="1940433"/>
          </a:xfrm>
        </p:spPr>
        <p:txBody>
          <a:bodyPr>
            <a:normAutofit/>
          </a:bodyPr>
          <a:lstStyle/>
          <a:p>
            <a:pPr algn="l"/>
            <a:r>
              <a:rPr lang="de-DE" dirty="0">
                <a:latin typeface="Comic Sans MS" panose="030F0702030302020204" pitchFamily="66" charset="0"/>
                <a:cs typeface="Segoe UI Light" panose="020B0502040204020203" pitchFamily="34" charset="0"/>
              </a:rPr>
              <a:t>Die ersten Wochen:</a:t>
            </a:r>
            <a:br>
              <a:rPr lang="de-DE" dirty="0">
                <a:latin typeface="Comic Sans MS" panose="030F0702030302020204" pitchFamily="66" charset="0"/>
              </a:rPr>
            </a:br>
            <a:endParaRPr lang="de-DE" dirty="0">
              <a:latin typeface="Comic Sans MS" panose="030F0702030302020204" pitchFamily="66" charset="0"/>
            </a:endParaRPr>
          </a:p>
        </p:txBody>
      </p:sp>
      <p:sp>
        <p:nvSpPr>
          <p:cNvPr id="7" name="Textfeld 6">
            <a:extLst>
              <a:ext uri="{FF2B5EF4-FFF2-40B4-BE49-F238E27FC236}">
                <a16:creationId xmlns:a16="http://schemas.microsoft.com/office/drawing/2014/main" id="{0BFC4403-016B-4970-BF08-A13E648C124D}"/>
              </a:ext>
            </a:extLst>
          </p:cNvPr>
          <p:cNvSpPr txBox="1"/>
          <p:nvPr/>
        </p:nvSpPr>
        <p:spPr>
          <a:xfrm>
            <a:off x="461463" y="1335099"/>
            <a:ext cx="11395257" cy="5447645"/>
          </a:xfrm>
          <a:prstGeom prst="rect">
            <a:avLst/>
          </a:prstGeom>
          <a:noFill/>
        </p:spPr>
        <p:txBody>
          <a:bodyPr wrap="square" rtlCol="0">
            <a:spAutoFit/>
          </a:bodyPr>
          <a:lstStyle/>
          <a:p>
            <a:pPr marL="457200" indent="-457200">
              <a:buFont typeface="Arial" panose="020B0604020202020204" pitchFamily="34" charset="0"/>
              <a:buChar char="•"/>
            </a:pPr>
            <a:r>
              <a:rPr lang="de-DE" sz="2800" b="1" dirty="0">
                <a:latin typeface="Comic Sans MS" panose="030F0702030302020204" pitchFamily="66" charset="0"/>
                <a:cs typeface="Segoe UI Light" panose="020B0502040204020203" pitchFamily="34" charset="0"/>
              </a:rPr>
              <a:t>Nach Schulschluss: </a:t>
            </a:r>
          </a:p>
          <a:p>
            <a:r>
              <a:rPr lang="de-DE" sz="2800" b="1" dirty="0">
                <a:latin typeface="Comic Sans MS" panose="030F0702030302020204" pitchFamily="66" charset="0"/>
                <a:cs typeface="Segoe UI Light" panose="020B0502040204020203" pitchFamily="34" charset="0"/>
              </a:rPr>
              <a:t>   </a:t>
            </a:r>
            <a:r>
              <a:rPr lang="de-DE" sz="2800" dirty="0">
                <a:latin typeface="Comic Sans MS" panose="030F0702030302020204" pitchFamily="66" charset="0"/>
                <a:cs typeface="Segoe UI Light" panose="020B0502040204020203" pitchFamily="34" charset="0"/>
              </a:rPr>
              <a:t>Abholung der Eltern im Pausenhof oder Heimfahrt mit dem Bus  </a:t>
            </a:r>
          </a:p>
          <a:p>
            <a:r>
              <a:rPr lang="de-DE" sz="2800" dirty="0">
                <a:latin typeface="Comic Sans MS" panose="030F0702030302020204" pitchFamily="66" charset="0"/>
                <a:cs typeface="Segoe UI Light" panose="020B0502040204020203" pitchFamily="34" charset="0"/>
              </a:rPr>
              <a:t>    (Abfrage durch die Klassenlehrkraft am 1. Schultag)</a:t>
            </a:r>
          </a:p>
          <a:p>
            <a:pPr marL="457200" indent="-4572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800" b="1" dirty="0">
                <a:latin typeface="Comic Sans MS" panose="030F0702030302020204" pitchFamily="66" charset="0"/>
                <a:cs typeface="Segoe UI Light" panose="020B0502040204020203" pitchFamily="34" charset="0"/>
              </a:rPr>
              <a:t>1. Schulwoche: </a:t>
            </a:r>
          </a:p>
          <a:p>
            <a:r>
              <a:rPr lang="de-DE" sz="2800" b="1" dirty="0">
                <a:latin typeface="Comic Sans MS" panose="030F0702030302020204" pitchFamily="66" charset="0"/>
                <a:cs typeface="Segoe UI Light" panose="020B0502040204020203" pitchFamily="34" charset="0"/>
              </a:rPr>
              <a:t>   </a:t>
            </a:r>
            <a:r>
              <a:rPr lang="de-DE" sz="2800" dirty="0">
                <a:latin typeface="Comic Sans MS" panose="030F0702030302020204" pitchFamily="66" charset="0"/>
                <a:cs typeface="Segoe UI Light" panose="020B0502040204020203" pitchFamily="34" charset="0"/>
              </a:rPr>
              <a:t>Klassenleiterunterricht / Unterrichtsende: 11.15 Uhr</a:t>
            </a:r>
          </a:p>
          <a:p>
            <a:endParaRPr lang="de-DE" sz="28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800" b="1" dirty="0">
                <a:latin typeface="Comic Sans MS" panose="030F0702030302020204" pitchFamily="66" charset="0"/>
                <a:cs typeface="Segoe UI Light" panose="020B0502040204020203" pitchFamily="34" charset="0"/>
              </a:rPr>
              <a:t>ab 2. Woche: </a:t>
            </a:r>
            <a:r>
              <a:rPr lang="de-DE" sz="2800" dirty="0">
                <a:latin typeface="Comic Sans MS" panose="030F0702030302020204" pitchFamily="66" charset="0"/>
                <a:cs typeface="Segoe UI Light" panose="020B0502040204020203" pitchFamily="34" charset="0"/>
              </a:rPr>
              <a:t>Fachunterricht nach Stundenplan </a:t>
            </a:r>
          </a:p>
          <a:p>
            <a:r>
              <a:rPr lang="de-DE" sz="2800" dirty="0">
                <a:latin typeface="Comic Sans MS" panose="030F0702030302020204" pitchFamily="66" charset="0"/>
                <a:cs typeface="Segoe UI Light" panose="020B0502040204020203" pitchFamily="34" charset="0"/>
              </a:rPr>
              <a:t>    (mit WG, Religion, Ethik…) </a:t>
            </a:r>
          </a:p>
          <a:p>
            <a:endParaRPr lang="de-DE" sz="3200" b="1" dirty="0">
              <a:latin typeface="Comic Sans MS" panose="030F0702030302020204" pitchFamily="66" charset="0"/>
            </a:endParaRPr>
          </a:p>
          <a:p>
            <a:pPr algn="ctr"/>
            <a:r>
              <a:rPr lang="de-DE" sz="3200" b="1" dirty="0">
                <a:latin typeface="Comic Sans MS" panose="030F0702030302020204" pitchFamily="66" charset="0"/>
                <a:cs typeface="Segoe UI Light" panose="020B0502040204020203" pitchFamily="34" charset="0"/>
              </a:rPr>
              <a:t>Den Stundenplan erhalten die Kinder am Ende der ersten Schulwoche!</a:t>
            </a:r>
          </a:p>
        </p:txBody>
      </p:sp>
    </p:spTree>
    <p:extLst>
      <p:ext uri="{BB962C8B-B14F-4D97-AF65-F5344CB8AC3E}">
        <p14:creationId xmlns:p14="http://schemas.microsoft.com/office/powerpoint/2010/main" val="3400544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451303" y="370781"/>
            <a:ext cx="9144000" cy="1940433"/>
          </a:xfrm>
        </p:spPr>
        <p:txBody>
          <a:bodyPr>
            <a:normAutofit/>
          </a:bodyPr>
          <a:lstStyle/>
          <a:p>
            <a:pPr algn="l"/>
            <a:r>
              <a:rPr lang="de-DE" i="1" dirty="0">
                <a:solidFill>
                  <a:srgbClr val="92D05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Stundentafel:</a:t>
            </a:r>
            <a:br>
              <a:rPr lang="de-DE" i="1" dirty="0">
                <a:solidFill>
                  <a:srgbClr val="92D050"/>
                </a:solidFill>
                <a:effectLst>
                  <a:outerShdw blurRad="38100" dist="38100" dir="2700000" algn="tl">
                    <a:srgbClr val="000000">
                      <a:alpha val="43137"/>
                    </a:srgbClr>
                  </a:outerShdw>
                </a:effectLst>
                <a:latin typeface="Comic Sans MS" panose="030F0702030302020204" pitchFamily="66" charset="0"/>
              </a:rPr>
            </a:br>
            <a:endParaRPr lang="de-DE" i="1" dirty="0">
              <a:solidFill>
                <a:srgbClr val="92D050"/>
              </a:solidFill>
              <a:effectLst>
                <a:outerShdw blurRad="38100" dist="38100" dir="2700000" algn="tl">
                  <a:srgbClr val="000000">
                    <a:alpha val="43137"/>
                  </a:srgbClr>
                </a:outerShdw>
              </a:effectLst>
              <a:latin typeface="Comic Sans MS" panose="030F0702030302020204" pitchFamily="66" charset="0"/>
            </a:endParaRPr>
          </a:p>
        </p:txBody>
      </p:sp>
      <p:pic>
        <p:nvPicPr>
          <p:cNvPr id="2" name="Grafik 1"/>
          <p:cNvPicPr>
            <a:picLocks noChangeAspect="1"/>
          </p:cNvPicPr>
          <p:nvPr/>
        </p:nvPicPr>
        <p:blipFill rotWithShape="1">
          <a:blip r:embed="rId2"/>
          <a:srcRect l="11375" t="23824" r="61055" b="15338"/>
          <a:stretch/>
        </p:blipFill>
        <p:spPr>
          <a:xfrm>
            <a:off x="5738949" y="444137"/>
            <a:ext cx="4746171" cy="5891227"/>
          </a:xfrm>
          <a:prstGeom prst="rect">
            <a:avLst/>
          </a:prstGeom>
        </p:spPr>
      </p:pic>
      <p:sp>
        <p:nvSpPr>
          <p:cNvPr id="3" name="Textfeld 2"/>
          <p:cNvSpPr txBox="1"/>
          <p:nvPr/>
        </p:nvSpPr>
        <p:spPr>
          <a:xfrm>
            <a:off x="246652" y="2479729"/>
            <a:ext cx="5619456" cy="4832092"/>
          </a:xfrm>
          <a:prstGeom prst="rect">
            <a:avLst/>
          </a:prstGeom>
          <a:noFill/>
        </p:spPr>
        <p:txBody>
          <a:bodyPr wrap="square" rtlCol="0">
            <a:spAutoFit/>
          </a:bodyPr>
          <a:lstStyle/>
          <a:p>
            <a:pPr marL="457200" indent="-4572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2mal pro Woche 11.15 Uhr Unterrichtsende (MO und FR)</a:t>
            </a:r>
          </a:p>
          <a:p>
            <a:pPr marL="457200" indent="-4572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2mal pro Woche 12.10 Uhr Unterrichtsende </a:t>
            </a:r>
            <a:r>
              <a:rPr lang="de-DE" sz="2000" dirty="0">
                <a:latin typeface="Comic Sans MS" panose="030F0702030302020204" pitchFamily="66" charset="0"/>
                <a:cs typeface="Segoe UI Light" panose="020B0502040204020203" pitchFamily="34" charset="0"/>
              </a:rPr>
              <a:t>(DI, MI oder DO)</a:t>
            </a:r>
          </a:p>
          <a:p>
            <a:pPr marL="457200" indent="-4572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1mal bis 12:55 Uhr</a:t>
            </a:r>
          </a:p>
          <a:p>
            <a:endParaRPr lang="de-DE" sz="28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Änderungen durch das KM vorbehalten !</a:t>
            </a:r>
          </a:p>
          <a:p>
            <a:pPr marL="457200" indent="-4572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p:txBody>
      </p:sp>
      <p:sp>
        <p:nvSpPr>
          <p:cNvPr id="4" name="Rechteck: abgerundete Ecken 3">
            <a:extLst>
              <a:ext uri="{FF2B5EF4-FFF2-40B4-BE49-F238E27FC236}">
                <a16:creationId xmlns:a16="http://schemas.microsoft.com/office/drawing/2014/main" id="{3D244EB9-D63D-4386-AEC3-31BCD195D4E8}"/>
              </a:ext>
            </a:extLst>
          </p:cNvPr>
          <p:cNvSpPr/>
          <p:nvPr/>
        </p:nvSpPr>
        <p:spPr>
          <a:xfrm>
            <a:off x="9016841" y="5811864"/>
            <a:ext cx="1046136" cy="523500"/>
          </a:xfrm>
          <a:prstGeom prst="roundRect">
            <a:avLst/>
          </a:prstGeom>
          <a:solidFill>
            <a:srgbClr val="FFFF00"/>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i="1" dirty="0">
                <a:solidFill>
                  <a:srgbClr val="FF0000"/>
                </a:solidFill>
                <a:effectLst>
                  <a:outerShdw blurRad="38100" dist="38100" dir="2700000" algn="tl">
                    <a:srgbClr val="000000">
                      <a:alpha val="43137"/>
                    </a:srgbClr>
                  </a:outerShdw>
                </a:effectLst>
              </a:rPr>
              <a:t>24</a:t>
            </a:r>
            <a:endParaRPr lang="de-DE"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837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451303" y="370781"/>
            <a:ext cx="9144000" cy="1940433"/>
          </a:xfrm>
        </p:spPr>
        <p:txBody>
          <a:bodyPr>
            <a:normAutofit/>
          </a:bodyPr>
          <a:lstStyle/>
          <a:p>
            <a:pPr algn="l"/>
            <a:r>
              <a:rPr lang="de-DE" i="1" dirty="0">
                <a:solidFill>
                  <a:srgbClr val="92D05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Stundentafel:</a:t>
            </a:r>
            <a:br>
              <a:rPr lang="de-DE" i="1" dirty="0">
                <a:solidFill>
                  <a:srgbClr val="92D050"/>
                </a:solidFill>
                <a:effectLst>
                  <a:outerShdw blurRad="38100" dist="38100" dir="2700000" algn="tl">
                    <a:srgbClr val="000000">
                      <a:alpha val="43137"/>
                    </a:srgbClr>
                  </a:outerShdw>
                </a:effectLst>
                <a:latin typeface="Comic Sans MS" panose="030F0702030302020204" pitchFamily="66" charset="0"/>
              </a:rPr>
            </a:br>
            <a:endParaRPr lang="de-DE" i="1" dirty="0">
              <a:solidFill>
                <a:srgbClr val="92D050"/>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8" name="Tabelle 7">
            <a:extLst>
              <a:ext uri="{FF2B5EF4-FFF2-40B4-BE49-F238E27FC236}">
                <a16:creationId xmlns:a16="http://schemas.microsoft.com/office/drawing/2014/main" id="{AAE1B4E7-7B68-45CD-9F6B-89639FEA9A28}"/>
              </a:ext>
            </a:extLst>
          </p:cNvPr>
          <p:cNvGraphicFramePr>
            <a:graphicFrameLocks noGrp="1"/>
          </p:cNvGraphicFramePr>
          <p:nvPr>
            <p:extLst>
              <p:ext uri="{D42A27DB-BD31-4B8C-83A1-F6EECF244321}">
                <p14:modId xmlns:p14="http://schemas.microsoft.com/office/powerpoint/2010/main" val="1129308351"/>
              </p:ext>
            </p:extLst>
          </p:nvPr>
        </p:nvGraphicFramePr>
        <p:xfrm>
          <a:off x="838200" y="1472339"/>
          <a:ext cx="10515600" cy="4477247"/>
        </p:xfrm>
        <a:graphic>
          <a:graphicData uri="http://schemas.openxmlformats.org/drawingml/2006/table">
            <a:tbl>
              <a:tblPr firstRow="1" firstCol="1" lastRow="1" lastCol="1" bandRow="1">
                <a:tableStyleId>{5C22544A-7EE6-4342-B048-85BDC9FD1C3A}</a:tableStyleId>
              </a:tblPr>
              <a:tblGrid>
                <a:gridCol w="1457359">
                  <a:extLst>
                    <a:ext uri="{9D8B030D-6E8A-4147-A177-3AD203B41FA5}">
                      <a16:colId xmlns:a16="http://schemas.microsoft.com/office/drawing/2014/main" val="674252240"/>
                    </a:ext>
                  </a:extLst>
                </a:gridCol>
                <a:gridCol w="2671648">
                  <a:extLst>
                    <a:ext uri="{9D8B030D-6E8A-4147-A177-3AD203B41FA5}">
                      <a16:colId xmlns:a16="http://schemas.microsoft.com/office/drawing/2014/main" val="694519065"/>
                    </a:ext>
                  </a:extLst>
                </a:gridCol>
                <a:gridCol w="1147638">
                  <a:extLst>
                    <a:ext uri="{9D8B030D-6E8A-4147-A177-3AD203B41FA5}">
                      <a16:colId xmlns:a16="http://schemas.microsoft.com/office/drawing/2014/main" val="1543702048"/>
                    </a:ext>
                  </a:extLst>
                </a:gridCol>
                <a:gridCol w="1339840">
                  <a:extLst>
                    <a:ext uri="{9D8B030D-6E8A-4147-A177-3AD203B41FA5}">
                      <a16:colId xmlns:a16="http://schemas.microsoft.com/office/drawing/2014/main" val="845214118"/>
                    </a:ext>
                  </a:extLst>
                </a:gridCol>
                <a:gridCol w="1059777">
                  <a:extLst>
                    <a:ext uri="{9D8B030D-6E8A-4147-A177-3AD203B41FA5}">
                      <a16:colId xmlns:a16="http://schemas.microsoft.com/office/drawing/2014/main" val="1969115827"/>
                    </a:ext>
                  </a:extLst>
                </a:gridCol>
                <a:gridCol w="1419669">
                  <a:extLst>
                    <a:ext uri="{9D8B030D-6E8A-4147-A177-3AD203B41FA5}">
                      <a16:colId xmlns:a16="http://schemas.microsoft.com/office/drawing/2014/main" val="1066897735"/>
                    </a:ext>
                  </a:extLst>
                </a:gridCol>
                <a:gridCol w="1419669">
                  <a:extLst>
                    <a:ext uri="{9D8B030D-6E8A-4147-A177-3AD203B41FA5}">
                      <a16:colId xmlns:a16="http://schemas.microsoft.com/office/drawing/2014/main" val="200566645"/>
                    </a:ext>
                  </a:extLst>
                </a:gridCol>
              </a:tblGrid>
              <a:tr h="304324">
                <a:tc>
                  <a:txBody>
                    <a:bodyPr/>
                    <a:lstStyle/>
                    <a:p>
                      <a:pPr>
                        <a:lnSpc>
                          <a:spcPts val="1715"/>
                        </a:lnSpc>
                        <a:spcBef>
                          <a:spcPts val="225"/>
                        </a:spcBef>
                        <a:spcAft>
                          <a:spcPts val="225"/>
                        </a:spcAft>
                      </a:pPr>
                      <a:r>
                        <a:rPr lang="de-DE" sz="950">
                          <a:effectLst/>
                        </a:rPr>
                        <a:t>Fächer</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4130" marR="24130" marT="9525" marB="9525"/>
                </a:tc>
                <a:tc gridSpan="2">
                  <a:txBody>
                    <a:bodyPr/>
                    <a:lstStyle/>
                    <a:p>
                      <a:pPr algn="ctr">
                        <a:lnSpc>
                          <a:spcPts val="1715"/>
                        </a:lnSpc>
                        <a:spcBef>
                          <a:spcPts val="225"/>
                        </a:spcBef>
                        <a:spcAft>
                          <a:spcPts val="225"/>
                        </a:spcAft>
                      </a:pPr>
                      <a:r>
                        <a:rPr lang="de-DE" sz="950">
                          <a:effectLst/>
                        </a:rPr>
                        <a:t>Jgst. 1</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tc hMerge="1">
                  <a:txBody>
                    <a:bodyPr/>
                    <a:lstStyle/>
                    <a:p>
                      <a:endParaRPr lang="de-DE"/>
                    </a:p>
                  </a:txBody>
                  <a:tcPr/>
                </a:tc>
                <a:tc gridSpan="2">
                  <a:txBody>
                    <a:bodyPr/>
                    <a:lstStyle/>
                    <a:p>
                      <a:pPr algn="ctr">
                        <a:lnSpc>
                          <a:spcPts val="1715"/>
                        </a:lnSpc>
                        <a:spcBef>
                          <a:spcPts val="225"/>
                        </a:spcBef>
                        <a:spcAft>
                          <a:spcPts val="225"/>
                        </a:spcAft>
                      </a:pPr>
                      <a:r>
                        <a:rPr lang="de-DE" sz="950">
                          <a:effectLst/>
                        </a:rPr>
                        <a:t>Jgst. 2</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tc hMerge="1">
                  <a:txBody>
                    <a:bodyPr/>
                    <a:lstStyle/>
                    <a:p>
                      <a:endParaRPr lang="de-DE"/>
                    </a:p>
                  </a:txBody>
                  <a:tcPr/>
                </a:tc>
                <a:tc>
                  <a:txBody>
                    <a:bodyPr/>
                    <a:lstStyle/>
                    <a:p>
                      <a:pPr algn="ctr">
                        <a:lnSpc>
                          <a:spcPts val="1715"/>
                        </a:lnSpc>
                        <a:spcBef>
                          <a:spcPts val="225"/>
                        </a:spcBef>
                        <a:spcAft>
                          <a:spcPts val="225"/>
                        </a:spcAft>
                      </a:pPr>
                      <a:r>
                        <a:rPr lang="de-DE" sz="950" dirty="0" err="1">
                          <a:effectLst/>
                        </a:rPr>
                        <a:t>Jgst</a:t>
                      </a:r>
                      <a:r>
                        <a:rPr lang="de-DE" sz="950" dirty="0">
                          <a:effectLst/>
                        </a:rPr>
                        <a:t>. 3</a:t>
                      </a:r>
                      <a:endParaRPr lang="de-DE" sz="1200" dirty="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tc>
                  <a:txBody>
                    <a:bodyPr/>
                    <a:lstStyle/>
                    <a:p>
                      <a:pPr algn="ctr">
                        <a:lnSpc>
                          <a:spcPts val="1715"/>
                        </a:lnSpc>
                        <a:spcBef>
                          <a:spcPts val="225"/>
                        </a:spcBef>
                        <a:spcAft>
                          <a:spcPts val="225"/>
                        </a:spcAft>
                      </a:pPr>
                      <a:r>
                        <a:rPr lang="de-DE" sz="950">
                          <a:effectLst/>
                        </a:rPr>
                        <a:t>Jgst. 4</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extLst>
                  <a:ext uri="{0D108BD9-81ED-4DB2-BD59-A6C34878D82A}">
                    <a16:rowId xmlns:a16="http://schemas.microsoft.com/office/drawing/2014/main" val="1262291794"/>
                  </a:ext>
                </a:extLst>
              </a:tr>
              <a:tr h="337529">
                <a:tc>
                  <a:txBody>
                    <a:bodyPr/>
                    <a:lstStyle/>
                    <a:p>
                      <a:pPr>
                        <a:lnSpc>
                          <a:spcPts val="1715"/>
                        </a:lnSpc>
                        <a:spcBef>
                          <a:spcPts val="225"/>
                        </a:spcBef>
                        <a:spcAft>
                          <a:spcPts val="225"/>
                        </a:spcAft>
                      </a:pPr>
                      <a:r>
                        <a:rPr lang="de-DE" sz="950">
                          <a:effectLst/>
                        </a:rPr>
                        <a:t> </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4130" marR="24130" marT="9525" marB="9525"/>
                </a:tc>
                <a:tc gridSpan="4">
                  <a:txBody>
                    <a:bodyPr/>
                    <a:lstStyle/>
                    <a:p>
                      <a:pPr>
                        <a:lnSpc>
                          <a:spcPts val="1715"/>
                        </a:lnSpc>
                        <a:spcBef>
                          <a:spcPts val="225"/>
                        </a:spcBef>
                        <a:spcAft>
                          <a:spcPts val="225"/>
                        </a:spcAft>
                      </a:pPr>
                      <a:r>
                        <a:rPr lang="de-DE" sz="950" dirty="0">
                          <a:effectLst/>
                        </a:rPr>
                        <a:t>                                </a:t>
                      </a:r>
                      <a:r>
                        <a:rPr lang="de-DE" sz="1600" dirty="0">
                          <a:effectLst/>
                        </a:rPr>
                        <a:t>Grundlegender Unterricht</a:t>
                      </a:r>
                      <a:endParaRPr lang="de-DE" sz="1200" dirty="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nSpc>
                          <a:spcPts val="1715"/>
                        </a:lnSpc>
                        <a:spcBef>
                          <a:spcPts val="225"/>
                        </a:spcBef>
                        <a:spcAft>
                          <a:spcPts val="225"/>
                        </a:spcAft>
                      </a:pPr>
                      <a:r>
                        <a:rPr lang="de-DE" sz="950">
                          <a:effectLst/>
                        </a:rPr>
                        <a:t> </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tc>
                  <a:txBody>
                    <a:bodyPr/>
                    <a:lstStyle/>
                    <a:p>
                      <a:pPr>
                        <a:lnSpc>
                          <a:spcPts val="1715"/>
                        </a:lnSpc>
                        <a:spcBef>
                          <a:spcPts val="225"/>
                        </a:spcBef>
                        <a:spcAft>
                          <a:spcPts val="225"/>
                        </a:spcAft>
                      </a:pPr>
                      <a:r>
                        <a:rPr lang="de-DE" sz="950">
                          <a:effectLst/>
                        </a:rPr>
                        <a:t> </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extLst>
                  <a:ext uri="{0D108BD9-81ED-4DB2-BD59-A6C34878D82A}">
                    <a16:rowId xmlns:a16="http://schemas.microsoft.com/office/drawing/2014/main" val="1194947270"/>
                  </a:ext>
                </a:extLst>
              </a:tr>
              <a:tr h="304324">
                <a:tc>
                  <a:txBody>
                    <a:bodyPr/>
                    <a:lstStyle/>
                    <a:p>
                      <a:pPr>
                        <a:lnSpc>
                          <a:spcPts val="1715"/>
                        </a:lnSpc>
                        <a:spcBef>
                          <a:spcPts val="225"/>
                        </a:spcBef>
                        <a:spcAft>
                          <a:spcPts val="225"/>
                        </a:spcAft>
                      </a:pPr>
                      <a:r>
                        <a:rPr lang="de-DE" sz="950">
                          <a:effectLst/>
                        </a:rPr>
                        <a:t>Deutsch</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4130" marR="24130" marT="9525" marB="9525"/>
                </a:tc>
                <a:tc>
                  <a:txBody>
                    <a:bodyPr/>
                    <a:lstStyle/>
                    <a:p>
                      <a:pPr>
                        <a:lnSpc>
                          <a:spcPts val="1715"/>
                        </a:lnSpc>
                        <a:spcBef>
                          <a:spcPts val="225"/>
                        </a:spcBef>
                        <a:spcAft>
                          <a:spcPts val="225"/>
                        </a:spcAft>
                      </a:pPr>
                      <a:r>
                        <a:rPr lang="de-DE" sz="2400" dirty="0">
                          <a:effectLst/>
                        </a:rPr>
                        <a:t> </a:t>
                      </a:r>
                      <a:endParaRPr lang="de-DE" sz="4000" dirty="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tc>
                  <a:txBody>
                    <a:bodyPr/>
                    <a:lstStyle/>
                    <a:p>
                      <a:pPr algn="ctr">
                        <a:lnSpc>
                          <a:spcPts val="1715"/>
                        </a:lnSpc>
                        <a:spcBef>
                          <a:spcPts val="225"/>
                        </a:spcBef>
                        <a:spcAft>
                          <a:spcPts val="225"/>
                        </a:spcAft>
                      </a:pPr>
                      <a:r>
                        <a:rPr lang="de-DE" sz="2400" dirty="0">
                          <a:effectLst/>
                        </a:rPr>
                        <a:t>6</a:t>
                      </a:r>
                      <a:endParaRPr lang="de-DE" sz="4000" dirty="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tc>
                  <a:txBody>
                    <a:bodyPr/>
                    <a:lstStyle/>
                    <a:p>
                      <a:r>
                        <a:rPr lang="de-DE" sz="2400">
                          <a:effectLst/>
                        </a:rPr>
                        <a:t> </a:t>
                      </a:r>
                      <a:endParaRPr lang="de-DE" sz="5400"/>
                    </a:p>
                  </a:txBody>
                  <a:tcPr marL="22225" marR="24130" marT="9525" marB="9525"/>
                </a:tc>
                <a:tc>
                  <a:txBody>
                    <a:bodyPr/>
                    <a:lstStyle/>
                    <a:p>
                      <a:pPr algn="ctr">
                        <a:lnSpc>
                          <a:spcPts val="1715"/>
                        </a:lnSpc>
                        <a:spcBef>
                          <a:spcPts val="225"/>
                        </a:spcBef>
                        <a:spcAft>
                          <a:spcPts val="225"/>
                        </a:spcAft>
                      </a:pPr>
                      <a:r>
                        <a:rPr lang="de-DE" sz="2400">
                          <a:effectLst/>
                        </a:rPr>
                        <a:t>6</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tc>
                  <a:txBody>
                    <a:bodyPr/>
                    <a:lstStyle/>
                    <a:p>
                      <a:pPr algn="ctr">
                        <a:lnSpc>
                          <a:spcPts val="1715"/>
                        </a:lnSpc>
                        <a:spcBef>
                          <a:spcPts val="225"/>
                        </a:spcBef>
                        <a:spcAft>
                          <a:spcPts val="225"/>
                        </a:spcAft>
                      </a:pPr>
                      <a:r>
                        <a:rPr lang="de-DE" sz="2400">
                          <a:effectLst/>
                        </a:rPr>
                        <a:t>7</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tc>
                  <a:txBody>
                    <a:bodyPr/>
                    <a:lstStyle/>
                    <a:p>
                      <a:pPr algn="ctr">
                        <a:lnSpc>
                          <a:spcPts val="1715"/>
                        </a:lnSpc>
                        <a:spcBef>
                          <a:spcPts val="225"/>
                        </a:spcBef>
                        <a:spcAft>
                          <a:spcPts val="225"/>
                        </a:spcAft>
                      </a:pPr>
                      <a:r>
                        <a:rPr lang="de-DE" sz="2400">
                          <a:effectLst/>
                        </a:rPr>
                        <a:t>7</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extLst>
                  <a:ext uri="{0D108BD9-81ED-4DB2-BD59-A6C34878D82A}">
                    <a16:rowId xmlns:a16="http://schemas.microsoft.com/office/drawing/2014/main" val="640282141"/>
                  </a:ext>
                </a:extLst>
              </a:tr>
              <a:tr h="304324">
                <a:tc>
                  <a:txBody>
                    <a:bodyPr/>
                    <a:lstStyle/>
                    <a:p>
                      <a:pPr>
                        <a:lnSpc>
                          <a:spcPts val="1715"/>
                        </a:lnSpc>
                        <a:spcBef>
                          <a:spcPts val="225"/>
                        </a:spcBef>
                        <a:spcAft>
                          <a:spcPts val="225"/>
                        </a:spcAft>
                      </a:pPr>
                      <a:r>
                        <a:rPr lang="de-DE" sz="950">
                          <a:effectLst/>
                        </a:rPr>
                        <a:t>Mathematik</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4130" marR="24130" marT="9525" marB="9525"/>
                </a:tc>
                <a:tc>
                  <a:txBody>
                    <a:bodyPr/>
                    <a:lstStyle/>
                    <a:p>
                      <a:pPr>
                        <a:lnSpc>
                          <a:spcPts val="1715"/>
                        </a:lnSpc>
                        <a:spcBef>
                          <a:spcPts val="225"/>
                        </a:spcBef>
                        <a:spcAft>
                          <a:spcPts val="225"/>
                        </a:spcAft>
                      </a:pPr>
                      <a:r>
                        <a:rPr lang="de-DE" sz="2400">
                          <a:effectLst/>
                        </a:rPr>
                        <a:t> </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tc>
                  <a:txBody>
                    <a:bodyPr/>
                    <a:lstStyle/>
                    <a:p>
                      <a:pPr algn="ctr">
                        <a:lnSpc>
                          <a:spcPts val="1715"/>
                        </a:lnSpc>
                        <a:spcBef>
                          <a:spcPts val="225"/>
                        </a:spcBef>
                        <a:spcAft>
                          <a:spcPts val="225"/>
                        </a:spcAft>
                      </a:pPr>
                      <a:r>
                        <a:rPr lang="de-DE" sz="2400">
                          <a:effectLst/>
                        </a:rPr>
                        <a:t>5</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tc>
                  <a:txBody>
                    <a:bodyPr/>
                    <a:lstStyle/>
                    <a:p>
                      <a:r>
                        <a:rPr lang="de-DE" sz="2400" dirty="0">
                          <a:effectLst/>
                        </a:rPr>
                        <a:t> </a:t>
                      </a:r>
                      <a:endParaRPr lang="de-DE" sz="5400" dirty="0"/>
                    </a:p>
                  </a:txBody>
                  <a:tcPr marL="22225" marR="24130" marT="9525" marB="9525"/>
                </a:tc>
                <a:tc>
                  <a:txBody>
                    <a:bodyPr/>
                    <a:lstStyle/>
                    <a:p>
                      <a:pPr algn="ctr">
                        <a:lnSpc>
                          <a:spcPts val="1715"/>
                        </a:lnSpc>
                        <a:spcBef>
                          <a:spcPts val="225"/>
                        </a:spcBef>
                        <a:spcAft>
                          <a:spcPts val="225"/>
                        </a:spcAft>
                      </a:pPr>
                      <a:r>
                        <a:rPr lang="de-DE" sz="2400">
                          <a:effectLst/>
                        </a:rPr>
                        <a:t>4</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tc>
                  <a:txBody>
                    <a:bodyPr/>
                    <a:lstStyle/>
                    <a:p>
                      <a:pPr algn="ctr">
                        <a:lnSpc>
                          <a:spcPts val="1715"/>
                        </a:lnSpc>
                        <a:spcBef>
                          <a:spcPts val="225"/>
                        </a:spcBef>
                        <a:spcAft>
                          <a:spcPts val="225"/>
                        </a:spcAft>
                      </a:pPr>
                      <a:r>
                        <a:rPr lang="de-DE" sz="2400" dirty="0">
                          <a:effectLst/>
                        </a:rPr>
                        <a:t>6</a:t>
                      </a:r>
                      <a:endParaRPr lang="de-DE" sz="4000" dirty="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tc>
                  <a:txBody>
                    <a:bodyPr/>
                    <a:lstStyle/>
                    <a:p>
                      <a:pPr algn="ctr">
                        <a:lnSpc>
                          <a:spcPts val="1715"/>
                        </a:lnSpc>
                        <a:spcBef>
                          <a:spcPts val="225"/>
                        </a:spcBef>
                        <a:spcAft>
                          <a:spcPts val="225"/>
                        </a:spcAft>
                      </a:pPr>
                      <a:r>
                        <a:rPr lang="de-DE" sz="2400">
                          <a:effectLst/>
                        </a:rPr>
                        <a:t>5</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extLst>
                  <a:ext uri="{0D108BD9-81ED-4DB2-BD59-A6C34878D82A}">
                    <a16:rowId xmlns:a16="http://schemas.microsoft.com/office/drawing/2014/main" val="48097099"/>
                  </a:ext>
                </a:extLst>
              </a:tr>
              <a:tr h="304324">
                <a:tc>
                  <a:txBody>
                    <a:bodyPr/>
                    <a:lstStyle/>
                    <a:p>
                      <a:pPr>
                        <a:lnSpc>
                          <a:spcPts val="1715"/>
                        </a:lnSpc>
                        <a:spcBef>
                          <a:spcPts val="225"/>
                        </a:spcBef>
                        <a:spcAft>
                          <a:spcPts val="225"/>
                        </a:spcAft>
                      </a:pPr>
                      <a:r>
                        <a:rPr lang="de-DE" sz="950">
                          <a:effectLst/>
                        </a:rPr>
                        <a:t>Heimat- und Sachunterricht</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4130" marR="24130" marT="9525" marB="9525"/>
                </a:tc>
                <a:tc rowSpan="4" gridSpan="2">
                  <a:txBody>
                    <a:bodyPr/>
                    <a:lstStyle/>
                    <a:p>
                      <a:pPr algn="ctr">
                        <a:lnSpc>
                          <a:spcPts val="1715"/>
                        </a:lnSpc>
                        <a:spcBef>
                          <a:spcPts val="225"/>
                        </a:spcBef>
                        <a:spcAft>
                          <a:spcPts val="225"/>
                        </a:spcAft>
                      </a:pPr>
                      <a:r>
                        <a:rPr lang="de-DE" sz="2400">
                          <a:effectLst/>
                        </a:rPr>
                        <a:t>19</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rowSpan="4" hMerge="1">
                  <a:txBody>
                    <a:bodyPr/>
                    <a:lstStyle/>
                    <a:p>
                      <a:endParaRPr lang="de-DE"/>
                    </a:p>
                  </a:txBody>
                  <a:tcPr/>
                </a:tc>
                <a:tc rowSpan="4" gridSpan="2">
                  <a:txBody>
                    <a:bodyPr/>
                    <a:lstStyle/>
                    <a:p>
                      <a:pPr algn="ctr">
                        <a:lnSpc>
                          <a:spcPts val="1715"/>
                        </a:lnSpc>
                        <a:spcBef>
                          <a:spcPts val="225"/>
                        </a:spcBef>
                        <a:spcAft>
                          <a:spcPts val="225"/>
                        </a:spcAft>
                      </a:pPr>
                      <a:r>
                        <a:rPr lang="de-DE" sz="2400" dirty="0">
                          <a:effectLst/>
                        </a:rPr>
                        <a:t>18</a:t>
                      </a:r>
                      <a:endParaRPr lang="de-DE" sz="4000" dirty="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rowSpan="4" hMerge="1">
                  <a:txBody>
                    <a:bodyPr/>
                    <a:lstStyle/>
                    <a:p>
                      <a:endParaRPr lang="de-DE"/>
                    </a:p>
                  </a:txBody>
                  <a:tcPr/>
                </a:tc>
                <a:tc>
                  <a:txBody>
                    <a:bodyPr/>
                    <a:lstStyle/>
                    <a:p>
                      <a:pPr algn="ctr">
                        <a:lnSpc>
                          <a:spcPts val="1715"/>
                        </a:lnSpc>
                        <a:spcBef>
                          <a:spcPts val="225"/>
                        </a:spcBef>
                        <a:spcAft>
                          <a:spcPts val="225"/>
                        </a:spcAft>
                      </a:pPr>
                      <a:r>
                        <a:rPr lang="de-DE" sz="2400">
                          <a:effectLst/>
                        </a:rPr>
                        <a:t>3</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tc>
                  <a:txBody>
                    <a:bodyPr/>
                    <a:lstStyle/>
                    <a:p>
                      <a:pPr algn="ctr">
                        <a:lnSpc>
                          <a:spcPts val="1715"/>
                        </a:lnSpc>
                        <a:spcBef>
                          <a:spcPts val="225"/>
                        </a:spcBef>
                        <a:spcAft>
                          <a:spcPts val="225"/>
                        </a:spcAft>
                      </a:pPr>
                      <a:r>
                        <a:rPr lang="de-DE" sz="2400">
                          <a:effectLst/>
                        </a:rPr>
                        <a:t>4</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tc>
                <a:extLst>
                  <a:ext uri="{0D108BD9-81ED-4DB2-BD59-A6C34878D82A}">
                    <a16:rowId xmlns:a16="http://schemas.microsoft.com/office/drawing/2014/main" val="2292280657"/>
                  </a:ext>
                </a:extLst>
              </a:tr>
              <a:tr h="304324">
                <a:tc>
                  <a:txBody>
                    <a:bodyPr/>
                    <a:lstStyle/>
                    <a:p>
                      <a:pPr>
                        <a:lnSpc>
                          <a:spcPts val="1715"/>
                        </a:lnSpc>
                        <a:spcBef>
                          <a:spcPts val="225"/>
                        </a:spcBef>
                        <a:spcAft>
                          <a:spcPts val="225"/>
                        </a:spcAft>
                      </a:pPr>
                      <a:r>
                        <a:rPr lang="de-DE" sz="950">
                          <a:effectLst/>
                        </a:rPr>
                        <a:t>Kunst</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4130" marR="24130" marT="9525" marB="9525"/>
                </a:tc>
                <a:tc gridSpan="2" vMerge="1">
                  <a:txBody>
                    <a:bodyPr/>
                    <a:lstStyle/>
                    <a:p>
                      <a:endParaRPr lang="de-DE"/>
                    </a:p>
                  </a:txBody>
                  <a:tcPr/>
                </a:tc>
                <a:tc hMerge="1" vMerge="1">
                  <a:txBody>
                    <a:bodyPr/>
                    <a:lstStyle/>
                    <a:p>
                      <a:endParaRPr lang="de-DE"/>
                    </a:p>
                  </a:txBody>
                  <a:tcPr/>
                </a:tc>
                <a:tc gridSpan="2" vMerge="1">
                  <a:txBody>
                    <a:bodyPr/>
                    <a:lstStyle/>
                    <a:p>
                      <a:endParaRPr lang="de-DE"/>
                    </a:p>
                  </a:txBody>
                  <a:tcPr/>
                </a:tc>
                <a:tc hMerge="1" vMerge="1">
                  <a:txBody>
                    <a:bodyPr/>
                    <a:lstStyle/>
                    <a:p>
                      <a:endParaRPr lang="de-DE"/>
                    </a:p>
                  </a:txBody>
                  <a:tcPr/>
                </a:tc>
                <a:tc rowSpan="3">
                  <a:txBody>
                    <a:bodyPr/>
                    <a:lstStyle/>
                    <a:p>
                      <a:pPr algn="ctr">
                        <a:lnSpc>
                          <a:spcPts val="1715"/>
                        </a:lnSpc>
                        <a:spcBef>
                          <a:spcPts val="225"/>
                        </a:spcBef>
                        <a:spcAft>
                          <a:spcPts val="225"/>
                        </a:spcAft>
                      </a:pPr>
                      <a:r>
                        <a:rPr lang="de-DE" sz="2400" dirty="0">
                          <a:effectLst/>
                        </a:rPr>
                        <a:t>4–5</a:t>
                      </a:r>
                      <a:endParaRPr lang="de-DE" sz="4000" dirty="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rowSpan="3">
                  <a:txBody>
                    <a:bodyPr/>
                    <a:lstStyle/>
                    <a:p>
                      <a:pPr algn="ctr">
                        <a:lnSpc>
                          <a:spcPts val="1715"/>
                        </a:lnSpc>
                        <a:spcBef>
                          <a:spcPts val="225"/>
                        </a:spcBef>
                        <a:spcAft>
                          <a:spcPts val="225"/>
                        </a:spcAft>
                      </a:pPr>
                      <a:r>
                        <a:rPr lang="de-DE" sz="2400" dirty="0">
                          <a:effectLst/>
                        </a:rPr>
                        <a:t>4–5</a:t>
                      </a:r>
                      <a:endParaRPr lang="de-DE" sz="4000" dirty="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extLst>
                  <a:ext uri="{0D108BD9-81ED-4DB2-BD59-A6C34878D82A}">
                    <a16:rowId xmlns:a16="http://schemas.microsoft.com/office/drawing/2014/main" val="736046922"/>
                  </a:ext>
                </a:extLst>
              </a:tr>
              <a:tr h="309889">
                <a:tc>
                  <a:txBody>
                    <a:bodyPr/>
                    <a:lstStyle/>
                    <a:p>
                      <a:pPr>
                        <a:lnSpc>
                          <a:spcPts val="1715"/>
                        </a:lnSpc>
                        <a:spcBef>
                          <a:spcPts val="225"/>
                        </a:spcBef>
                        <a:spcAft>
                          <a:spcPts val="225"/>
                        </a:spcAft>
                      </a:pPr>
                      <a:r>
                        <a:rPr lang="de-DE" sz="950">
                          <a:effectLst/>
                        </a:rPr>
                        <a:t>Musik</a:t>
                      </a:r>
                      <a:r>
                        <a:rPr lang="de-DE" sz="1200" baseline="30000">
                          <a:effectLst/>
                        </a:rPr>
                        <a:t>1)</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4130" marR="24130" marT="9525" marB="9525"/>
                </a:tc>
                <a:tc gridSpan="2" vMerge="1">
                  <a:txBody>
                    <a:bodyPr/>
                    <a:lstStyle/>
                    <a:p>
                      <a:endParaRPr lang="de-DE"/>
                    </a:p>
                  </a:txBody>
                  <a:tcPr/>
                </a:tc>
                <a:tc hMerge="1"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901641686"/>
                  </a:ext>
                </a:extLst>
              </a:tr>
              <a:tr h="304324">
                <a:tc>
                  <a:txBody>
                    <a:bodyPr/>
                    <a:lstStyle/>
                    <a:p>
                      <a:pPr>
                        <a:lnSpc>
                          <a:spcPts val="1715"/>
                        </a:lnSpc>
                        <a:spcBef>
                          <a:spcPts val="225"/>
                        </a:spcBef>
                        <a:spcAft>
                          <a:spcPts val="225"/>
                        </a:spcAft>
                      </a:pPr>
                      <a:r>
                        <a:rPr lang="de-DE" sz="950">
                          <a:effectLst/>
                        </a:rPr>
                        <a:t>Werken und Gestalten</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4130" marR="24130" marT="9525" marB="9525"/>
                </a:tc>
                <a:tc gridSpan="2" vMerge="1">
                  <a:txBody>
                    <a:bodyPr/>
                    <a:lstStyle/>
                    <a:p>
                      <a:endParaRPr lang="de-DE"/>
                    </a:p>
                  </a:txBody>
                  <a:tcPr/>
                </a:tc>
                <a:tc hMerge="1"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125934568"/>
                  </a:ext>
                </a:extLst>
              </a:tr>
              <a:tr h="620052">
                <a:tc>
                  <a:txBody>
                    <a:bodyPr/>
                    <a:lstStyle/>
                    <a:p>
                      <a:pPr>
                        <a:lnSpc>
                          <a:spcPts val="1715"/>
                        </a:lnSpc>
                        <a:spcBef>
                          <a:spcPts val="225"/>
                        </a:spcBef>
                        <a:spcAft>
                          <a:spcPts val="225"/>
                        </a:spcAft>
                      </a:pPr>
                      <a:r>
                        <a:rPr lang="de-DE" sz="950" dirty="0">
                          <a:effectLst/>
                        </a:rPr>
                        <a:t>Religionslehre/Ethik/</a:t>
                      </a:r>
                      <a:r>
                        <a:rPr lang="de-DE" sz="950" dirty="0" err="1">
                          <a:effectLst/>
                        </a:rPr>
                        <a:t>Isl</a:t>
                      </a:r>
                      <a:r>
                        <a:rPr lang="de-DE" sz="950" dirty="0">
                          <a:effectLst/>
                        </a:rPr>
                        <a:t>. Unterricht</a:t>
                      </a:r>
                      <a:r>
                        <a:rPr lang="de-DE" sz="1200" baseline="30000" dirty="0">
                          <a:effectLst/>
                        </a:rPr>
                        <a:t>2)</a:t>
                      </a:r>
                      <a:endParaRPr lang="de-DE" sz="1200" dirty="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4130" marR="24130" marT="9525" marB="9525"/>
                </a:tc>
                <a:tc gridSpan="2">
                  <a:txBody>
                    <a:bodyPr/>
                    <a:lstStyle/>
                    <a:p>
                      <a:pPr algn="ctr">
                        <a:lnSpc>
                          <a:spcPts val="1715"/>
                        </a:lnSpc>
                        <a:spcBef>
                          <a:spcPts val="225"/>
                        </a:spcBef>
                        <a:spcAft>
                          <a:spcPts val="225"/>
                        </a:spcAft>
                      </a:pPr>
                      <a:r>
                        <a:rPr lang="de-DE" sz="2400">
                          <a:effectLst/>
                        </a:rPr>
                        <a:t>2</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hMerge="1">
                  <a:txBody>
                    <a:bodyPr/>
                    <a:lstStyle/>
                    <a:p>
                      <a:endParaRPr lang="de-DE"/>
                    </a:p>
                  </a:txBody>
                  <a:tcPr/>
                </a:tc>
                <a:tc gridSpan="2">
                  <a:txBody>
                    <a:bodyPr/>
                    <a:lstStyle/>
                    <a:p>
                      <a:pPr algn="ctr">
                        <a:lnSpc>
                          <a:spcPts val="1715"/>
                        </a:lnSpc>
                        <a:spcBef>
                          <a:spcPts val="225"/>
                        </a:spcBef>
                        <a:spcAft>
                          <a:spcPts val="225"/>
                        </a:spcAft>
                      </a:pPr>
                      <a:r>
                        <a:rPr lang="de-DE" sz="2400">
                          <a:effectLst/>
                        </a:rPr>
                        <a:t>2</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hMerge="1">
                  <a:txBody>
                    <a:bodyPr/>
                    <a:lstStyle/>
                    <a:p>
                      <a:endParaRPr lang="de-DE"/>
                    </a:p>
                  </a:txBody>
                  <a:tcPr/>
                </a:tc>
                <a:tc>
                  <a:txBody>
                    <a:bodyPr/>
                    <a:lstStyle/>
                    <a:p>
                      <a:pPr algn="ctr">
                        <a:lnSpc>
                          <a:spcPts val="1715"/>
                        </a:lnSpc>
                        <a:spcBef>
                          <a:spcPts val="225"/>
                        </a:spcBef>
                        <a:spcAft>
                          <a:spcPts val="225"/>
                        </a:spcAft>
                      </a:pPr>
                      <a:r>
                        <a:rPr lang="de-DE" sz="2400">
                          <a:effectLst/>
                        </a:rPr>
                        <a:t>3</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a:txBody>
                    <a:bodyPr/>
                    <a:lstStyle/>
                    <a:p>
                      <a:pPr algn="ctr">
                        <a:lnSpc>
                          <a:spcPts val="1715"/>
                        </a:lnSpc>
                        <a:spcBef>
                          <a:spcPts val="225"/>
                        </a:spcBef>
                        <a:spcAft>
                          <a:spcPts val="225"/>
                        </a:spcAft>
                      </a:pPr>
                      <a:r>
                        <a:rPr lang="de-DE" sz="2400" dirty="0">
                          <a:effectLst/>
                        </a:rPr>
                        <a:t>3</a:t>
                      </a:r>
                      <a:endParaRPr lang="de-DE" sz="4000" dirty="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extLst>
                  <a:ext uri="{0D108BD9-81ED-4DB2-BD59-A6C34878D82A}">
                    <a16:rowId xmlns:a16="http://schemas.microsoft.com/office/drawing/2014/main" val="585479309"/>
                  </a:ext>
                </a:extLst>
              </a:tr>
              <a:tr h="304324">
                <a:tc>
                  <a:txBody>
                    <a:bodyPr/>
                    <a:lstStyle/>
                    <a:p>
                      <a:pPr>
                        <a:lnSpc>
                          <a:spcPts val="1715"/>
                        </a:lnSpc>
                        <a:spcBef>
                          <a:spcPts val="225"/>
                        </a:spcBef>
                        <a:spcAft>
                          <a:spcPts val="225"/>
                        </a:spcAft>
                      </a:pPr>
                      <a:r>
                        <a:rPr lang="de-DE" sz="950">
                          <a:effectLst/>
                        </a:rPr>
                        <a:t>Englisch</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4130" marR="24130" marT="9525" marB="9525"/>
                </a:tc>
                <a:tc gridSpan="2">
                  <a:txBody>
                    <a:bodyPr/>
                    <a:lstStyle/>
                    <a:p>
                      <a:pPr algn="ctr">
                        <a:lnSpc>
                          <a:spcPts val="1715"/>
                        </a:lnSpc>
                        <a:spcBef>
                          <a:spcPts val="225"/>
                        </a:spcBef>
                        <a:spcAft>
                          <a:spcPts val="225"/>
                        </a:spcAft>
                      </a:pPr>
                      <a:r>
                        <a:rPr lang="de-DE" sz="2400">
                          <a:effectLst/>
                        </a:rPr>
                        <a:t>–</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hMerge="1">
                  <a:txBody>
                    <a:bodyPr/>
                    <a:lstStyle/>
                    <a:p>
                      <a:endParaRPr lang="de-DE"/>
                    </a:p>
                  </a:txBody>
                  <a:tcPr/>
                </a:tc>
                <a:tc gridSpan="2">
                  <a:txBody>
                    <a:bodyPr/>
                    <a:lstStyle/>
                    <a:p>
                      <a:pPr algn="ctr">
                        <a:lnSpc>
                          <a:spcPts val="1715"/>
                        </a:lnSpc>
                        <a:spcBef>
                          <a:spcPts val="225"/>
                        </a:spcBef>
                        <a:spcAft>
                          <a:spcPts val="225"/>
                        </a:spcAft>
                      </a:pPr>
                      <a:r>
                        <a:rPr lang="de-DE" sz="2400">
                          <a:effectLst/>
                        </a:rPr>
                        <a:t>–</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hMerge="1">
                  <a:txBody>
                    <a:bodyPr/>
                    <a:lstStyle/>
                    <a:p>
                      <a:endParaRPr lang="de-DE"/>
                    </a:p>
                  </a:txBody>
                  <a:tcPr/>
                </a:tc>
                <a:tc>
                  <a:txBody>
                    <a:bodyPr/>
                    <a:lstStyle/>
                    <a:p>
                      <a:pPr algn="ctr">
                        <a:lnSpc>
                          <a:spcPts val="1715"/>
                        </a:lnSpc>
                        <a:spcBef>
                          <a:spcPts val="225"/>
                        </a:spcBef>
                        <a:spcAft>
                          <a:spcPts val="225"/>
                        </a:spcAft>
                      </a:pPr>
                      <a:r>
                        <a:rPr lang="de-DE" sz="2400">
                          <a:effectLst/>
                        </a:rPr>
                        <a:t>1–2</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a:txBody>
                    <a:bodyPr/>
                    <a:lstStyle/>
                    <a:p>
                      <a:pPr algn="ctr">
                        <a:lnSpc>
                          <a:spcPts val="1715"/>
                        </a:lnSpc>
                        <a:spcBef>
                          <a:spcPts val="225"/>
                        </a:spcBef>
                        <a:spcAft>
                          <a:spcPts val="225"/>
                        </a:spcAft>
                      </a:pPr>
                      <a:r>
                        <a:rPr lang="de-DE" sz="2400" dirty="0">
                          <a:effectLst/>
                        </a:rPr>
                        <a:t>1–2</a:t>
                      </a:r>
                      <a:endParaRPr lang="de-DE" sz="4000" dirty="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extLst>
                  <a:ext uri="{0D108BD9-81ED-4DB2-BD59-A6C34878D82A}">
                    <a16:rowId xmlns:a16="http://schemas.microsoft.com/office/drawing/2014/main" val="654124070"/>
                  </a:ext>
                </a:extLst>
              </a:tr>
              <a:tr h="304324">
                <a:tc>
                  <a:txBody>
                    <a:bodyPr/>
                    <a:lstStyle/>
                    <a:p>
                      <a:pPr>
                        <a:lnSpc>
                          <a:spcPts val="1715"/>
                        </a:lnSpc>
                        <a:spcBef>
                          <a:spcPts val="225"/>
                        </a:spcBef>
                        <a:spcAft>
                          <a:spcPts val="225"/>
                        </a:spcAft>
                      </a:pPr>
                      <a:r>
                        <a:rPr lang="de-DE" sz="950">
                          <a:effectLst/>
                        </a:rPr>
                        <a:t>Sport</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4130" marR="24130" marT="9525" marB="9525"/>
                </a:tc>
                <a:tc gridSpan="2">
                  <a:txBody>
                    <a:bodyPr/>
                    <a:lstStyle/>
                    <a:p>
                      <a:pPr algn="ctr">
                        <a:lnSpc>
                          <a:spcPts val="1715"/>
                        </a:lnSpc>
                        <a:spcBef>
                          <a:spcPts val="225"/>
                        </a:spcBef>
                        <a:spcAft>
                          <a:spcPts val="225"/>
                        </a:spcAft>
                      </a:pPr>
                      <a:r>
                        <a:rPr lang="de-DE" sz="2400">
                          <a:effectLst/>
                        </a:rPr>
                        <a:t>2-3</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hMerge="1">
                  <a:txBody>
                    <a:bodyPr/>
                    <a:lstStyle/>
                    <a:p>
                      <a:endParaRPr lang="de-DE"/>
                    </a:p>
                  </a:txBody>
                  <a:tcPr/>
                </a:tc>
                <a:tc gridSpan="2">
                  <a:txBody>
                    <a:bodyPr/>
                    <a:lstStyle/>
                    <a:p>
                      <a:pPr algn="ctr">
                        <a:lnSpc>
                          <a:spcPts val="1715"/>
                        </a:lnSpc>
                        <a:spcBef>
                          <a:spcPts val="225"/>
                        </a:spcBef>
                        <a:spcAft>
                          <a:spcPts val="225"/>
                        </a:spcAft>
                      </a:pPr>
                      <a:r>
                        <a:rPr lang="de-DE" sz="2400">
                          <a:effectLst/>
                        </a:rPr>
                        <a:t>3</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hMerge="1">
                  <a:txBody>
                    <a:bodyPr/>
                    <a:lstStyle/>
                    <a:p>
                      <a:endParaRPr lang="de-DE"/>
                    </a:p>
                  </a:txBody>
                  <a:tcPr/>
                </a:tc>
                <a:tc>
                  <a:txBody>
                    <a:bodyPr/>
                    <a:lstStyle/>
                    <a:p>
                      <a:pPr algn="ctr">
                        <a:lnSpc>
                          <a:spcPts val="1715"/>
                        </a:lnSpc>
                        <a:spcBef>
                          <a:spcPts val="225"/>
                        </a:spcBef>
                        <a:spcAft>
                          <a:spcPts val="225"/>
                        </a:spcAft>
                      </a:pPr>
                      <a:r>
                        <a:rPr lang="de-DE" sz="2400">
                          <a:effectLst/>
                        </a:rPr>
                        <a:t>3</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a:txBody>
                    <a:bodyPr/>
                    <a:lstStyle/>
                    <a:p>
                      <a:pPr algn="ctr">
                        <a:lnSpc>
                          <a:spcPts val="1715"/>
                        </a:lnSpc>
                        <a:spcBef>
                          <a:spcPts val="225"/>
                        </a:spcBef>
                        <a:spcAft>
                          <a:spcPts val="225"/>
                        </a:spcAft>
                      </a:pPr>
                      <a:r>
                        <a:rPr lang="de-DE" sz="2400" dirty="0">
                          <a:effectLst/>
                        </a:rPr>
                        <a:t>3</a:t>
                      </a:r>
                      <a:endParaRPr lang="de-DE" sz="4000" dirty="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extLst>
                  <a:ext uri="{0D108BD9-81ED-4DB2-BD59-A6C34878D82A}">
                    <a16:rowId xmlns:a16="http://schemas.microsoft.com/office/drawing/2014/main" val="2495212663"/>
                  </a:ext>
                </a:extLst>
              </a:tr>
              <a:tr h="309889">
                <a:tc>
                  <a:txBody>
                    <a:bodyPr/>
                    <a:lstStyle/>
                    <a:p>
                      <a:pPr>
                        <a:lnSpc>
                          <a:spcPts val="1715"/>
                        </a:lnSpc>
                        <a:spcBef>
                          <a:spcPts val="225"/>
                        </a:spcBef>
                        <a:spcAft>
                          <a:spcPts val="225"/>
                        </a:spcAft>
                      </a:pPr>
                      <a:r>
                        <a:rPr lang="de-DE" sz="950">
                          <a:effectLst/>
                        </a:rPr>
                        <a:t>Flexible Stunde</a:t>
                      </a:r>
                      <a:r>
                        <a:rPr lang="de-DE" sz="1200" baseline="30000">
                          <a:effectLst/>
                        </a:rPr>
                        <a:t>3)</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4130" marR="24130" marT="9525" marB="9525"/>
                </a:tc>
                <a:tc gridSpan="2">
                  <a:txBody>
                    <a:bodyPr/>
                    <a:lstStyle/>
                    <a:p>
                      <a:pPr algn="ctr">
                        <a:lnSpc>
                          <a:spcPts val="1715"/>
                        </a:lnSpc>
                        <a:spcBef>
                          <a:spcPts val="225"/>
                        </a:spcBef>
                        <a:spcAft>
                          <a:spcPts val="225"/>
                        </a:spcAft>
                      </a:pPr>
                      <a:r>
                        <a:rPr lang="de-DE" sz="2400">
                          <a:effectLst/>
                        </a:rPr>
                        <a:t>1</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hMerge="1">
                  <a:txBody>
                    <a:bodyPr/>
                    <a:lstStyle/>
                    <a:p>
                      <a:endParaRPr lang="de-DE"/>
                    </a:p>
                  </a:txBody>
                  <a:tcPr/>
                </a:tc>
                <a:tc gridSpan="2">
                  <a:txBody>
                    <a:bodyPr/>
                    <a:lstStyle/>
                    <a:p>
                      <a:pPr algn="ctr">
                        <a:lnSpc>
                          <a:spcPts val="1715"/>
                        </a:lnSpc>
                        <a:spcBef>
                          <a:spcPts val="225"/>
                        </a:spcBef>
                        <a:spcAft>
                          <a:spcPts val="225"/>
                        </a:spcAft>
                      </a:pPr>
                      <a:r>
                        <a:rPr lang="de-DE" sz="2400">
                          <a:effectLst/>
                        </a:rPr>
                        <a:t>1</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hMerge="1">
                  <a:txBody>
                    <a:bodyPr/>
                    <a:lstStyle/>
                    <a:p>
                      <a:endParaRPr lang="de-DE"/>
                    </a:p>
                  </a:txBody>
                  <a:tcPr/>
                </a:tc>
                <a:tc>
                  <a:txBody>
                    <a:bodyPr/>
                    <a:lstStyle/>
                    <a:p>
                      <a:pPr algn="ctr">
                        <a:lnSpc>
                          <a:spcPts val="1715"/>
                        </a:lnSpc>
                        <a:spcBef>
                          <a:spcPts val="225"/>
                        </a:spcBef>
                        <a:spcAft>
                          <a:spcPts val="225"/>
                        </a:spcAft>
                      </a:pPr>
                      <a:r>
                        <a:rPr lang="de-DE" sz="2400">
                          <a:effectLst/>
                        </a:rPr>
                        <a:t>1</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a:txBody>
                    <a:bodyPr/>
                    <a:lstStyle/>
                    <a:p>
                      <a:pPr algn="ctr">
                        <a:lnSpc>
                          <a:spcPts val="1715"/>
                        </a:lnSpc>
                        <a:spcBef>
                          <a:spcPts val="225"/>
                        </a:spcBef>
                        <a:spcAft>
                          <a:spcPts val="225"/>
                        </a:spcAft>
                      </a:pPr>
                      <a:r>
                        <a:rPr lang="de-DE" sz="2400" dirty="0">
                          <a:effectLst/>
                        </a:rPr>
                        <a:t>1</a:t>
                      </a:r>
                      <a:endParaRPr lang="de-DE" sz="4000" dirty="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extLst>
                  <a:ext uri="{0D108BD9-81ED-4DB2-BD59-A6C34878D82A}">
                    <a16:rowId xmlns:a16="http://schemas.microsoft.com/office/drawing/2014/main" val="2336653182"/>
                  </a:ext>
                </a:extLst>
              </a:tr>
              <a:tr h="304324">
                <a:tc>
                  <a:txBody>
                    <a:bodyPr/>
                    <a:lstStyle/>
                    <a:p>
                      <a:pPr>
                        <a:lnSpc>
                          <a:spcPts val="1715"/>
                        </a:lnSpc>
                        <a:spcBef>
                          <a:spcPts val="225"/>
                        </a:spcBef>
                        <a:spcAft>
                          <a:spcPts val="225"/>
                        </a:spcAft>
                      </a:pPr>
                      <a:r>
                        <a:rPr lang="de-DE" sz="950">
                          <a:effectLst/>
                        </a:rPr>
                        <a:t>Gesamtstundenzahl</a:t>
                      </a:r>
                      <a:endParaRPr lang="de-DE" sz="12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4130" marR="24130" marT="9525" marB="9525"/>
                </a:tc>
                <a:tc gridSpan="2">
                  <a:txBody>
                    <a:bodyPr/>
                    <a:lstStyle/>
                    <a:p>
                      <a:pPr algn="ctr">
                        <a:lnSpc>
                          <a:spcPts val="1715"/>
                        </a:lnSpc>
                        <a:spcBef>
                          <a:spcPts val="225"/>
                        </a:spcBef>
                        <a:spcAft>
                          <a:spcPts val="225"/>
                        </a:spcAft>
                      </a:pPr>
                      <a:r>
                        <a:rPr lang="de-DE" sz="2400" i="1" dirty="0">
                          <a:solidFill>
                            <a:srgbClr val="FF0000"/>
                          </a:solidFill>
                          <a:effectLst>
                            <a:outerShdw blurRad="38100" dist="38100" dir="2700000" algn="tl">
                              <a:srgbClr val="000000">
                                <a:alpha val="43137"/>
                              </a:srgbClr>
                            </a:outerShdw>
                          </a:effectLst>
                        </a:rPr>
                        <a:t>24</a:t>
                      </a:r>
                      <a:endParaRPr lang="de-DE" sz="4000" i="1" dirty="0">
                        <a:solidFill>
                          <a:srgbClr val="FF0000"/>
                        </a:solidFill>
                        <a:effectLst>
                          <a:outerShdw blurRad="38100" dist="38100" dir="2700000" algn="tl">
                            <a:srgbClr val="000000">
                              <a:alpha val="43137"/>
                            </a:srgbClr>
                          </a:outerShdw>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hMerge="1">
                  <a:txBody>
                    <a:bodyPr/>
                    <a:lstStyle/>
                    <a:p>
                      <a:endParaRPr lang="de-DE"/>
                    </a:p>
                  </a:txBody>
                  <a:tcPr/>
                </a:tc>
                <a:tc gridSpan="2">
                  <a:txBody>
                    <a:bodyPr/>
                    <a:lstStyle/>
                    <a:p>
                      <a:pPr algn="ctr">
                        <a:lnSpc>
                          <a:spcPts val="1715"/>
                        </a:lnSpc>
                        <a:spcBef>
                          <a:spcPts val="225"/>
                        </a:spcBef>
                        <a:spcAft>
                          <a:spcPts val="225"/>
                        </a:spcAft>
                      </a:pPr>
                      <a:r>
                        <a:rPr lang="de-DE" sz="2400">
                          <a:effectLst/>
                        </a:rPr>
                        <a:t>24</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hMerge="1">
                  <a:txBody>
                    <a:bodyPr/>
                    <a:lstStyle/>
                    <a:p>
                      <a:endParaRPr lang="de-DE"/>
                    </a:p>
                  </a:txBody>
                  <a:tcPr/>
                </a:tc>
                <a:tc>
                  <a:txBody>
                    <a:bodyPr/>
                    <a:lstStyle/>
                    <a:p>
                      <a:pPr algn="ctr">
                        <a:lnSpc>
                          <a:spcPts val="1715"/>
                        </a:lnSpc>
                        <a:spcBef>
                          <a:spcPts val="225"/>
                        </a:spcBef>
                        <a:spcAft>
                          <a:spcPts val="225"/>
                        </a:spcAft>
                      </a:pPr>
                      <a:r>
                        <a:rPr lang="de-DE" sz="2400">
                          <a:effectLst/>
                        </a:rPr>
                        <a:t>28</a:t>
                      </a:r>
                      <a:endParaRPr lang="de-DE" sz="400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tc>
                  <a:txBody>
                    <a:bodyPr/>
                    <a:lstStyle/>
                    <a:p>
                      <a:pPr algn="ctr">
                        <a:lnSpc>
                          <a:spcPts val="1715"/>
                        </a:lnSpc>
                        <a:spcBef>
                          <a:spcPts val="225"/>
                        </a:spcBef>
                        <a:spcAft>
                          <a:spcPts val="225"/>
                        </a:spcAft>
                      </a:pPr>
                      <a:r>
                        <a:rPr lang="de-DE" sz="2400" dirty="0">
                          <a:effectLst/>
                        </a:rPr>
                        <a:t>28</a:t>
                      </a:r>
                      <a:endParaRPr lang="de-DE" sz="4000" dirty="0">
                        <a:solidFill>
                          <a:srgbClr val="333333"/>
                        </a:solidFill>
                        <a:effectLst/>
                        <a:latin typeface="Arial" panose="020B0604020202020204" pitchFamily="34" charset="0"/>
                        <a:ea typeface="Roboto" panose="02000000000000000000" pitchFamily="2" charset="0"/>
                        <a:cs typeface="Times New Roman" panose="02020603050405020304" pitchFamily="18" charset="0"/>
                      </a:endParaRPr>
                    </a:p>
                  </a:txBody>
                  <a:tcPr marL="22225" marR="24130" marT="9525" marB="9525" anchor="ctr"/>
                </a:tc>
                <a:extLst>
                  <a:ext uri="{0D108BD9-81ED-4DB2-BD59-A6C34878D82A}">
                    <a16:rowId xmlns:a16="http://schemas.microsoft.com/office/drawing/2014/main" val="1376451964"/>
                  </a:ext>
                </a:extLst>
              </a:tr>
            </a:tbl>
          </a:graphicData>
        </a:graphic>
      </p:graphicFrame>
    </p:spTree>
    <p:extLst>
      <p:ext uri="{BB962C8B-B14F-4D97-AF65-F5344CB8AC3E}">
        <p14:creationId xmlns:p14="http://schemas.microsoft.com/office/powerpoint/2010/main" val="3065534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451303" y="370781"/>
            <a:ext cx="9144000" cy="1940433"/>
          </a:xfrm>
        </p:spPr>
        <p:txBody>
          <a:bodyPr>
            <a:normAutofit/>
          </a:bodyPr>
          <a:lstStyle/>
          <a:p>
            <a:pPr algn="l"/>
            <a:r>
              <a:rPr lang="de-DE" i="1" dirty="0">
                <a:solidFill>
                  <a:srgbClr val="FFC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Religionsunterricht</a:t>
            </a:r>
            <a:r>
              <a:rPr lang="de-DE" dirty="0">
                <a:latin typeface="Segoe UI Light" panose="020B0502040204020203" pitchFamily="34" charset="0"/>
                <a:cs typeface="Segoe UI Light" panose="020B0502040204020203" pitchFamily="34" charset="0"/>
              </a:rPr>
              <a:t>:</a:t>
            </a:r>
            <a:br>
              <a:rPr lang="de-DE" dirty="0"/>
            </a:br>
            <a:endParaRPr lang="de-DE" dirty="0"/>
          </a:p>
        </p:txBody>
      </p:sp>
      <p:sp>
        <p:nvSpPr>
          <p:cNvPr id="3" name="Textfeld 2"/>
          <p:cNvSpPr txBox="1"/>
          <p:nvPr/>
        </p:nvSpPr>
        <p:spPr>
          <a:xfrm>
            <a:off x="649607" y="1792022"/>
            <a:ext cx="10121714" cy="3908762"/>
          </a:xfrm>
          <a:prstGeom prst="rect">
            <a:avLst/>
          </a:prstGeom>
          <a:noFill/>
        </p:spPr>
        <p:txBody>
          <a:bodyPr wrap="square" rtlCol="0">
            <a:spAutoFit/>
          </a:bodyPr>
          <a:lstStyle/>
          <a:p>
            <a:pPr marL="457200" indent="-457200">
              <a:buFont typeface="Arial" panose="020B0604020202020204" pitchFamily="34" charset="0"/>
              <a:buChar char="•"/>
            </a:pPr>
            <a:r>
              <a:rPr lang="de-DE" sz="2400" dirty="0">
                <a:latin typeface="Comic Sans MS" panose="030F0702030302020204" pitchFamily="66" charset="0"/>
                <a:cs typeface="Segoe UI Light" panose="020B0502040204020203" pitchFamily="34" charset="0"/>
              </a:rPr>
              <a:t>2 Stunden in der Stundentafel verankert</a:t>
            </a:r>
          </a:p>
          <a:p>
            <a:endParaRPr lang="de-DE" sz="24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3200" b="1" i="1" dirty="0" err="1">
                <a:solidFill>
                  <a:srgbClr val="FFC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RuMeK</a:t>
            </a:r>
            <a:r>
              <a:rPr lang="de-DE" sz="2400" dirty="0">
                <a:latin typeface="Comic Sans MS" panose="030F0702030302020204" pitchFamily="66" charset="0"/>
                <a:cs typeface="Segoe UI Light" panose="020B0502040204020203" pitchFamily="34" charset="0"/>
              </a:rPr>
              <a:t>: keine Anträge erforderlich</a:t>
            </a:r>
          </a:p>
          <a:p>
            <a:pPr marL="457200" indent="-457200">
              <a:buFont typeface="Arial" panose="020B0604020202020204" pitchFamily="34" charset="0"/>
              <a:buChar char="•"/>
            </a:pPr>
            <a:r>
              <a:rPr lang="de-DE" sz="2400" dirty="0">
                <a:latin typeface="Comic Sans MS" panose="030F0702030302020204" pitchFamily="66" charset="0"/>
                <a:cs typeface="Segoe UI Light" panose="020B0502040204020203" pitchFamily="34" charset="0"/>
              </a:rPr>
              <a:t>Infobrief kommt über den Schulmanager.</a:t>
            </a:r>
          </a:p>
          <a:p>
            <a:pPr marL="457200" indent="-457200">
              <a:buFont typeface="Arial" panose="020B0604020202020204" pitchFamily="34" charset="0"/>
              <a:buChar char="•"/>
            </a:pPr>
            <a:r>
              <a:rPr lang="de-DE" sz="2400" dirty="0">
                <a:latin typeface="Comic Sans MS" panose="030F0702030302020204" pitchFamily="66" charset="0"/>
                <a:cs typeface="Segoe UI Light" panose="020B0502040204020203" pitchFamily="34" charset="0"/>
              </a:rPr>
              <a:t>Religionsunterricht mit erweiterter Kooperation</a:t>
            </a:r>
          </a:p>
          <a:p>
            <a:pPr marL="457200" indent="-457200">
              <a:buFont typeface="Arial" panose="020B0604020202020204" pitchFamily="34" charset="0"/>
              <a:buChar char="•"/>
            </a:pPr>
            <a:endParaRPr lang="de-DE" sz="24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400" b="1" i="1" dirty="0">
                <a:solidFill>
                  <a:srgbClr val="C00000"/>
                </a:solidFill>
                <a:latin typeface="Comic Sans MS" panose="030F0702030302020204" pitchFamily="66" charset="0"/>
                <a:cs typeface="Segoe UI Light" panose="020B0502040204020203" pitchFamily="34" charset="0"/>
              </a:rPr>
              <a:t>KEINE</a:t>
            </a:r>
            <a:r>
              <a:rPr lang="de-DE" sz="2400" dirty="0">
                <a:latin typeface="Comic Sans MS" panose="030F0702030302020204" pitchFamily="66" charset="0"/>
                <a:cs typeface="Segoe UI Light" panose="020B0502040204020203" pitchFamily="34" charset="0"/>
              </a:rPr>
              <a:t> </a:t>
            </a:r>
            <a:r>
              <a:rPr lang="de-DE" sz="2400" u="sng" dirty="0">
                <a:latin typeface="Comic Sans MS" panose="030F0702030302020204" pitchFamily="66" charset="0"/>
                <a:cs typeface="Segoe UI Light" panose="020B0502040204020203" pitchFamily="34" charset="0"/>
              </a:rPr>
              <a:t>eigenen</a:t>
            </a:r>
            <a:r>
              <a:rPr lang="de-DE" sz="2400" dirty="0">
                <a:latin typeface="Comic Sans MS" panose="030F0702030302020204" pitchFamily="66" charset="0"/>
                <a:cs typeface="Segoe UI Light" panose="020B0502040204020203" pitchFamily="34" charset="0"/>
              </a:rPr>
              <a:t> Ethikstunden. </a:t>
            </a:r>
          </a:p>
          <a:p>
            <a:pPr marL="457200" indent="-457200">
              <a:buFont typeface="Arial" panose="020B0604020202020204" pitchFamily="34" charset="0"/>
              <a:buChar char="•"/>
            </a:pPr>
            <a:r>
              <a:rPr lang="de-DE" sz="2400" dirty="0">
                <a:latin typeface="Comic Sans MS" panose="030F0702030302020204" pitchFamily="66" charset="0"/>
                <a:cs typeface="Segoe UI Light" panose="020B0502040204020203" pitchFamily="34" charset="0"/>
                <a:sym typeface="Wingdings" panose="05000000000000000000" pitchFamily="2" charset="2"/>
              </a:rPr>
              <a:t> klassenübergreifend K1-4 / Randstunden</a:t>
            </a:r>
            <a:endParaRPr lang="de-DE" sz="24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400" dirty="0">
                <a:latin typeface="Comic Sans MS" panose="030F0702030302020204" pitchFamily="66" charset="0"/>
                <a:cs typeface="Segoe UI Light" panose="020B0502040204020203" pitchFamily="34" charset="0"/>
              </a:rPr>
              <a:t>Abfrage bei Schuleinschreibung (17.03.2026):</a:t>
            </a:r>
          </a:p>
          <a:p>
            <a:pPr marL="457200" indent="-457200">
              <a:buFont typeface="Arial" panose="020B0604020202020204" pitchFamily="34" charset="0"/>
              <a:buChar char="•"/>
            </a:pPr>
            <a:r>
              <a:rPr lang="de-DE" sz="2400" dirty="0">
                <a:latin typeface="Comic Sans MS" panose="030F0702030302020204" pitchFamily="66" charset="0"/>
                <a:cs typeface="Segoe UI Light" panose="020B0502040204020203" pitchFamily="34" charset="0"/>
              </a:rPr>
              <a:t>Verpflichtende Anmeldung  </a:t>
            </a:r>
            <a:r>
              <a:rPr lang="de-DE" dirty="0">
                <a:latin typeface="Comic Sans MS" panose="030F0702030302020204" pitchFamily="66" charset="0"/>
                <a:cs typeface="Segoe UI Light" panose="020B0502040204020203" pitchFamily="34" charset="0"/>
              </a:rPr>
              <a:t>(Konfession/besuchter Unterricht)</a:t>
            </a:r>
            <a:endParaRPr lang="de-DE" sz="24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1986064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0" y="507175"/>
            <a:ext cx="12366171" cy="1199214"/>
          </a:xfrm>
        </p:spPr>
        <p:txBody>
          <a:bodyPr>
            <a:noAutofit/>
          </a:bodyPr>
          <a:lstStyle/>
          <a:p>
            <a:pPr algn="l"/>
            <a:r>
              <a:rPr lang="de-DE" sz="8800" b="1" dirty="0">
                <a:solidFill>
                  <a:srgbClr val="0000FF"/>
                </a:solidFill>
                <a:effectLst>
                  <a:outerShdw blurRad="38100" dist="38100" dir="2700000" algn="tl">
                    <a:srgbClr val="000000">
                      <a:alpha val="43137"/>
                    </a:srgbClr>
                  </a:outerShdw>
                </a:effectLst>
                <a:latin typeface="ET  VA U0" panose="00000500000000000000" pitchFamily="2" charset="0"/>
                <a:cs typeface="Segoe UI Light" panose="020B0502040204020203" pitchFamily="34" charset="0"/>
              </a:rPr>
              <a:t> Schreibhaltung</a:t>
            </a:r>
          </a:p>
        </p:txBody>
      </p:sp>
      <p:pic>
        <p:nvPicPr>
          <p:cNvPr id="4104" name="Picture 8" descr="Viele Und so weiter Sozialismus stift richtig halten kinder Rippe Pflicht  neut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5" y="1706389"/>
            <a:ext cx="6765991" cy="422874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Zum nachlesen - - Händigke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108" y="3412067"/>
            <a:ext cx="3816936" cy="253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993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0" y="507175"/>
            <a:ext cx="12366171" cy="1199214"/>
          </a:xfrm>
        </p:spPr>
        <p:txBody>
          <a:bodyPr>
            <a:noAutofit/>
          </a:bodyPr>
          <a:lstStyle/>
          <a:p>
            <a:pPr algn="l"/>
            <a:r>
              <a:rPr lang="de-DE" sz="8800" b="1" dirty="0">
                <a:solidFill>
                  <a:srgbClr val="0000FF"/>
                </a:solidFill>
                <a:effectLst>
                  <a:outerShdw blurRad="38100" dist="38100" dir="2700000" algn="tl">
                    <a:srgbClr val="000000">
                      <a:alpha val="43137"/>
                    </a:srgbClr>
                  </a:outerShdw>
                </a:effectLst>
                <a:latin typeface="ET  VA U0" panose="00000500000000000000" pitchFamily="2" charset="0"/>
                <a:cs typeface="Segoe UI Light" panose="020B0502040204020203" pitchFamily="34" charset="0"/>
              </a:rPr>
              <a:t> Schreibhaltung</a:t>
            </a:r>
          </a:p>
        </p:txBody>
      </p:sp>
      <p:pic>
        <p:nvPicPr>
          <p:cNvPr id="4098" name="Picture 2" descr="Distraction Galaxy priest Changes from Moronic Re-paste stifthaltung arten  - impulsbike.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2978" y="1477434"/>
            <a:ext cx="2062693" cy="47029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einmotorik bei Grundschulkindern - Mein RothSt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477434"/>
            <a:ext cx="836295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13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0" y="507175"/>
            <a:ext cx="12366171" cy="1199214"/>
          </a:xfrm>
        </p:spPr>
        <p:txBody>
          <a:bodyPr>
            <a:noAutofit/>
          </a:bodyPr>
          <a:lstStyle/>
          <a:p>
            <a:pPr algn="l"/>
            <a:r>
              <a:rPr lang="de-DE" sz="8800" b="1" dirty="0">
                <a:solidFill>
                  <a:srgbClr val="0000FF"/>
                </a:solidFill>
                <a:effectLst>
                  <a:outerShdw blurRad="38100" dist="38100" dir="2700000" algn="tl">
                    <a:srgbClr val="000000">
                      <a:alpha val="43137"/>
                    </a:srgbClr>
                  </a:outerShdw>
                </a:effectLst>
                <a:latin typeface="ET  VA U0" panose="00000500000000000000" pitchFamily="2" charset="0"/>
                <a:cs typeface="Segoe UI Light" panose="020B0502040204020203" pitchFamily="34" charset="0"/>
              </a:rPr>
              <a:t> Schreibhaltung</a:t>
            </a:r>
          </a:p>
        </p:txBody>
      </p:sp>
      <p:sp>
        <p:nvSpPr>
          <p:cNvPr id="3" name="Rechteck 2"/>
          <p:cNvSpPr/>
          <p:nvPr/>
        </p:nvSpPr>
        <p:spPr>
          <a:xfrm>
            <a:off x="990599" y="1706389"/>
            <a:ext cx="7907867" cy="4401205"/>
          </a:xfrm>
          <a:prstGeom prst="rect">
            <a:avLst/>
          </a:prstGeom>
        </p:spPr>
        <p:txBody>
          <a:bodyPr wrap="square">
            <a:spAutoFit/>
          </a:bodyPr>
          <a:lstStyle/>
          <a:p>
            <a:r>
              <a:rPr lang="de-DE" sz="3200" b="1" i="1" dirty="0">
                <a:solidFill>
                  <a:srgbClr val="00B0F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Tipps:</a:t>
            </a:r>
          </a:p>
          <a:p>
            <a:endParaRPr lang="de-DE" sz="32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3200" dirty="0">
                <a:latin typeface="Comic Sans MS" panose="030F0702030302020204" pitchFamily="66" charset="0"/>
                <a:cs typeface="Segoe UI Light" panose="020B0502040204020203" pitchFamily="34" charset="0"/>
              </a:rPr>
              <a:t>Eltern sind </a:t>
            </a:r>
            <a:r>
              <a:rPr lang="de-DE" sz="3200" b="1" i="1" u="sng" dirty="0">
                <a:solidFill>
                  <a:srgbClr val="FF00FF"/>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Vorbild</a:t>
            </a:r>
            <a:r>
              <a:rPr lang="de-DE" sz="3200" dirty="0">
                <a:solidFill>
                  <a:srgbClr val="FF00FF"/>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3200" dirty="0">
                <a:latin typeface="Comic Sans MS" panose="030F0702030302020204" pitchFamily="66" charset="0"/>
                <a:cs typeface="Segoe UI Light" panose="020B0502040204020203" pitchFamily="34" charset="0"/>
              </a:rPr>
              <a:t>!</a:t>
            </a:r>
          </a:p>
          <a:p>
            <a:pPr marL="457200" indent="-457200">
              <a:buFont typeface="Arial" panose="020B0604020202020204" pitchFamily="34" charset="0"/>
              <a:buChar char="•"/>
            </a:pPr>
            <a:endParaRPr lang="de-DE" sz="32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3200" dirty="0">
                <a:latin typeface="Comic Sans MS" panose="030F0702030302020204" pitchFamily="66" charset="0"/>
                <a:cs typeface="Segoe UI Light" panose="020B0502040204020203" pitchFamily="34" charset="0"/>
              </a:rPr>
              <a:t>Übungen:</a:t>
            </a:r>
          </a:p>
          <a:p>
            <a:pPr marL="1371600" lvl="2" indent="-457200">
              <a:buFont typeface="Arial" panose="020B0604020202020204" pitchFamily="34" charset="0"/>
              <a:buChar char="•"/>
            </a:pPr>
            <a:r>
              <a:rPr lang="de-DE" sz="2400" b="1"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Wettlauf</a:t>
            </a:r>
            <a:r>
              <a:rPr lang="de-DE" sz="24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2400" i="1" dirty="0">
                <a:latin typeface="Comic Sans MS" panose="030F0702030302020204" pitchFamily="66" charset="0"/>
                <a:cs typeface="Segoe UI Light" panose="020B0502040204020203" pitchFamily="34" charset="0"/>
              </a:rPr>
              <a:t>durch den Garten</a:t>
            </a:r>
          </a:p>
          <a:p>
            <a:pPr marL="1371600" lvl="2" indent="-457200">
              <a:buFont typeface="Arial" panose="020B0604020202020204" pitchFamily="34" charset="0"/>
              <a:buChar char="•"/>
            </a:pPr>
            <a:r>
              <a:rPr lang="de-DE" sz="2400" b="1"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Handmotorik</a:t>
            </a:r>
            <a:r>
              <a:rPr lang="de-DE" sz="24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2400" i="1" dirty="0">
                <a:latin typeface="Comic Sans MS" panose="030F0702030302020204" pitchFamily="66" charset="0"/>
                <a:cs typeface="Segoe UI Light" panose="020B0502040204020203" pitchFamily="34" charset="0"/>
              </a:rPr>
              <a:t>beachten!</a:t>
            </a:r>
          </a:p>
          <a:p>
            <a:pPr marL="1828800" lvl="3" indent="-457200">
              <a:buFont typeface="Wingdings" panose="05000000000000000000" pitchFamily="2" charset="2"/>
              <a:buChar char="Ø"/>
            </a:pPr>
            <a:r>
              <a:rPr lang="de-DE" sz="2400" i="1" dirty="0">
                <a:latin typeface="Comic Sans MS" panose="030F0702030302020204" pitchFamily="66" charset="0"/>
                <a:cs typeface="Segoe UI Light" panose="020B0502040204020203" pitchFamily="34" charset="0"/>
              </a:rPr>
              <a:t>Basteln</a:t>
            </a:r>
          </a:p>
          <a:p>
            <a:pPr marL="1828800" lvl="3" indent="-457200">
              <a:buFont typeface="Wingdings" panose="05000000000000000000" pitchFamily="2" charset="2"/>
              <a:buChar char="Ø"/>
            </a:pPr>
            <a:r>
              <a:rPr lang="de-DE" sz="2400" i="1" dirty="0">
                <a:latin typeface="Comic Sans MS" panose="030F0702030302020204" pitchFamily="66" charset="0"/>
                <a:cs typeface="Segoe UI Light" panose="020B0502040204020203" pitchFamily="34" charset="0"/>
              </a:rPr>
              <a:t>Mandarine schälen</a:t>
            </a:r>
          </a:p>
          <a:p>
            <a:pPr marL="1828800" lvl="3" indent="-457200">
              <a:buFont typeface="Wingdings" panose="05000000000000000000" pitchFamily="2" charset="2"/>
              <a:buChar char="Ø"/>
            </a:pPr>
            <a:r>
              <a:rPr lang="de-DE" sz="2400" i="1" dirty="0">
                <a:latin typeface="Comic Sans MS" panose="030F0702030302020204" pitchFamily="66" charset="0"/>
                <a:cs typeface="Segoe UI Light" panose="020B0502040204020203" pitchFamily="34" charset="0"/>
              </a:rPr>
              <a:t>Perlen auffädeln . . . </a:t>
            </a:r>
          </a:p>
        </p:txBody>
      </p:sp>
      <p:pic>
        <p:nvPicPr>
          <p:cNvPr id="6146" name="Picture 2" descr="Probier-Set Stifthalter zum Kennenlernen"/>
          <p:cNvPicPr>
            <a:picLocks noChangeAspect="1" noChangeArrowheads="1"/>
          </p:cNvPicPr>
          <p:nvPr/>
        </p:nvPicPr>
        <p:blipFill rotWithShape="1">
          <a:blip r:embed="rId2">
            <a:extLst>
              <a:ext uri="{28A0092B-C50C-407E-A947-70E740481C1C}">
                <a14:useLocalDpi xmlns:a14="http://schemas.microsoft.com/office/drawing/2010/main" val="0"/>
              </a:ext>
            </a:extLst>
          </a:blip>
          <a:srcRect l="5188" t="12428" r="4779" b="12796"/>
          <a:stretch/>
        </p:blipFill>
        <p:spPr bwMode="auto">
          <a:xfrm>
            <a:off x="6807200" y="2836333"/>
            <a:ext cx="4605867" cy="3005668"/>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6807200" y="2079931"/>
            <a:ext cx="3759362" cy="923330"/>
          </a:xfrm>
          <a:prstGeom prst="rect">
            <a:avLst/>
          </a:prstGeom>
        </p:spPr>
        <p:txBody>
          <a:bodyPr wrap="none">
            <a:spAutoFit/>
          </a:bodyPr>
          <a:lstStyle/>
          <a:p>
            <a:r>
              <a:rPr lang="de-DE" sz="5400" b="1" i="1" u="sng"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Vorsicht !!!</a:t>
            </a:r>
          </a:p>
        </p:txBody>
      </p:sp>
    </p:spTree>
    <p:extLst>
      <p:ext uri="{BB962C8B-B14F-4D97-AF65-F5344CB8AC3E}">
        <p14:creationId xmlns:p14="http://schemas.microsoft.com/office/powerpoint/2010/main" val="22869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500"/>
                                        <p:tgtEl>
                                          <p:spTgt spid="3">
                                            <p:txEl>
                                              <p:pRg st="5" end="5"/>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left)">
                                      <p:cBhvr>
                                        <p:cTn id="18" dur="500"/>
                                        <p:tgtEl>
                                          <p:spTgt spid="3">
                                            <p:txEl>
                                              <p:pRg st="6" end="6"/>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wipe(left)">
                                      <p:cBhvr>
                                        <p:cTn id="21" dur="500"/>
                                        <p:tgtEl>
                                          <p:spTgt spid="3">
                                            <p:txEl>
                                              <p:pRg st="7" end="7"/>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wipe(left)">
                                      <p:cBhvr>
                                        <p:cTn id="24" dur="500"/>
                                        <p:tgtEl>
                                          <p:spTgt spid="3">
                                            <p:txEl>
                                              <p:pRg st="8" end="8"/>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left)">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out)">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wheel(1)">
                                      <p:cBhvr>
                                        <p:cTn id="3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pic>
        <p:nvPicPr>
          <p:cNvPr id="1026" name="Picture 2" descr="Was muss ein Vorschulkind kön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03" y="1813243"/>
            <a:ext cx="57150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p:nvSpPr>
        <p:spPr>
          <a:xfrm>
            <a:off x="7157053" y="1813243"/>
            <a:ext cx="1302280" cy="769441"/>
          </a:xfrm>
          <a:prstGeom prst="rect">
            <a:avLst/>
          </a:prstGeom>
        </p:spPr>
        <p:txBody>
          <a:bodyPr wrap="none">
            <a:spAutoFit/>
          </a:bodyPr>
          <a:lstStyle/>
          <a:p>
            <a:r>
              <a:rPr lang="de-DE" sz="4400" dirty="0"/>
              <a:t>Alter</a:t>
            </a:r>
          </a:p>
        </p:txBody>
      </p:sp>
      <p:sp>
        <p:nvSpPr>
          <p:cNvPr id="13" name="Rechteck 12"/>
          <p:cNvSpPr/>
          <p:nvPr/>
        </p:nvSpPr>
        <p:spPr>
          <a:xfrm>
            <a:off x="8132404" y="2262136"/>
            <a:ext cx="3060710" cy="769441"/>
          </a:xfrm>
          <a:prstGeom prst="rect">
            <a:avLst/>
          </a:prstGeom>
        </p:spPr>
        <p:txBody>
          <a:bodyPr wrap="none">
            <a:spAutoFit/>
          </a:bodyPr>
          <a:lstStyle/>
          <a:p>
            <a:r>
              <a:rPr lang="de-DE" sz="4400" dirty="0"/>
              <a:t>Körpergröße</a:t>
            </a:r>
          </a:p>
        </p:txBody>
      </p:sp>
      <p:sp>
        <p:nvSpPr>
          <p:cNvPr id="14" name="Rechteck 13"/>
          <p:cNvSpPr/>
          <p:nvPr/>
        </p:nvSpPr>
        <p:spPr>
          <a:xfrm>
            <a:off x="7808193" y="3012255"/>
            <a:ext cx="2707344" cy="769441"/>
          </a:xfrm>
          <a:prstGeom prst="rect">
            <a:avLst/>
          </a:prstGeom>
        </p:spPr>
        <p:txBody>
          <a:bodyPr wrap="none">
            <a:spAutoFit/>
          </a:bodyPr>
          <a:lstStyle/>
          <a:p>
            <a:r>
              <a:rPr lang="de-DE" sz="4400" dirty="0"/>
              <a:t>Geschlecht</a:t>
            </a:r>
          </a:p>
        </p:txBody>
      </p:sp>
      <p:sp>
        <p:nvSpPr>
          <p:cNvPr id="15" name="Rechteck 14"/>
          <p:cNvSpPr/>
          <p:nvPr/>
        </p:nvSpPr>
        <p:spPr>
          <a:xfrm>
            <a:off x="6749424" y="3781696"/>
            <a:ext cx="3162789" cy="769441"/>
          </a:xfrm>
          <a:prstGeom prst="rect">
            <a:avLst/>
          </a:prstGeom>
        </p:spPr>
        <p:txBody>
          <a:bodyPr wrap="none">
            <a:spAutoFit/>
          </a:bodyPr>
          <a:lstStyle/>
          <a:p>
            <a:r>
              <a:rPr lang="de-DE" sz="4400" dirty="0"/>
              <a:t>„</a:t>
            </a:r>
            <a:r>
              <a:rPr lang="de-DE" sz="4400" dirty="0" err="1"/>
              <a:t>Bestimmer</a:t>
            </a:r>
            <a:r>
              <a:rPr lang="de-DE" sz="4400" dirty="0"/>
              <a:t>“</a:t>
            </a:r>
          </a:p>
        </p:txBody>
      </p:sp>
      <p:sp>
        <p:nvSpPr>
          <p:cNvPr id="16" name="Rechteck 15"/>
          <p:cNvSpPr/>
          <p:nvPr/>
        </p:nvSpPr>
        <p:spPr>
          <a:xfrm>
            <a:off x="7788626" y="4531815"/>
            <a:ext cx="3336170" cy="769441"/>
          </a:xfrm>
          <a:prstGeom prst="rect">
            <a:avLst/>
          </a:prstGeom>
        </p:spPr>
        <p:txBody>
          <a:bodyPr wrap="none">
            <a:spAutoFit/>
          </a:bodyPr>
          <a:lstStyle/>
          <a:p>
            <a:r>
              <a:rPr lang="de-DE" sz="4400" dirty="0"/>
              <a:t>„Rampensau“</a:t>
            </a:r>
          </a:p>
        </p:txBody>
      </p:sp>
      <p:sp>
        <p:nvSpPr>
          <p:cNvPr id="17" name="Rechteck 16"/>
          <p:cNvSpPr/>
          <p:nvPr/>
        </p:nvSpPr>
        <p:spPr>
          <a:xfrm>
            <a:off x="8416893" y="5328603"/>
            <a:ext cx="3085973" cy="769441"/>
          </a:xfrm>
          <a:prstGeom prst="rect">
            <a:avLst/>
          </a:prstGeom>
        </p:spPr>
        <p:txBody>
          <a:bodyPr wrap="none">
            <a:spAutoFit/>
          </a:bodyPr>
          <a:lstStyle/>
          <a:p>
            <a:r>
              <a:rPr lang="de-DE" sz="4400" dirty="0"/>
              <a:t>Teamplayer?</a:t>
            </a:r>
          </a:p>
        </p:txBody>
      </p:sp>
    </p:spTree>
    <p:extLst>
      <p:ext uri="{BB962C8B-B14F-4D97-AF65-F5344CB8AC3E}">
        <p14:creationId xmlns:p14="http://schemas.microsoft.com/office/powerpoint/2010/main" val="6721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000"/>
                                        <p:tgtEl>
                                          <p:spTgt spid="15"/>
                                        </p:tgtEl>
                                      </p:cBhvr>
                                    </p:animEffect>
                                    <p:anim calcmode="lin" valueType="num">
                                      <p:cBhvr>
                                        <p:cTn id="62" dur="2000" fill="hold"/>
                                        <p:tgtEl>
                                          <p:spTgt spid="15"/>
                                        </p:tgtEl>
                                        <p:attrNameLst>
                                          <p:attrName>ppt_w</p:attrName>
                                        </p:attrNameLst>
                                      </p:cBhvr>
                                      <p:tavLst>
                                        <p:tav tm="0" fmla="#ppt_w*sin(2.5*pi*$)">
                                          <p:val>
                                            <p:fltVal val="0"/>
                                          </p:val>
                                        </p:tav>
                                        <p:tav tm="100000">
                                          <p:val>
                                            <p:fltVal val="1"/>
                                          </p:val>
                                        </p:tav>
                                      </p:tavLst>
                                    </p:anim>
                                    <p:anim calcmode="lin" valueType="num">
                                      <p:cBhvr>
                                        <p:cTn id="6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1750" fill="hold"/>
                                        <p:tgtEl>
                                          <p:spTgt spid="16"/>
                                        </p:tgtEl>
                                        <p:attrNameLst>
                                          <p:attrName>ppt_w</p:attrName>
                                        </p:attrNameLst>
                                      </p:cBhvr>
                                      <p:tavLst>
                                        <p:tav tm="0">
                                          <p:val>
                                            <p:fltVal val="0"/>
                                          </p:val>
                                        </p:tav>
                                        <p:tav tm="100000">
                                          <p:val>
                                            <p:strVal val="#ppt_w"/>
                                          </p:val>
                                        </p:tav>
                                      </p:tavLst>
                                    </p:anim>
                                    <p:anim calcmode="lin" valueType="num">
                                      <p:cBhvr>
                                        <p:cTn id="69" dur="1750" fill="hold"/>
                                        <p:tgtEl>
                                          <p:spTgt spid="16"/>
                                        </p:tgtEl>
                                        <p:attrNameLst>
                                          <p:attrName>ppt_h</p:attrName>
                                        </p:attrNameLst>
                                      </p:cBhvr>
                                      <p:tavLst>
                                        <p:tav tm="0">
                                          <p:val>
                                            <p:fltVal val="0"/>
                                          </p:val>
                                        </p:tav>
                                        <p:tav tm="100000">
                                          <p:val>
                                            <p:strVal val="#ppt_h"/>
                                          </p:val>
                                        </p:tav>
                                      </p:tavLst>
                                    </p:anim>
                                    <p:animEffect transition="in" filter="fade">
                                      <p:cBhvr>
                                        <p:cTn id="70" dur="175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80">
                                          <p:stCondLst>
                                            <p:cond delay="0"/>
                                          </p:stCondLst>
                                        </p:cTn>
                                        <p:tgtEl>
                                          <p:spTgt spid="17"/>
                                        </p:tgtEl>
                                      </p:cBhvr>
                                    </p:animEffect>
                                    <p:anim calcmode="lin" valueType="num">
                                      <p:cBhvr>
                                        <p:cTn id="7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1" dur="26">
                                          <p:stCondLst>
                                            <p:cond delay="650"/>
                                          </p:stCondLst>
                                        </p:cTn>
                                        <p:tgtEl>
                                          <p:spTgt spid="17"/>
                                        </p:tgtEl>
                                      </p:cBhvr>
                                      <p:to x="100000" y="60000"/>
                                    </p:animScale>
                                    <p:animScale>
                                      <p:cBhvr>
                                        <p:cTn id="82" dur="166" decel="50000">
                                          <p:stCondLst>
                                            <p:cond delay="676"/>
                                          </p:stCondLst>
                                        </p:cTn>
                                        <p:tgtEl>
                                          <p:spTgt spid="17"/>
                                        </p:tgtEl>
                                      </p:cBhvr>
                                      <p:to x="100000" y="100000"/>
                                    </p:animScale>
                                    <p:animScale>
                                      <p:cBhvr>
                                        <p:cTn id="83" dur="26">
                                          <p:stCondLst>
                                            <p:cond delay="1312"/>
                                          </p:stCondLst>
                                        </p:cTn>
                                        <p:tgtEl>
                                          <p:spTgt spid="17"/>
                                        </p:tgtEl>
                                      </p:cBhvr>
                                      <p:to x="100000" y="80000"/>
                                    </p:animScale>
                                    <p:animScale>
                                      <p:cBhvr>
                                        <p:cTn id="84" dur="166" decel="50000">
                                          <p:stCondLst>
                                            <p:cond delay="1338"/>
                                          </p:stCondLst>
                                        </p:cTn>
                                        <p:tgtEl>
                                          <p:spTgt spid="17"/>
                                        </p:tgtEl>
                                      </p:cBhvr>
                                      <p:to x="100000" y="100000"/>
                                    </p:animScale>
                                    <p:animScale>
                                      <p:cBhvr>
                                        <p:cTn id="85" dur="26">
                                          <p:stCondLst>
                                            <p:cond delay="1642"/>
                                          </p:stCondLst>
                                        </p:cTn>
                                        <p:tgtEl>
                                          <p:spTgt spid="17"/>
                                        </p:tgtEl>
                                      </p:cBhvr>
                                      <p:to x="100000" y="90000"/>
                                    </p:animScale>
                                    <p:animScale>
                                      <p:cBhvr>
                                        <p:cTn id="86" dur="166" decel="50000">
                                          <p:stCondLst>
                                            <p:cond delay="1668"/>
                                          </p:stCondLst>
                                        </p:cTn>
                                        <p:tgtEl>
                                          <p:spTgt spid="17"/>
                                        </p:tgtEl>
                                      </p:cBhvr>
                                      <p:to x="100000" y="100000"/>
                                    </p:animScale>
                                    <p:animScale>
                                      <p:cBhvr>
                                        <p:cTn id="87" dur="26">
                                          <p:stCondLst>
                                            <p:cond delay="1808"/>
                                          </p:stCondLst>
                                        </p:cTn>
                                        <p:tgtEl>
                                          <p:spTgt spid="17"/>
                                        </p:tgtEl>
                                      </p:cBhvr>
                                      <p:to x="100000" y="95000"/>
                                    </p:animScale>
                                    <p:animScale>
                                      <p:cBhvr>
                                        <p:cTn id="88"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259037" y="185450"/>
            <a:ext cx="12107134" cy="1199214"/>
          </a:xfrm>
        </p:spPr>
        <p:txBody>
          <a:bodyPr>
            <a:normAutofit/>
          </a:bodyPr>
          <a:lstStyle/>
          <a:p>
            <a:pPr algn="l"/>
            <a:r>
              <a:rPr lang="de-DE" dirty="0">
                <a:latin typeface="Segoe UI Light" panose="020B0502040204020203" pitchFamily="34" charset="0"/>
                <a:cs typeface="Segoe UI Light" panose="020B0502040204020203" pitchFamily="34" charset="0"/>
              </a:rPr>
              <a:t>Hinweise zum Sachbedarf/Material:</a:t>
            </a:r>
          </a:p>
        </p:txBody>
      </p:sp>
      <p:pic>
        <p:nvPicPr>
          <p:cNvPr id="3" name="Grafik 2"/>
          <p:cNvPicPr>
            <a:picLocks noChangeAspect="1"/>
          </p:cNvPicPr>
          <p:nvPr/>
        </p:nvPicPr>
        <p:blipFill>
          <a:blip r:embed="rId2"/>
          <a:stretch>
            <a:fillRect/>
          </a:stretch>
        </p:blipFill>
        <p:spPr>
          <a:xfrm>
            <a:off x="9309463" y="1384664"/>
            <a:ext cx="2056247" cy="2056247"/>
          </a:xfrm>
          <a:prstGeom prst="rect">
            <a:avLst/>
          </a:prstGeom>
        </p:spPr>
      </p:pic>
      <p:sp>
        <p:nvSpPr>
          <p:cNvPr id="8" name="Textfeld 7"/>
          <p:cNvSpPr txBox="1"/>
          <p:nvPr/>
        </p:nvSpPr>
        <p:spPr>
          <a:xfrm>
            <a:off x="9413966" y="3248297"/>
            <a:ext cx="2055223" cy="954107"/>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1x dick und dreieckig</a:t>
            </a:r>
          </a:p>
        </p:txBody>
      </p:sp>
      <p:sp>
        <p:nvSpPr>
          <p:cNvPr id="12" name="Textfeld 11"/>
          <p:cNvSpPr txBox="1"/>
          <p:nvPr/>
        </p:nvSpPr>
        <p:spPr>
          <a:xfrm>
            <a:off x="8682785" y="5304544"/>
            <a:ext cx="2055223" cy="523220"/>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circa 16 cm</a:t>
            </a:r>
          </a:p>
        </p:txBody>
      </p:sp>
      <p:pic>
        <p:nvPicPr>
          <p:cNvPr id="13" name="Grafik 12"/>
          <p:cNvPicPr>
            <a:picLocks noChangeAspect="1"/>
          </p:cNvPicPr>
          <p:nvPr/>
        </p:nvPicPr>
        <p:blipFill rotWithShape="1">
          <a:blip r:embed="rId3"/>
          <a:srcRect l="34559" t="19140" r="35970" b="49325"/>
          <a:stretch/>
        </p:blipFill>
        <p:spPr>
          <a:xfrm>
            <a:off x="163242" y="1657190"/>
            <a:ext cx="7721933" cy="4647815"/>
          </a:xfrm>
          <a:prstGeom prst="rect">
            <a:avLst/>
          </a:prstGeom>
        </p:spPr>
      </p:pic>
      <p:cxnSp>
        <p:nvCxnSpPr>
          <p:cNvPr id="16" name="Gerade Verbindung mit Pfeil 15"/>
          <p:cNvCxnSpPr/>
          <p:nvPr/>
        </p:nvCxnSpPr>
        <p:spPr>
          <a:xfrm flipV="1">
            <a:off x="5808617" y="2664823"/>
            <a:ext cx="3500846" cy="7760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endCxn id="12" idx="1"/>
          </p:cNvCxnSpPr>
          <p:nvPr/>
        </p:nvCxnSpPr>
        <p:spPr>
          <a:xfrm>
            <a:off x="5096473" y="4369141"/>
            <a:ext cx="3586312" cy="11970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385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259037" y="185450"/>
            <a:ext cx="12107134" cy="1199214"/>
          </a:xfrm>
        </p:spPr>
        <p:txBody>
          <a:bodyPr>
            <a:normAutofit/>
          </a:bodyPr>
          <a:lstStyle/>
          <a:p>
            <a:pPr algn="l"/>
            <a:r>
              <a:rPr lang="de-DE" dirty="0">
                <a:latin typeface="Segoe UI Light" panose="020B0502040204020203" pitchFamily="34" charset="0"/>
                <a:cs typeface="Segoe UI Light" panose="020B0502040204020203" pitchFamily="34" charset="0"/>
              </a:rPr>
              <a:t>Hinweise zum Sachbedarf/Material:</a:t>
            </a:r>
          </a:p>
        </p:txBody>
      </p:sp>
      <p:pic>
        <p:nvPicPr>
          <p:cNvPr id="2" name="Grafik 1"/>
          <p:cNvPicPr>
            <a:picLocks noChangeAspect="1"/>
          </p:cNvPicPr>
          <p:nvPr/>
        </p:nvPicPr>
        <p:blipFill rotWithShape="1">
          <a:blip r:embed="rId2"/>
          <a:srcRect l="36777" t="50434" r="38416" b="32650"/>
          <a:stretch/>
        </p:blipFill>
        <p:spPr>
          <a:xfrm>
            <a:off x="259037" y="1926386"/>
            <a:ext cx="8180287" cy="3137647"/>
          </a:xfrm>
          <a:prstGeom prst="rect">
            <a:avLst/>
          </a:prstGeom>
        </p:spPr>
      </p:pic>
      <p:cxnSp>
        <p:nvCxnSpPr>
          <p:cNvPr id="4" name="Gerade Verbindung mit Pfeil 3"/>
          <p:cNvCxnSpPr/>
          <p:nvPr/>
        </p:nvCxnSpPr>
        <p:spPr>
          <a:xfrm>
            <a:off x="6471187" y="4590442"/>
            <a:ext cx="2777316" cy="9482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9405258" y="5064033"/>
            <a:ext cx="2577736" cy="1384995"/>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Altes T-Shirt ohne Knöpfe oder Bänder!</a:t>
            </a:r>
          </a:p>
        </p:txBody>
      </p:sp>
      <p:sp>
        <p:nvSpPr>
          <p:cNvPr id="7" name="Textfeld 6"/>
          <p:cNvSpPr txBox="1"/>
          <p:nvPr/>
        </p:nvSpPr>
        <p:spPr>
          <a:xfrm>
            <a:off x="9139647" y="2634343"/>
            <a:ext cx="2577736" cy="1815882"/>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Gemischte Packung mit Borsten- und Haarpinseln</a:t>
            </a:r>
          </a:p>
        </p:txBody>
      </p:sp>
      <p:cxnSp>
        <p:nvCxnSpPr>
          <p:cNvPr id="8" name="Gerade Verbindung mit Pfeil 7"/>
          <p:cNvCxnSpPr/>
          <p:nvPr/>
        </p:nvCxnSpPr>
        <p:spPr>
          <a:xfrm flipV="1">
            <a:off x="5770864" y="2934789"/>
            <a:ext cx="3477639" cy="14178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4677940" y="4827238"/>
            <a:ext cx="1182929" cy="12451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926207" y="5756530"/>
            <a:ext cx="2577736" cy="523220"/>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8-12 Stifte</a:t>
            </a:r>
          </a:p>
        </p:txBody>
      </p:sp>
    </p:spTree>
    <p:extLst>
      <p:ext uri="{BB962C8B-B14F-4D97-AF65-F5344CB8AC3E}">
        <p14:creationId xmlns:p14="http://schemas.microsoft.com/office/powerpoint/2010/main" val="96026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259037" y="185450"/>
            <a:ext cx="12107134" cy="1199214"/>
          </a:xfrm>
        </p:spPr>
        <p:txBody>
          <a:bodyPr>
            <a:normAutofit/>
          </a:bodyPr>
          <a:lstStyle/>
          <a:p>
            <a:pPr algn="l"/>
            <a:r>
              <a:rPr lang="de-DE" dirty="0">
                <a:latin typeface="Segoe UI Light" panose="020B0502040204020203" pitchFamily="34" charset="0"/>
                <a:cs typeface="Segoe UI Light" panose="020B0502040204020203" pitchFamily="34" charset="0"/>
              </a:rPr>
              <a:t>Hinweise zum Sachbedarf/Material:</a:t>
            </a:r>
          </a:p>
        </p:txBody>
      </p:sp>
      <p:pic>
        <p:nvPicPr>
          <p:cNvPr id="2" name="Grafik 1"/>
          <p:cNvPicPr>
            <a:picLocks noChangeAspect="1"/>
          </p:cNvPicPr>
          <p:nvPr/>
        </p:nvPicPr>
        <p:blipFill rotWithShape="1">
          <a:blip r:embed="rId2"/>
          <a:srcRect l="35689" t="67229" r="38485" b="8606"/>
          <a:stretch/>
        </p:blipFill>
        <p:spPr>
          <a:xfrm>
            <a:off x="119699" y="1883611"/>
            <a:ext cx="7126582" cy="3750835"/>
          </a:xfrm>
          <a:prstGeom prst="rect">
            <a:avLst/>
          </a:prstGeom>
        </p:spPr>
      </p:pic>
      <p:cxnSp>
        <p:nvCxnSpPr>
          <p:cNvPr id="4" name="Gerade Verbindung mit Pfeil 3"/>
          <p:cNvCxnSpPr/>
          <p:nvPr/>
        </p:nvCxnSpPr>
        <p:spPr>
          <a:xfrm flipV="1">
            <a:off x="6920396" y="2656114"/>
            <a:ext cx="1622713" cy="1463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8456023" y="1981200"/>
            <a:ext cx="3461657" cy="954107"/>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keine</a:t>
            </a:r>
          </a:p>
          <a:p>
            <a:r>
              <a:rPr lang="de-DE" sz="2800" dirty="0">
                <a:latin typeface="Segoe UI Light" panose="020B0502040204020203" pitchFamily="34" charset="0"/>
                <a:cs typeface="Segoe UI Light" panose="020B0502040204020203" pitchFamily="34" charset="0"/>
              </a:rPr>
              <a:t>Turnschläppchen!</a:t>
            </a:r>
          </a:p>
        </p:txBody>
      </p:sp>
      <p:cxnSp>
        <p:nvCxnSpPr>
          <p:cNvPr id="7" name="Gerade Verbindung mit Pfeil 6"/>
          <p:cNvCxnSpPr/>
          <p:nvPr/>
        </p:nvCxnSpPr>
        <p:spPr>
          <a:xfrm>
            <a:off x="5705550" y="3942686"/>
            <a:ext cx="2026202" cy="14788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7740812" y="5310844"/>
            <a:ext cx="3461657" cy="523220"/>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einfarbig</a:t>
            </a:r>
          </a:p>
        </p:txBody>
      </p:sp>
      <p:pic>
        <p:nvPicPr>
          <p:cNvPr id="11" name="Grafik 10"/>
          <p:cNvPicPr>
            <a:picLocks noChangeAspect="1"/>
          </p:cNvPicPr>
          <p:nvPr/>
        </p:nvPicPr>
        <p:blipFill>
          <a:blip r:embed="rId3"/>
          <a:stretch>
            <a:fillRect/>
          </a:stretch>
        </p:blipFill>
        <p:spPr>
          <a:xfrm>
            <a:off x="9257508" y="5215755"/>
            <a:ext cx="1236618" cy="1236618"/>
          </a:xfrm>
          <a:prstGeom prst="rect">
            <a:avLst/>
          </a:prstGeom>
        </p:spPr>
      </p:pic>
      <p:cxnSp>
        <p:nvCxnSpPr>
          <p:cNvPr id="13" name="Gerade Verbindung mit Pfeil 12"/>
          <p:cNvCxnSpPr/>
          <p:nvPr/>
        </p:nvCxnSpPr>
        <p:spPr>
          <a:xfrm>
            <a:off x="6789018" y="3707810"/>
            <a:ext cx="1754091" cy="2332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8651967" y="3648754"/>
            <a:ext cx="3461657" cy="1384995"/>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Ohne Schutzhülle! </a:t>
            </a:r>
            <a:br>
              <a:rPr lang="de-DE" sz="2800" dirty="0">
                <a:latin typeface="Segoe UI Light" panose="020B0502040204020203" pitchFamily="34" charset="0"/>
                <a:cs typeface="Segoe UI Light" panose="020B0502040204020203" pitchFamily="34" charset="0"/>
              </a:rPr>
            </a:br>
            <a:r>
              <a:rPr lang="de-DE" sz="2800" dirty="0">
                <a:latin typeface="Segoe UI Light" panose="020B0502040204020203" pitchFamily="34" charset="0"/>
                <a:cs typeface="Segoe UI Light" panose="020B0502040204020203" pitchFamily="34" charset="0"/>
              </a:rPr>
              <a:t>Tafelstifte im Federmäppchen!</a:t>
            </a:r>
          </a:p>
        </p:txBody>
      </p:sp>
    </p:spTree>
    <p:extLst>
      <p:ext uri="{BB962C8B-B14F-4D97-AF65-F5344CB8AC3E}">
        <p14:creationId xmlns:p14="http://schemas.microsoft.com/office/powerpoint/2010/main" val="6566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878797" y="185450"/>
            <a:ext cx="8316003" cy="1199214"/>
          </a:xfrm>
        </p:spPr>
        <p:txBody>
          <a:bodyPr>
            <a:noAutofit/>
          </a:bodyPr>
          <a:lstStyle/>
          <a:p>
            <a:pPr algn="l"/>
            <a:r>
              <a:rPr lang="de-DE" dirty="0">
                <a:latin typeface="Comic Sans MS" panose="030F0702030302020204" pitchFamily="66" charset="0"/>
                <a:cs typeface="Segoe UI Light" panose="020B0502040204020203" pitchFamily="34" charset="0"/>
              </a:rPr>
              <a:t>Sachbedarf/Material:</a:t>
            </a:r>
          </a:p>
        </p:txBody>
      </p:sp>
      <p:sp>
        <p:nvSpPr>
          <p:cNvPr id="3" name="Textfeld 2"/>
          <p:cNvSpPr txBox="1"/>
          <p:nvPr/>
        </p:nvSpPr>
        <p:spPr>
          <a:xfrm>
            <a:off x="986972" y="1506583"/>
            <a:ext cx="9501052" cy="4031873"/>
          </a:xfrm>
          <a:prstGeom prst="rect">
            <a:avLst/>
          </a:prstGeom>
          <a:noFill/>
        </p:spPr>
        <p:txBody>
          <a:bodyPr wrap="square" rtlCol="0">
            <a:spAutoFit/>
          </a:bodyPr>
          <a:lstStyle/>
          <a:p>
            <a:pPr marL="457200" indent="-457200">
              <a:buFont typeface="Arial" panose="020B0604020202020204" pitchFamily="34" charset="0"/>
              <a:buChar char="•"/>
            </a:pPr>
            <a:r>
              <a:rPr lang="de-DE" sz="3200" dirty="0">
                <a:latin typeface="Comic Sans MS" panose="030F0702030302020204" pitchFamily="66" charset="0"/>
                <a:cs typeface="Segoe UI Light" panose="020B0502040204020203" pitchFamily="34" charset="0"/>
              </a:rPr>
              <a:t>Was an Heften und Hefteinbänden gebraucht wird, teilt Ihnen die Klassenlehrerin/der Klassenlehrer zu Beginn des Schuljahres mit.</a:t>
            </a:r>
          </a:p>
          <a:p>
            <a:endParaRPr lang="de-DE" sz="32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3200" dirty="0">
                <a:latin typeface="Comic Sans MS" panose="030F0702030302020204" pitchFamily="66" charset="0"/>
                <a:cs typeface="Segoe UI Light" panose="020B0502040204020203" pitchFamily="34" charset="0"/>
              </a:rPr>
              <a:t>Hefteinbände von älteren Geschwistern, die noch nicht beschädigt oder dreckig sind, können gerne wiederverwendet werden. Natürlich auch angefangene Blöcke!</a:t>
            </a:r>
          </a:p>
        </p:txBody>
      </p:sp>
    </p:spTree>
    <p:extLst>
      <p:ext uri="{BB962C8B-B14F-4D97-AF65-F5344CB8AC3E}">
        <p14:creationId xmlns:p14="http://schemas.microsoft.com/office/powerpoint/2010/main" val="1834405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6000" b="1" dirty="0">
                <a:latin typeface="Comic Sans MS" panose="030F0702030302020204" pitchFamily="66" charset="0"/>
              </a:rPr>
              <a:t>Schulbus – Buszeiten</a:t>
            </a:r>
          </a:p>
        </p:txBody>
      </p:sp>
      <p:sp>
        <p:nvSpPr>
          <p:cNvPr id="3" name="Inhaltsplatzhalter 2"/>
          <p:cNvSpPr>
            <a:spLocks noGrp="1"/>
          </p:cNvSpPr>
          <p:nvPr>
            <p:ph idx="1"/>
          </p:nvPr>
        </p:nvSpPr>
        <p:spPr/>
        <p:txBody>
          <a:bodyPr/>
          <a:lstStyle/>
          <a:p>
            <a:r>
              <a:rPr lang="de-DE" dirty="0">
                <a:latin typeface="Comic Sans MS" panose="030F0702030302020204" pitchFamily="66" charset="0"/>
                <a:cs typeface="Segoe UI Light" panose="020B0502040204020203" pitchFamily="34" charset="0"/>
              </a:rPr>
              <a:t>Abfahrzeiten: 	siehe </a:t>
            </a:r>
            <a:r>
              <a:rPr lang="de-DE" dirty="0" err="1">
                <a:latin typeface="Comic Sans MS" panose="030F0702030302020204" pitchFamily="66" charset="0"/>
                <a:cs typeface="Segoe UI Light" panose="020B0502040204020203" pitchFamily="34" charset="0"/>
              </a:rPr>
              <a:t>Buspläne</a:t>
            </a:r>
            <a:r>
              <a:rPr lang="de-DE" dirty="0">
                <a:latin typeface="Comic Sans MS" panose="030F0702030302020204" pitchFamily="66" charset="0"/>
                <a:cs typeface="Segoe UI Light" panose="020B0502040204020203" pitchFamily="34" charset="0"/>
              </a:rPr>
              <a:t> (vor Ort)</a:t>
            </a:r>
          </a:p>
          <a:p>
            <a:r>
              <a:rPr lang="de-DE" dirty="0">
                <a:latin typeface="Comic Sans MS" panose="030F0702030302020204" pitchFamily="66" charset="0"/>
                <a:cs typeface="Segoe UI Light" panose="020B0502040204020203" pitchFamily="34" charset="0"/>
              </a:rPr>
              <a:t>Bushaltestellen:</a:t>
            </a:r>
          </a:p>
          <a:p>
            <a:pPr marL="0" indent="0">
              <a:buNone/>
            </a:pPr>
            <a:r>
              <a:rPr lang="de-DE" dirty="0">
                <a:latin typeface="Comic Sans MS" panose="030F0702030302020204" pitchFamily="66" charset="0"/>
                <a:cs typeface="Segoe UI Light" panose="020B0502040204020203" pitchFamily="34" charset="0"/>
              </a:rPr>
              <a:t>     „Neueinrichtungen“ werden derzeit überprüft</a:t>
            </a:r>
          </a:p>
          <a:p>
            <a:pPr marL="0" indent="0">
              <a:buNone/>
            </a:pPr>
            <a:endParaRPr lang="de-DE" dirty="0">
              <a:latin typeface="Comic Sans MS" panose="030F0702030302020204" pitchFamily="66" charset="0"/>
              <a:cs typeface="Segoe UI Light" panose="020B0502040204020203" pitchFamily="34" charset="0"/>
            </a:endParaRPr>
          </a:p>
          <a:p>
            <a:r>
              <a:rPr lang="de-DE" dirty="0">
                <a:latin typeface="Comic Sans MS" panose="030F0702030302020204" pitchFamily="66" charset="0"/>
                <a:cs typeface="Segoe UI Light" panose="020B0502040204020203" pitchFamily="34" charset="0"/>
              </a:rPr>
              <a:t>Rückfragen: 	Gemeinde Obertaufkirchen</a:t>
            </a:r>
          </a:p>
          <a:p>
            <a:pPr marL="0" indent="0">
              <a:buNone/>
            </a:pPr>
            <a:r>
              <a:rPr lang="de-DE" dirty="0">
                <a:latin typeface="Comic Sans MS" panose="030F0702030302020204" pitchFamily="66" charset="0"/>
                <a:cs typeface="Segoe UI Light" panose="020B0502040204020203" pitchFamily="34" charset="0"/>
              </a:rPr>
              <a:t>			Gemeinde </a:t>
            </a:r>
            <a:r>
              <a:rPr lang="de-DE" dirty="0" err="1">
                <a:latin typeface="Comic Sans MS" panose="030F0702030302020204" pitchFamily="66" charset="0"/>
                <a:cs typeface="Segoe UI Light" panose="020B0502040204020203" pitchFamily="34" charset="0"/>
              </a:rPr>
              <a:t>Buchbach</a:t>
            </a:r>
            <a:r>
              <a:rPr lang="de-DE" dirty="0">
                <a:latin typeface="Comic Sans MS" panose="030F0702030302020204" pitchFamily="66" charset="0"/>
                <a:cs typeface="Segoe UI Light" panose="020B0502040204020203" pitchFamily="34" charset="0"/>
              </a:rPr>
              <a:t> (Herr Junger)</a:t>
            </a:r>
          </a:p>
          <a:p>
            <a:pPr marL="0" indent="0">
              <a:buNone/>
            </a:pPr>
            <a:endParaRPr lang="de-DE"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3405291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6000" b="1" dirty="0">
                <a:latin typeface="Comic Sans MS" panose="030F0702030302020204" pitchFamily="66" charset="0"/>
              </a:rPr>
              <a:t>Schulweg</a:t>
            </a:r>
          </a:p>
        </p:txBody>
      </p:sp>
      <p:sp>
        <p:nvSpPr>
          <p:cNvPr id="3" name="Inhaltsplatzhalter 2"/>
          <p:cNvSpPr>
            <a:spLocks noGrp="1"/>
          </p:cNvSpPr>
          <p:nvPr>
            <p:ph idx="1"/>
          </p:nvPr>
        </p:nvSpPr>
        <p:spPr/>
        <p:txBody>
          <a:bodyPr/>
          <a:lstStyle/>
          <a:p>
            <a:r>
              <a:rPr lang="de-DE" b="1" i="1" dirty="0">
                <a:solidFill>
                  <a:srgbClr val="00B0F0"/>
                </a:solidFill>
                <a:latin typeface="Comic Sans MS" panose="030F0702030302020204" pitchFamily="66" charset="0"/>
                <a:cs typeface="Segoe UI Light" panose="020B0502040204020203" pitchFamily="34" charset="0"/>
              </a:rPr>
              <a:t>Bustraining</a:t>
            </a:r>
            <a:r>
              <a:rPr lang="de-DE" dirty="0">
                <a:latin typeface="Comic Sans MS" panose="030F0702030302020204" pitchFamily="66" charset="0"/>
                <a:cs typeface="Segoe UI Light" panose="020B0502040204020203" pitchFamily="34" charset="0"/>
              </a:rPr>
              <a:t> / </a:t>
            </a:r>
            <a:r>
              <a:rPr lang="de-DE" b="1" i="1" dirty="0">
                <a:solidFill>
                  <a:srgbClr val="7030A0"/>
                </a:solidFill>
                <a:latin typeface="Comic Sans MS" panose="030F0702030302020204" pitchFamily="66" charset="0"/>
                <a:cs typeface="Segoe UI Light" panose="020B0502040204020203" pitchFamily="34" charset="0"/>
              </a:rPr>
              <a:t>Parkplätze</a:t>
            </a:r>
            <a:r>
              <a:rPr lang="de-DE" dirty="0">
                <a:latin typeface="Comic Sans MS" panose="030F0702030302020204" pitchFamily="66" charset="0"/>
                <a:cs typeface="Segoe UI Light" panose="020B0502040204020203" pitchFamily="34" charset="0"/>
              </a:rPr>
              <a:t> („Elterntaxis“)</a:t>
            </a:r>
          </a:p>
          <a:p>
            <a:endParaRPr lang="de-DE" dirty="0">
              <a:latin typeface="Comic Sans MS" panose="030F0702030302020204" pitchFamily="66" charset="0"/>
              <a:cs typeface="Segoe UI Light" panose="020B0502040204020203" pitchFamily="34" charset="0"/>
            </a:endParaRPr>
          </a:p>
          <a:p>
            <a:r>
              <a:rPr lang="de-DE" b="1" i="1" dirty="0">
                <a:solidFill>
                  <a:srgbClr val="FF0000"/>
                </a:solidFill>
                <a:latin typeface="Comic Sans MS" panose="030F0702030302020204" pitchFamily="66" charset="0"/>
                <a:cs typeface="Segoe UI Light" panose="020B0502040204020203" pitchFamily="34" charset="0"/>
              </a:rPr>
              <a:t>Schulweg</a:t>
            </a:r>
            <a:r>
              <a:rPr lang="de-DE" dirty="0">
                <a:latin typeface="Comic Sans MS" panose="030F0702030302020204" pitchFamily="66" charset="0"/>
                <a:cs typeface="Segoe UI Light" panose="020B0502040204020203" pitchFamily="34" charset="0"/>
              </a:rPr>
              <a:t> bitte vorab üben</a:t>
            </a:r>
          </a:p>
          <a:p>
            <a:pPr marL="0" indent="0">
              <a:buNone/>
            </a:pPr>
            <a:endParaRPr lang="de-DE" dirty="0">
              <a:latin typeface="Comic Sans MS" panose="030F0702030302020204" pitchFamily="66" charset="0"/>
              <a:cs typeface="Segoe UI Light" panose="020B0502040204020203" pitchFamily="34" charset="0"/>
            </a:endParaRPr>
          </a:p>
          <a:p>
            <a:r>
              <a:rPr lang="de-DE" dirty="0">
                <a:latin typeface="Comic Sans MS" panose="030F0702030302020204" pitchFamily="66" charset="0"/>
                <a:cs typeface="Segoe UI Light" panose="020B0502040204020203" pitchFamily="34" charset="0"/>
              </a:rPr>
              <a:t>Wenden Sie sich bei Fragen bitte an:</a:t>
            </a:r>
            <a:endParaRPr lang="de-DE" sz="1100" dirty="0">
              <a:latin typeface="Comic Sans MS" panose="030F0702030302020204" pitchFamily="66" charset="0"/>
              <a:cs typeface="Segoe UI Light" panose="020B0502040204020203" pitchFamily="34" charset="0"/>
            </a:endParaRPr>
          </a:p>
          <a:p>
            <a:endParaRPr lang="de-DE" sz="1100" dirty="0">
              <a:latin typeface="Comic Sans MS" panose="030F0702030302020204" pitchFamily="66" charset="0"/>
              <a:cs typeface="Segoe UI Light" panose="020B0502040204020203" pitchFamily="34" charset="0"/>
            </a:endParaRPr>
          </a:p>
          <a:p>
            <a:pPr lvl="1"/>
            <a:r>
              <a:rPr lang="de-DE" dirty="0">
                <a:solidFill>
                  <a:srgbClr val="0000FF"/>
                </a:solidFill>
                <a:latin typeface="Comic Sans MS" panose="030F0702030302020204" pitchFamily="66" charset="0"/>
                <a:cs typeface="Segoe UI Light" panose="020B0502040204020203" pitchFamily="34" charset="0"/>
              </a:rPr>
              <a:t>Gemeinde Obertaufkirchen</a:t>
            </a:r>
            <a:endParaRPr lang="de-DE" sz="800" dirty="0">
              <a:solidFill>
                <a:srgbClr val="0000FF"/>
              </a:solidFill>
              <a:latin typeface="Comic Sans MS" panose="030F0702030302020204" pitchFamily="66" charset="0"/>
              <a:cs typeface="Segoe UI Light" panose="020B0502040204020203" pitchFamily="34" charset="0"/>
            </a:endParaRPr>
          </a:p>
          <a:p>
            <a:pPr lvl="1"/>
            <a:endParaRPr lang="de-DE" sz="800" dirty="0">
              <a:latin typeface="Comic Sans MS" panose="030F0702030302020204" pitchFamily="66" charset="0"/>
              <a:cs typeface="Segoe UI Light" panose="020B0502040204020203" pitchFamily="34" charset="0"/>
            </a:endParaRPr>
          </a:p>
          <a:p>
            <a:pPr lvl="1"/>
            <a:r>
              <a:rPr lang="de-DE" dirty="0">
                <a:solidFill>
                  <a:srgbClr val="0000FF"/>
                </a:solidFill>
                <a:latin typeface="Comic Sans MS" panose="030F0702030302020204" pitchFamily="66" charset="0"/>
                <a:cs typeface="Segoe UI Light" panose="020B0502040204020203" pitchFamily="34" charset="0"/>
              </a:rPr>
              <a:t>Gemeinde Buchbach (Herr Junger)</a:t>
            </a:r>
          </a:p>
          <a:p>
            <a:pPr marL="0" indent="0">
              <a:buNone/>
            </a:pPr>
            <a:endParaRPr lang="de-DE"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3581485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6000" b="1" i="1" dirty="0">
                <a:solidFill>
                  <a:srgbClr val="FFC000"/>
                </a:solidFill>
                <a:effectLst>
                  <a:outerShdw blurRad="38100" dist="38100" dir="2700000" algn="tl">
                    <a:srgbClr val="000000">
                      <a:alpha val="43137"/>
                    </a:srgbClr>
                  </a:outerShdw>
                </a:effectLst>
                <a:latin typeface="Comic Sans MS" panose="030F0702030302020204" pitchFamily="66" charset="0"/>
              </a:rPr>
              <a:t>Mittagsbetreuung</a:t>
            </a:r>
            <a:endParaRPr lang="de-DE" b="1" i="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
        <p:nvSpPr>
          <p:cNvPr id="3" name="Inhaltsplatzhalter 2"/>
          <p:cNvSpPr>
            <a:spLocks noGrp="1"/>
          </p:cNvSpPr>
          <p:nvPr>
            <p:ph idx="1"/>
          </p:nvPr>
        </p:nvSpPr>
        <p:spPr/>
        <p:txBody>
          <a:bodyPr>
            <a:normAutofit fontScale="55000" lnSpcReduction="20000"/>
          </a:bodyPr>
          <a:lstStyle/>
          <a:p>
            <a:r>
              <a:rPr lang="de-DE" sz="6500" dirty="0">
                <a:latin typeface="Comic Sans MS" panose="030F0702030302020204" pitchFamily="66" charset="0"/>
                <a:cs typeface="Segoe UI Light" panose="020B0502040204020203" pitchFamily="34" charset="0"/>
              </a:rPr>
              <a:t>OGTS Schwindegg / MB Obertaufkirchen:</a:t>
            </a:r>
            <a:r>
              <a:rPr lang="de-DE" sz="4100" dirty="0">
                <a:latin typeface="Comic Sans MS" panose="030F0702030302020204" pitchFamily="66" charset="0"/>
                <a:cs typeface="Segoe UI Light" panose="020B0502040204020203" pitchFamily="34" charset="0"/>
              </a:rPr>
              <a:t>	</a:t>
            </a:r>
          </a:p>
          <a:p>
            <a:pPr marL="0" indent="0">
              <a:buNone/>
            </a:pPr>
            <a:r>
              <a:rPr lang="de-DE" dirty="0">
                <a:latin typeface="Comic Sans MS" panose="030F0702030302020204" pitchFamily="66" charset="0"/>
                <a:cs typeface="Segoe UI Light" panose="020B0502040204020203" pitchFamily="34" charset="0"/>
              </a:rPr>
              <a:t>	</a:t>
            </a:r>
          </a:p>
          <a:p>
            <a:pPr lvl="1"/>
            <a:r>
              <a:rPr lang="de-DE" sz="5100" dirty="0">
                <a:latin typeface="Comic Sans MS" panose="030F0702030302020204" pitchFamily="66" charset="0"/>
                <a:cs typeface="Segoe UI Light" panose="020B0502040204020203" pitchFamily="34" charset="0"/>
              </a:rPr>
              <a:t>Anmeldung </a:t>
            </a:r>
            <a:r>
              <a:rPr lang="de-DE" sz="5100" b="1" i="1" dirty="0">
                <a:latin typeface="Comic Sans MS" panose="030F0702030302020204" pitchFamily="66" charset="0"/>
                <a:cs typeface="Segoe UI Light" panose="020B0502040204020203" pitchFamily="34" charset="0"/>
              </a:rPr>
              <a:t>derzeit noch </a:t>
            </a:r>
            <a:r>
              <a:rPr lang="de-DE" sz="5100" b="1" i="1" dirty="0">
                <a:solidFill>
                  <a:srgbClr val="FF0000"/>
                </a:solidFill>
                <a:latin typeface="Comic Sans MS" panose="030F0702030302020204" pitchFamily="66" charset="0"/>
                <a:cs typeface="Segoe UI Light" panose="020B0502040204020203" pitchFamily="34" charset="0"/>
              </a:rPr>
              <a:t>nicht möglich!</a:t>
            </a:r>
          </a:p>
          <a:p>
            <a:pPr lvl="1"/>
            <a:r>
              <a:rPr lang="de-DE" sz="5100" dirty="0">
                <a:latin typeface="Comic Sans MS" panose="030F0702030302020204" pitchFamily="66" charset="0"/>
                <a:cs typeface="Segoe UI Light" panose="020B0502040204020203" pitchFamily="34" charset="0"/>
              </a:rPr>
              <a:t>Diakonie: 08082 9495808 oder die</a:t>
            </a:r>
          </a:p>
          <a:p>
            <a:pPr lvl="1"/>
            <a:r>
              <a:rPr lang="de-DE" sz="5100" dirty="0">
                <a:latin typeface="Comic Sans MS" panose="030F0702030302020204" pitchFamily="66" charset="0"/>
                <a:cs typeface="Segoe UI Light" panose="020B0502040204020203" pitchFamily="34" charset="0"/>
              </a:rPr>
              <a:t>Grundschule Schwindegg: 08082 354</a:t>
            </a:r>
          </a:p>
          <a:p>
            <a:pPr lvl="1"/>
            <a:r>
              <a:rPr lang="de-DE" sz="5100" dirty="0">
                <a:latin typeface="Comic Sans MS" panose="030F0702030302020204" pitchFamily="66" charset="0"/>
                <a:cs typeface="Segoe UI Light" panose="020B0502040204020203" pitchFamily="34" charset="0"/>
              </a:rPr>
              <a:t>Grundschule Obertaufkirchen: 08082 94147</a:t>
            </a:r>
          </a:p>
          <a:p>
            <a:endParaRPr lang="de-DE" dirty="0">
              <a:latin typeface="Comic Sans MS" panose="030F0702030302020204" pitchFamily="66" charset="0"/>
              <a:cs typeface="Segoe UI Light" panose="020B0502040204020203" pitchFamily="34" charset="0"/>
            </a:endParaRPr>
          </a:p>
          <a:p>
            <a:r>
              <a:rPr lang="de-DE" sz="3400" dirty="0">
                <a:latin typeface="Comic Sans MS" panose="030F0702030302020204" pitchFamily="66" charset="0"/>
                <a:cs typeface="Segoe UI Light" panose="020B0502040204020203" pitchFamily="34" charset="0"/>
              </a:rPr>
              <a:t>Aktualisierte Anmeldebögen liegen noch nicht vor !</a:t>
            </a:r>
          </a:p>
          <a:p>
            <a:endParaRPr lang="de-DE" sz="3400" dirty="0">
              <a:latin typeface="Comic Sans MS" panose="030F0702030302020204" pitchFamily="66" charset="0"/>
              <a:cs typeface="Segoe UI Light" panose="020B0502040204020203" pitchFamily="34" charset="0"/>
            </a:endParaRPr>
          </a:p>
          <a:p>
            <a:r>
              <a:rPr lang="de-DE" sz="3400" b="1" i="1" dirty="0">
                <a:solidFill>
                  <a:srgbClr val="C0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INTERESSENSBEKUNDUNG</a:t>
            </a:r>
            <a:r>
              <a:rPr lang="de-DE" sz="3400" dirty="0">
                <a:latin typeface="Comic Sans MS" panose="030F0702030302020204" pitchFamily="66" charset="0"/>
                <a:cs typeface="Segoe UI Light" panose="020B0502040204020203" pitchFamily="34" charset="0"/>
              </a:rPr>
              <a:t>: bis </a:t>
            </a:r>
            <a:r>
              <a:rPr lang="de-DE" sz="3400" b="1" i="1"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30.04.2026</a:t>
            </a:r>
            <a:r>
              <a:rPr lang="de-DE" sz="3400" dirty="0">
                <a:latin typeface="Comic Sans MS" panose="030F0702030302020204" pitchFamily="66" charset="0"/>
                <a:cs typeface="Segoe UI Light" panose="020B0502040204020203" pitchFamily="34" charset="0"/>
              </a:rPr>
              <a:t> hinterlegen !</a:t>
            </a:r>
          </a:p>
          <a:p>
            <a:pPr>
              <a:buFontTx/>
              <a:buChar char="-"/>
            </a:pPr>
            <a:endParaRPr lang="de-DE" dirty="0">
              <a:latin typeface="Comic Sans MS" panose="030F0702030302020204" pitchFamily="66" charset="0"/>
              <a:cs typeface="Segoe UI Light" panose="020B0502040204020203" pitchFamily="34" charset="0"/>
            </a:endParaRPr>
          </a:p>
          <a:p>
            <a:pPr marL="0" indent="0" algn="ctr">
              <a:buNone/>
            </a:pPr>
            <a:endParaRPr lang="de-DE" sz="2000" dirty="0">
              <a:latin typeface="Comic Sans MS" panose="030F0702030302020204" pitchFamily="66" charset="0"/>
              <a:cs typeface="Segoe UI Light" panose="020B0502040204020203" pitchFamily="34" charset="0"/>
            </a:endParaRPr>
          </a:p>
          <a:p>
            <a:pPr marL="0" indent="0" algn="ctr">
              <a:buNone/>
            </a:pPr>
            <a:r>
              <a:rPr lang="de-DE" sz="2000" dirty="0">
                <a:latin typeface="Comic Sans MS" panose="030F0702030302020204" pitchFamily="66" charset="0"/>
                <a:cs typeface="Segoe UI Light" panose="020B0502040204020203" pitchFamily="34" charset="0"/>
              </a:rPr>
              <a:t>(Infos: siehe www.schule-obertaufkirchen.de)</a:t>
            </a:r>
          </a:p>
          <a:p>
            <a:pPr marL="0" indent="0">
              <a:buNone/>
            </a:pPr>
            <a:endParaRPr lang="de-DE"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1299013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6000" b="1" i="1" dirty="0">
                <a:solidFill>
                  <a:srgbClr val="FFC000"/>
                </a:solidFill>
                <a:effectLst>
                  <a:outerShdw blurRad="38100" dist="38100" dir="2700000" algn="tl">
                    <a:srgbClr val="000000">
                      <a:alpha val="43137"/>
                    </a:srgbClr>
                  </a:outerShdw>
                </a:effectLst>
                <a:latin typeface="Comic Sans MS" panose="030F0702030302020204" pitchFamily="66" charset="0"/>
              </a:rPr>
              <a:t>Mittagsbetreuung</a:t>
            </a:r>
            <a:endParaRPr lang="de-DE" b="1" dirty="0">
              <a:latin typeface="Comic Sans MS" panose="030F0702030302020204" pitchFamily="66" charset="0"/>
            </a:endParaRPr>
          </a:p>
        </p:txBody>
      </p:sp>
      <p:sp>
        <p:nvSpPr>
          <p:cNvPr id="3" name="Inhaltsplatzhalter 2"/>
          <p:cNvSpPr>
            <a:spLocks noGrp="1"/>
          </p:cNvSpPr>
          <p:nvPr>
            <p:ph idx="1"/>
          </p:nvPr>
        </p:nvSpPr>
        <p:spPr/>
        <p:txBody>
          <a:bodyPr>
            <a:normAutofit fontScale="92500"/>
          </a:bodyPr>
          <a:lstStyle/>
          <a:p>
            <a:r>
              <a:rPr lang="de-DE" sz="6500" dirty="0">
                <a:latin typeface="Comic Sans MS" panose="030F0702030302020204" pitchFamily="66" charset="0"/>
                <a:cs typeface="Segoe UI Light" panose="020B0502040204020203" pitchFamily="34" charset="0"/>
              </a:rPr>
              <a:t>OGTS  Obertaufkirchen:</a:t>
            </a:r>
            <a:r>
              <a:rPr lang="de-DE" sz="4100" dirty="0">
                <a:latin typeface="Comic Sans MS" panose="030F0702030302020204" pitchFamily="66" charset="0"/>
                <a:cs typeface="Segoe UI Light" panose="020B0502040204020203" pitchFamily="34" charset="0"/>
              </a:rPr>
              <a:t>	</a:t>
            </a:r>
          </a:p>
          <a:p>
            <a:pPr marL="0" indent="0">
              <a:buNone/>
            </a:pPr>
            <a:r>
              <a:rPr lang="de-DE" dirty="0">
                <a:latin typeface="Comic Sans MS" panose="030F0702030302020204" pitchFamily="66" charset="0"/>
                <a:cs typeface="Segoe UI Light" panose="020B0502040204020203" pitchFamily="34" charset="0"/>
              </a:rPr>
              <a:t>	</a:t>
            </a:r>
            <a:endParaRPr lang="de-DE" sz="4000" dirty="0">
              <a:latin typeface="Comic Sans MS" panose="030F0702030302020204" pitchFamily="66" charset="0"/>
              <a:cs typeface="Segoe UI Light" panose="020B0502040204020203" pitchFamily="34" charset="0"/>
            </a:endParaRPr>
          </a:p>
          <a:p>
            <a:pPr lvl="1"/>
            <a:r>
              <a:rPr lang="de-DE" sz="4000" b="1" i="1" dirty="0">
                <a:solidFill>
                  <a:srgbClr val="C0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OGTS</a:t>
            </a:r>
            <a:r>
              <a:rPr lang="de-DE" sz="4000" dirty="0">
                <a:latin typeface="Comic Sans MS" panose="030F0702030302020204" pitchFamily="66" charset="0"/>
                <a:cs typeface="Segoe UI Light" panose="020B0502040204020203" pitchFamily="34" charset="0"/>
              </a:rPr>
              <a:t> </a:t>
            </a:r>
            <a:r>
              <a:rPr lang="de-DE" sz="3200" dirty="0">
                <a:latin typeface="Comic Sans MS" panose="030F0702030302020204" pitchFamily="66" charset="0"/>
                <a:cs typeface="Segoe UI Light" panose="020B0502040204020203" pitchFamily="34" charset="0"/>
              </a:rPr>
              <a:t>(kurz) </a:t>
            </a:r>
            <a:r>
              <a:rPr lang="de-DE" sz="4000" dirty="0">
                <a:latin typeface="Comic Sans MS" panose="030F0702030302020204" pitchFamily="66" charset="0"/>
                <a:cs typeface="Segoe UI Light" panose="020B0502040204020203" pitchFamily="34" charset="0"/>
              </a:rPr>
              <a:t>	</a:t>
            </a:r>
            <a:r>
              <a:rPr lang="de-DE" sz="4000" b="1" i="1"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bis 14:00 Uhr</a:t>
            </a:r>
          </a:p>
          <a:p>
            <a:pPr lvl="1"/>
            <a:r>
              <a:rPr lang="de-DE" sz="4000" dirty="0">
                <a:latin typeface="Comic Sans MS" panose="030F0702030302020204" pitchFamily="66" charset="0"/>
                <a:cs typeface="Segoe UI Light" panose="020B0502040204020203" pitchFamily="34" charset="0"/>
              </a:rPr>
              <a:t>Gemeinderatsbeschluss</a:t>
            </a:r>
          </a:p>
          <a:p>
            <a:pPr lvl="1"/>
            <a:r>
              <a:rPr lang="de-DE" sz="4000" dirty="0">
                <a:latin typeface="Comic Sans MS" panose="030F0702030302020204" pitchFamily="66" charset="0"/>
                <a:cs typeface="Segoe UI Light" panose="020B0502040204020203" pitchFamily="34" charset="0"/>
              </a:rPr>
              <a:t>Umbau der GS Obertaufkirchen (UG)</a:t>
            </a:r>
          </a:p>
          <a:p>
            <a:pPr lvl="1"/>
            <a:r>
              <a:rPr lang="de-DE" sz="4000" dirty="0">
                <a:latin typeface="Comic Sans MS" panose="030F0702030302020204" pitchFamily="66" charset="0"/>
                <a:cs typeface="Segoe UI Light" panose="020B0502040204020203" pitchFamily="34" charset="0"/>
              </a:rPr>
              <a:t>OGTS-Konzept wird gerade ausgearbeitet (Koordinator: Herr </a:t>
            </a:r>
            <a:r>
              <a:rPr lang="de-DE" sz="4000" dirty="0" err="1">
                <a:latin typeface="Comic Sans MS" panose="030F0702030302020204" pitchFamily="66" charset="0"/>
                <a:cs typeface="Segoe UI Light" panose="020B0502040204020203" pitchFamily="34" charset="0"/>
              </a:rPr>
              <a:t>Senftl</a:t>
            </a:r>
            <a:r>
              <a:rPr lang="de-DE" sz="4000" dirty="0">
                <a:latin typeface="Comic Sans MS" panose="030F0702030302020204" pitchFamily="66" charset="0"/>
                <a:cs typeface="Segoe UI Light" panose="020B0502040204020203" pitchFamily="34" charset="0"/>
              </a:rPr>
              <a:t>)</a:t>
            </a:r>
          </a:p>
          <a:p>
            <a:pPr marL="457200" lvl="1" indent="0">
              <a:buNone/>
            </a:pPr>
            <a:endParaRPr lang="de-DE" sz="4000" dirty="0">
              <a:latin typeface="Comic Sans MS" panose="030F0702030302020204" pitchFamily="66" charset="0"/>
              <a:cs typeface="Segoe UI Light" panose="020B0502040204020203" pitchFamily="34" charset="0"/>
            </a:endParaRPr>
          </a:p>
          <a:p>
            <a:pPr lvl="1"/>
            <a:endParaRPr lang="de-DE" sz="4000" dirty="0">
              <a:latin typeface="Comic Sans MS" panose="030F0702030302020204" pitchFamily="66" charset="0"/>
              <a:cs typeface="Segoe UI Light" panose="020B0502040204020203" pitchFamily="34" charset="0"/>
            </a:endParaRPr>
          </a:p>
          <a:p>
            <a:pPr lvl="1"/>
            <a:endParaRPr lang="de-DE" sz="51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3904556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6000" b="1" i="1" dirty="0">
                <a:solidFill>
                  <a:srgbClr val="FFC000"/>
                </a:solidFill>
                <a:effectLst>
                  <a:outerShdw blurRad="38100" dist="38100" dir="2700000" algn="tl">
                    <a:srgbClr val="000000">
                      <a:alpha val="43137"/>
                    </a:srgbClr>
                  </a:outerShdw>
                </a:effectLst>
                <a:latin typeface="Comic Sans MS" panose="030F0702030302020204" pitchFamily="66" charset="0"/>
              </a:rPr>
              <a:t>Mittagsbetreuung</a:t>
            </a:r>
            <a:endParaRPr lang="de-DE" b="1" dirty="0">
              <a:latin typeface="Comic Sans MS" panose="030F0702030302020204" pitchFamily="66" charset="0"/>
            </a:endParaRPr>
          </a:p>
        </p:txBody>
      </p:sp>
      <p:sp>
        <p:nvSpPr>
          <p:cNvPr id="3" name="Inhaltsplatzhalter 2"/>
          <p:cNvSpPr>
            <a:spLocks noGrp="1"/>
          </p:cNvSpPr>
          <p:nvPr>
            <p:ph idx="1"/>
          </p:nvPr>
        </p:nvSpPr>
        <p:spPr/>
        <p:txBody>
          <a:bodyPr>
            <a:normAutofit/>
          </a:bodyPr>
          <a:lstStyle/>
          <a:p>
            <a:r>
              <a:rPr lang="de-DE" sz="6500" dirty="0">
                <a:latin typeface="Comic Sans MS" panose="030F0702030302020204" pitchFamily="66" charset="0"/>
                <a:cs typeface="Segoe UI Light" panose="020B0502040204020203" pitchFamily="34" charset="0"/>
              </a:rPr>
              <a:t>OGTS  Schwindegg:</a:t>
            </a:r>
            <a:r>
              <a:rPr lang="de-DE" sz="4100" dirty="0">
                <a:latin typeface="Comic Sans MS" panose="030F0702030302020204" pitchFamily="66" charset="0"/>
                <a:cs typeface="Segoe UI Light" panose="020B0502040204020203" pitchFamily="34" charset="0"/>
              </a:rPr>
              <a:t>	</a:t>
            </a:r>
          </a:p>
          <a:p>
            <a:pPr marL="0" indent="0">
              <a:buNone/>
            </a:pPr>
            <a:r>
              <a:rPr lang="de-DE" dirty="0">
                <a:latin typeface="Comic Sans MS" panose="030F0702030302020204" pitchFamily="66" charset="0"/>
                <a:cs typeface="Segoe UI Light" panose="020B0502040204020203" pitchFamily="34" charset="0"/>
              </a:rPr>
              <a:t>	</a:t>
            </a:r>
            <a:endParaRPr lang="de-DE" sz="4000" dirty="0">
              <a:latin typeface="Comic Sans MS" panose="030F0702030302020204" pitchFamily="66" charset="0"/>
              <a:cs typeface="Segoe UI Light" panose="020B0502040204020203" pitchFamily="34" charset="0"/>
            </a:endParaRPr>
          </a:p>
          <a:p>
            <a:pPr lvl="1"/>
            <a:r>
              <a:rPr lang="de-DE" sz="4000" b="1" i="1" dirty="0">
                <a:solidFill>
                  <a:srgbClr val="C0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OGTS</a:t>
            </a:r>
            <a:r>
              <a:rPr lang="de-DE" sz="4000" dirty="0">
                <a:latin typeface="Comic Sans MS" panose="030F0702030302020204" pitchFamily="66" charset="0"/>
                <a:cs typeface="Segoe UI Light" panose="020B0502040204020203" pitchFamily="34" charset="0"/>
              </a:rPr>
              <a:t> </a:t>
            </a:r>
            <a:r>
              <a:rPr lang="de-DE" sz="3200" dirty="0">
                <a:latin typeface="Comic Sans MS" panose="030F0702030302020204" pitchFamily="66" charset="0"/>
                <a:cs typeface="Segoe UI Light" panose="020B0502040204020203" pitchFamily="34" charset="0"/>
              </a:rPr>
              <a:t>(lang) </a:t>
            </a:r>
            <a:r>
              <a:rPr lang="de-DE" sz="4000" dirty="0">
                <a:latin typeface="Comic Sans MS" panose="030F0702030302020204" pitchFamily="66" charset="0"/>
                <a:cs typeface="Segoe UI Light" panose="020B0502040204020203" pitchFamily="34" charset="0"/>
              </a:rPr>
              <a:t>	</a:t>
            </a:r>
            <a:r>
              <a:rPr lang="de-DE" sz="4000" b="1" i="1"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bis 16:00 Uhr</a:t>
            </a:r>
          </a:p>
          <a:p>
            <a:pPr lvl="1"/>
            <a:r>
              <a:rPr lang="de-DE" sz="4000" dirty="0">
                <a:latin typeface="Comic Sans MS" panose="030F0702030302020204" pitchFamily="66" charset="0"/>
                <a:cs typeface="Segoe UI Light" panose="020B0502040204020203" pitchFamily="34" charset="0"/>
              </a:rPr>
              <a:t>bestehendes OGTS-Konzept (</a:t>
            </a:r>
            <a:r>
              <a:rPr lang="de-DE" sz="4000" b="1" i="1" dirty="0">
                <a:solidFill>
                  <a:srgbClr val="00B0F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Diakonie</a:t>
            </a:r>
            <a:r>
              <a:rPr lang="de-DE" sz="4000" dirty="0">
                <a:latin typeface="Comic Sans MS" panose="030F0702030302020204" pitchFamily="66" charset="0"/>
                <a:cs typeface="Segoe UI Light" panose="020B0502040204020203" pitchFamily="34" charset="0"/>
              </a:rPr>
              <a:t>)</a:t>
            </a:r>
          </a:p>
          <a:p>
            <a:pPr lvl="1"/>
            <a:r>
              <a:rPr lang="de-DE" sz="4000" dirty="0">
                <a:latin typeface="Comic Sans MS" panose="030F0702030302020204" pitchFamily="66" charset="0"/>
                <a:cs typeface="Segoe UI Light" panose="020B0502040204020203" pitchFamily="34" charset="0"/>
              </a:rPr>
              <a:t>an der GS Schwindegg</a:t>
            </a:r>
          </a:p>
          <a:p>
            <a:pPr marL="457200" lvl="1" indent="0">
              <a:buNone/>
            </a:pPr>
            <a:endParaRPr lang="de-DE" sz="4000" dirty="0">
              <a:latin typeface="Comic Sans MS" panose="030F0702030302020204" pitchFamily="66" charset="0"/>
              <a:cs typeface="Segoe UI Light" panose="020B0502040204020203" pitchFamily="34" charset="0"/>
            </a:endParaRPr>
          </a:p>
          <a:p>
            <a:pPr lvl="1"/>
            <a:endParaRPr lang="de-DE" sz="4000" dirty="0">
              <a:latin typeface="Comic Sans MS" panose="030F0702030302020204" pitchFamily="66" charset="0"/>
              <a:cs typeface="Segoe UI Light" panose="020B0502040204020203" pitchFamily="34" charset="0"/>
            </a:endParaRPr>
          </a:p>
          <a:p>
            <a:pPr lvl="1"/>
            <a:endParaRPr lang="de-DE" sz="51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4001543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6000" b="1" i="1" dirty="0">
                <a:solidFill>
                  <a:srgbClr val="FFC000"/>
                </a:solidFill>
                <a:effectLst>
                  <a:outerShdw blurRad="38100" dist="38100" dir="2700000" algn="tl">
                    <a:srgbClr val="000000">
                      <a:alpha val="43137"/>
                    </a:srgbClr>
                  </a:outerShdw>
                </a:effectLst>
                <a:latin typeface="Comic Sans MS" panose="030F0702030302020204" pitchFamily="66" charset="0"/>
              </a:rPr>
              <a:t>Mittagsbetreuung</a:t>
            </a:r>
            <a:endParaRPr lang="de-DE" b="1" dirty="0">
              <a:latin typeface="Comic Sans MS" panose="030F0702030302020204" pitchFamily="66" charset="0"/>
            </a:endParaRPr>
          </a:p>
        </p:txBody>
      </p:sp>
      <p:sp>
        <p:nvSpPr>
          <p:cNvPr id="3" name="Inhaltsplatzhalter 2"/>
          <p:cNvSpPr>
            <a:spLocks noGrp="1"/>
          </p:cNvSpPr>
          <p:nvPr>
            <p:ph idx="1"/>
          </p:nvPr>
        </p:nvSpPr>
        <p:spPr/>
        <p:txBody>
          <a:bodyPr>
            <a:normAutofit fontScale="92500"/>
          </a:bodyPr>
          <a:lstStyle/>
          <a:p>
            <a:r>
              <a:rPr lang="de-DE" sz="6500" b="1" i="1" dirty="0">
                <a:solidFill>
                  <a:srgbClr val="C0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OGTS</a:t>
            </a:r>
            <a:r>
              <a:rPr lang="de-DE" sz="6500" dirty="0">
                <a:latin typeface="Comic Sans MS" panose="030F0702030302020204" pitchFamily="66" charset="0"/>
                <a:cs typeface="Segoe UI Light" panose="020B0502040204020203" pitchFamily="34" charset="0"/>
              </a:rPr>
              <a:t> </a:t>
            </a:r>
            <a:r>
              <a:rPr lang="de-DE" sz="3600" dirty="0">
                <a:latin typeface="Comic Sans MS" panose="030F0702030302020204" pitchFamily="66" charset="0"/>
                <a:cs typeface="Segoe UI Light" panose="020B0502040204020203" pitchFamily="34" charset="0"/>
              </a:rPr>
              <a:t>(OTK / Schw.):</a:t>
            </a:r>
            <a:r>
              <a:rPr lang="de-DE" sz="4100" dirty="0">
                <a:latin typeface="Comic Sans MS" panose="030F0702030302020204" pitchFamily="66" charset="0"/>
                <a:cs typeface="Segoe UI Light" panose="020B0502040204020203" pitchFamily="34" charset="0"/>
              </a:rPr>
              <a:t>	</a:t>
            </a:r>
          </a:p>
          <a:p>
            <a:pPr marL="0" indent="0">
              <a:buNone/>
            </a:pPr>
            <a:r>
              <a:rPr lang="de-DE" dirty="0">
                <a:latin typeface="Comic Sans MS" panose="030F0702030302020204" pitchFamily="66" charset="0"/>
                <a:cs typeface="Segoe UI Light" panose="020B0502040204020203" pitchFamily="34" charset="0"/>
              </a:rPr>
              <a:t>	</a:t>
            </a:r>
            <a:endParaRPr lang="de-DE" sz="4000" dirty="0">
              <a:latin typeface="Comic Sans MS" panose="030F0702030302020204" pitchFamily="66" charset="0"/>
              <a:cs typeface="Segoe UI Light" panose="020B0502040204020203" pitchFamily="34" charset="0"/>
            </a:endParaRPr>
          </a:p>
          <a:p>
            <a:pPr lvl="1"/>
            <a:r>
              <a:rPr lang="de-DE" sz="4000" dirty="0">
                <a:latin typeface="Comic Sans MS" panose="030F0702030302020204" pitchFamily="66" charset="0"/>
                <a:cs typeface="Segoe UI Light" panose="020B0502040204020203" pitchFamily="34" charset="0"/>
              </a:rPr>
              <a:t>verbindliches Mittagessen (kostenpflichtig)</a:t>
            </a:r>
          </a:p>
          <a:p>
            <a:pPr lvl="1"/>
            <a:r>
              <a:rPr lang="de-DE" sz="4000" dirty="0">
                <a:latin typeface="Comic Sans MS" panose="030F0702030302020204" pitchFamily="66" charset="0"/>
                <a:cs typeface="Segoe UI Light" panose="020B0502040204020203" pitchFamily="34" charset="0"/>
              </a:rPr>
              <a:t>OGTS-Konzept: Hausaufgabenbetreuung, …</a:t>
            </a:r>
          </a:p>
          <a:p>
            <a:pPr lvl="1"/>
            <a:r>
              <a:rPr lang="de-DE" sz="4000" dirty="0">
                <a:latin typeface="Comic Sans MS" panose="030F0702030302020204" pitchFamily="66" charset="0"/>
                <a:cs typeface="Segoe UI Light" panose="020B0502040204020203" pitchFamily="34" charset="0"/>
              </a:rPr>
              <a:t>Buchung von </a:t>
            </a:r>
            <a:r>
              <a:rPr lang="de-DE" sz="4000" b="1" i="1" dirty="0">
                <a:solidFill>
                  <a:srgbClr val="7030A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mind. 2 Tagen</a:t>
            </a:r>
          </a:p>
          <a:p>
            <a:pPr lvl="1"/>
            <a:r>
              <a:rPr lang="de-DE" sz="4000" b="1" i="1" dirty="0">
                <a:latin typeface="Comic Sans MS" panose="030F0702030302020204" pitchFamily="66" charset="0"/>
                <a:cs typeface="Segoe UI Light" panose="020B0502040204020203" pitchFamily="34" charset="0"/>
              </a:rPr>
              <a:t>kostenfreie</a:t>
            </a:r>
            <a:r>
              <a:rPr lang="de-DE" sz="4000" dirty="0">
                <a:latin typeface="Comic Sans MS" panose="030F0702030302020204" pitchFamily="66" charset="0"/>
                <a:cs typeface="Segoe UI Light" panose="020B0502040204020203" pitchFamily="34" charset="0"/>
              </a:rPr>
              <a:t> Beförderung</a:t>
            </a:r>
          </a:p>
          <a:p>
            <a:pPr lvl="1"/>
            <a:r>
              <a:rPr lang="de-DE" sz="4000" dirty="0">
                <a:latin typeface="Comic Sans MS" panose="030F0702030302020204" pitchFamily="66" charset="0"/>
                <a:cs typeface="Segoe UI Light" panose="020B0502040204020203" pitchFamily="34" charset="0"/>
              </a:rPr>
              <a:t>Anmeldung: </a:t>
            </a:r>
            <a:r>
              <a:rPr lang="de-DE" sz="4000" b="1" i="1" dirty="0">
                <a:latin typeface="Comic Sans MS" panose="030F0702030302020204" pitchFamily="66" charset="0"/>
                <a:cs typeface="Segoe UI Light" panose="020B0502040204020203" pitchFamily="34" charset="0"/>
              </a:rPr>
              <a:t>verbindlich</a:t>
            </a:r>
            <a:r>
              <a:rPr lang="de-DE" sz="4000" dirty="0">
                <a:latin typeface="Comic Sans MS" panose="030F0702030302020204" pitchFamily="66" charset="0"/>
                <a:cs typeface="Segoe UI Light" panose="020B0502040204020203" pitchFamily="34" charset="0"/>
              </a:rPr>
              <a:t> (</a:t>
            </a:r>
            <a:r>
              <a:rPr lang="de-DE" sz="4000" dirty="0">
                <a:latin typeface="Comic Sans MS" panose="030F0702030302020204" pitchFamily="66" charset="0"/>
                <a:cs typeface="Segoe UI Light" panose="020B0502040204020203" pitchFamily="34" charset="0"/>
                <a:sym typeface="Wingdings" panose="05000000000000000000" pitchFamily="2" charset="2"/>
              </a:rPr>
              <a:t> Beurlaubung)</a:t>
            </a:r>
            <a:endParaRPr lang="de-DE" sz="4000" dirty="0">
              <a:latin typeface="Comic Sans MS" panose="030F0702030302020204" pitchFamily="66" charset="0"/>
              <a:cs typeface="Segoe UI Light" panose="020B0502040204020203" pitchFamily="34" charset="0"/>
            </a:endParaRPr>
          </a:p>
          <a:p>
            <a:pPr marL="457200" lvl="1" indent="0">
              <a:buNone/>
            </a:pPr>
            <a:endParaRPr lang="de-DE" sz="4000" dirty="0">
              <a:latin typeface="Comic Sans MS" panose="030F0702030302020204" pitchFamily="66" charset="0"/>
              <a:cs typeface="Segoe UI Light" panose="020B0502040204020203" pitchFamily="34" charset="0"/>
            </a:endParaRPr>
          </a:p>
          <a:p>
            <a:pPr lvl="1"/>
            <a:endParaRPr lang="de-DE" sz="4000" dirty="0">
              <a:latin typeface="Comic Sans MS" panose="030F0702030302020204" pitchFamily="66" charset="0"/>
              <a:cs typeface="Segoe UI Light" panose="020B0502040204020203" pitchFamily="34" charset="0"/>
            </a:endParaRPr>
          </a:p>
          <a:p>
            <a:pPr lvl="1"/>
            <a:endParaRPr lang="de-DE" sz="51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104140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8" name="Titel 4">
            <a:extLst>
              <a:ext uri="{FF2B5EF4-FFF2-40B4-BE49-F238E27FC236}">
                <a16:creationId xmlns:a16="http://schemas.microsoft.com/office/drawing/2014/main" id="{70FBCE99-FDEC-407F-B23A-7885CB24D0E7}"/>
              </a:ext>
            </a:extLst>
          </p:cNvPr>
          <p:cNvSpPr txBox="1">
            <a:spLocks/>
          </p:cNvSpPr>
          <p:nvPr/>
        </p:nvSpPr>
        <p:spPr>
          <a:xfrm>
            <a:off x="927646" y="2324147"/>
            <a:ext cx="9232354" cy="1181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800" dirty="0"/>
              <a:t>Körperlich / gesundheitliche Voraussetzungen</a:t>
            </a:r>
          </a:p>
        </p:txBody>
      </p:sp>
      <p:sp>
        <p:nvSpPr>
          <p:cNvPr id="9" name="Titel 4">
            <a:extLst>
              <a:ext uri="{FF2B5EF4-FFF2-40B4-BE49-F238E27FC236}">
                <a16:creationId xmlns:a16="http://schemas.microsoft.com/office/drawing/2014/main" id="{70FBCE99-FDEC-407F-B23A-7885CB24D0E7}"/>
              </a:ext>
            </a:extLst>
          </p:cNvPr>
          <p:cNvSpPr txBox="1">
            <a:spLocks/>
          </p:cNvSpPr>
          <p:nvPr/>
        </p:nvSpPr>
        <p:spPr>
          <a:xfrm>
            <a:off x="1019086" y="3505202"/>
            <a:ext cx="9232354" cy="11810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800" dirty="0" err="1"/>
              <a:t>KognitiveVoraussetzungen</a:t>
            </a:r>
            <a:endParaRPr lang="de-DE" dirty="0"/>
          </a:p>
        </p:txBody>
      </p:sp>
      <p:sp>
        <p:nvSpPr>
          <p:cNvPr id="10" name="Titel 4">
            <a:extLst>
              <a:ext uri="{FF2B5EF4-FFF2-40B4-BE49-F238E27FC236}">
                <a16:creationId xmlns:a16="http://schemas.microsoft.com/office/drawing/2014/main" id="{70FBCE99-FDEC-407F-B23A-7885CB24D0E7}"/>
              </a:ext>
            </a:extLst>
          </p:cNvPr>
          <p:cNvSpPr txBox="1">
            <a:spLocks/>
          </p:cNvSpPr>
          <p:nvPr/>
        </p:nvSpPr>
        <p:spPr>
          <a:xfrm>
            <a:off x="1209040" y="4925107"/>
            <a:ext cx="10261600" cy="1181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800" dirty="0"/>
              <a:t>Emotionale / soziale Voraussetzungen</a:t>
            </a:r>
          </a:p>
        </p:txBody>
      </p:sp>
    </p:spTree>
    <p:extLst>
      <p:ext uri="{BB962C8B-B14F-4D97-AF65-F5344CB8AC3E}">
        <p14:creationId xmlns:p14="http://schemas.microsoft.com/office/powerpoint/2010/main" val="30111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6000" b="1" i="1" dirty="0">
                <a:solidFill>
                  <a:srgbClr val="FFC000"/>
                </a:solidFill>
                <a:effectLst>
                  <a:outerShdw blurRad="38100" dist="38100" dir="2700000" algn="tl">
                    <a:srgbClr val="000000">
                      <a:alpha val="43137"/>
                    </a:srgbClr>
                  </a:outerShdw>
                </a:effectLst>
                <a:latin typeface="Comic Sans MS" panose="030F0702030302020204" pitchFamily="66" charset="0"/>
              </a:rPr>
              <a:t>Mittagsbetreuung</a:t>
            </a:r>
            <a:endParaRPr lang="de-DE" b="1" dirty="0">
              <a:latin typeface="Comic Sans MS" panose="030F0702030302020204" pitchFamily="66" charset="0"/>
            </a:endParaRPr>
          </a:p>
        </p:txBody>
      </p:sp>
      <p:sp>
        <p:nvSpPr>
          <p:cNvPr id="3" name="Inhaltsplatzhalter 2"/>
          <p:cNvSpPr>
            <a:spLocks noGrp="1"/>
          </p:cNvSpPr>
          <p:nvPr>
            <p:ph idx="1"/>
          </p:nvPr>
        </p:nvSpPr>
        <p:spPr/>
        <p:txBody>
          <a:bodyPr>
            <a:normAutofit/>
          </a:bodyPr>
          <a:lstStyle/>
          <a:p>
            <a:r>
              <a:rPr lang="de-DE" sz="6500" dirty="0">
                <a:latin typeface="Comic Sans MS" panose="030F0702030302020204" pitchFamily="66" charset="0"/>
                <a:cs typeface="Segoe UI Light" panose="020B0502040204020203" pitchFamily="34" charset="0"/>
              </a:rPr>
              <a:t>Ferienbetreuung</a:t>
            </a:r>
            <a:r>
              <a:rPr lang="de-DE" sz="3600" dirty="0">
                <a:latin typeface="Comic Sans MS" panose="030F0702030302020204" pitchFamily="66" charset="0"/>
                <a:cs typeface="Segoe UI Light" panose="020B0502040204020203" pitchFamily="34" charset="0"/>
              </a:rPr>
              <a:t>:</a:t>
            </a:r>
            <a:r>
              <a:rPr lang="de-DE" sz="4100" dirty="0">
                <a:latin typeface="Comic Sans MS" panose="030F0702030302020204" pitchFamily="66" charset="0"/>
                <a:cs typeface="Segoe UI Light" panose="020B0502040204020203" pitchFamily="34" charset="0"/>
              </a:rPr>
              <a:t>	</a:t>
            </a:r>
            <a:r>
              <a:rPr lang="de-DE" dirty="0">
                <a:latin typeface="Comic Sans MS" panose="030F0702030302020204" pitchFamily="66" charset="0"/>
                <a:cs typeface="Segoe UI Light" panose="020B0502040204020203" pitchFamily="34" charset="0"/>
              </a:rPr>
              <a:t>	</a:t>
            </a:r>
            <a:endParaRPr lang="de-DE" sz="4000" dirty="0">
              <a:latin typeface="Comic Sans MS" panose="030F0702030302020204" pitchFamily="66" charset="0"/>
              <a:cs typeface="Segoe UI Light" panose="020B0502040204020203" pitchFamily="34" charset="0"/>
            </a:endParaRPr>
          </a:p>
          <a:p>
            <a:pPr lvl="2"/>
            <a:r>
              <a:rPr lang="de-DE" sz="3600" dirty="0">
                <a:latin typeface="Comic Sans MS" panose="030F0702030302020204" pitchFamily="66" charset="0"/>
                <a:cs typeface="Segoe UI Light" panose="020B0502040204020203" pitchFamily="34" charset="0"/>
              </a:rPr>
              <a:t>an der </a:t>
            </a:r>
            <a:r>
              <a:rPr lang="de-DE" sz="3600" b="1" i="1" dirty="0">
                <a:solidFill>
                  <a:srgbClr val="7030A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GS Schwindegg </a:t>
            </a:r>
            <a:r>
              <a:rPr lang="de-DE" sz="3600" dirty="0">
                <a:latin typeface="Comic Sans MS" panose="030F0702030302020204" pitchFamily="66" charset="0"/>
                <a:cs typeface="Segoe UI Light" panose="020B0502040204020203" pitchFamily="34" charset="0"/>
              </a:rPr>
              <a:t>(OTK / BB / Schw.)</a:t>
            </a:r>
          </a:p>
          <a:p>
            <a:pPr lvl="2"/>
            <a:r>
              <a:rPr lang="de-DE" sz="3600" b="1" i="1" dirty="0">
                <a:solidFill>
                  <a:srgbClr val="7030A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verbindliche</a:t>
            </a:r>
            <a:r>
              <a:rPr lang="de-DE" sz="3600" dirty="0">
                <a:latin typeface="Comic Sans MS" panose="030F0702030302020204" pitchFamily="66" charset="0"/>
                <a:cs typeface="Segoe UI Light" panose="020B0502040204020203" pitchFamily="34" charset="0"/>
              </a:rPr>
              <a:t> Anmeldung</a:t>
            </a:r>
          </a:p>
          <a:p>
            <a:pPr lvl="2"/>
            <a:r>
              <a:rPr lang="de-DE" sz="3600" b="1" i="1" dirty="0">
                <a:solidFill>
                  <a:srgbClr val="7030A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kostenpflichtiges</a:t>
            </a:r>
            <a:r>
              <a:rPr lang="de-DE" sz="3600" dirty="0">
                <a:latin typeface="Comic Sans MS" panose="030F0702030302020204" pitchFamily="66" charset="0"/>
                <a:cs typeface="Segoe UI Light" panose="020B0502040204020203" pitchFamily="34" charset="0"/>
              </a:rPr>
              <a:t> Angebot</a:t>
            </a:r>
          </a:p>
          <a:p>
            <a:pPr lvl="2"/>
            <a:r>
              <a:rPr lang="de-DE" sz="3600" b="1" dirty="0">
                <a:solidFill>
                  <a:srgbClr val="7030A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keine</a:t>
            </a:r>
            <a:r>
              <a:rPr lang="de-DE" sz="3600" dirty="0">
                <a:latin typeface="Comic Sans MS" panose="030F0702030302020204" pitchFamily="66" charset="0"/>
                <a:cs typeface="Segoe UI Light" panose="020B0502040204020203" pitchFamily="34" charset="0"/>
              </a:rPr>
              <a:t> Beförderung</a:t>
            </a:r>
          </a:p>
          <a:p>
            <a:pPr lvl="2"/>
            <a:r>
              <a:rPr lang="de-DE" sz="3600" b="1" i="1" dirty="0">
                <a:solidFill>
                  <a:srgbClr val="7030A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Mindestteilnehmerzahl</a:t>
            </a:r>
            <a:r>
              <a:rPr lang="de-DE" sz="3600" dirty="0">
                <a:latin typeface="Comic Sans MS" panose="030F0702030302020204" pitchFamily="66" charset="0"/>
                <a:cs typeface="Segoe UI Light" panose="020B0502040204020203" pitchFamily="34" charset="0"/>
              </a:rPr>
              <a:t> (6 Kinder)</a:t>
            </a:r>
          </a:p>
          <a:p>
            <a:pPr lvl="2"/>
            <a:r>
              <a:rPr lang="de-DE" sz="3600" dirty="0">
                <a:latin typeface="Comic Sans MS" panose="030F0702030302020204" pitchFamily="66" charset="0"/>
                <a:cs typeface="Segoe UI Light" panose="020B0502040204020203" pitchFamily="34" charset="0"/>
              </a:rPr>
              <a:t>HF/WF/FF/OF/PF/SF (nach Bedarf)</a:t>
            </a:r>
          </a:p>
          <a:p>
            <a:pPr lvl="1"/>
            <a:endParaRPr lang="de-DE" sz="4000" dirty="0">
              <a:latin typeface="Comic Sans MS" panose="030F0702030302020204" pitchFamily="66" charset="0"/>
              <a:cs typeface="Segoe UI Light" panose="020B0502040204020203" pitchFamily="34" charset="0"/>
            </a:endParaRPr>
          </a:p>
          <a:p>
            <a:pPr lvl="1"/>
            <a:endParaRPr lang="de-DE" sz="51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1005880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6000" b="1" i="1" dirty="0">
                <a:solidFill>
                  <a:srgbClr val="FFC000"/>
                </a:solidFill>
                <a:effectLst>
                  <a:outerShdw blurRad="38100" dist="38100" dir="2700000" algn="tl">
                    <a:srgbClr val="000000">
                      <a:alpha val="43137"/>
                    </a:srgbClr>
                  </a:outerShdw>
                </a:effectLst>
                <a:latin typeface="Comic Sans MS" panose="030F0702030302020204" pitchFamily="66" charset="0"/>
              </a:rPr>
              <a:t>Mittagsbetreuung</a:t>
            </a:r>
            <a:endParaRPr lang="de-DE" b="1" dirty="0">
              <a:latin typeface="Comic Sans MS" panose="030F0702030302020204" pitchFamily="66" charset="0"/>
            </a:endParaRPr>
          </a:p>
        </p:txBody>
      </p:sp>
      <p:sp>
        <p:nvSpPr>
          <p:cNvPr id="3" name="Inhaltsplatzhalter 2"/>
          <p:cNvSpPr>
            <a:spLocks noGrp="1"/>
          </p:cNvSpPr>
          <p:nvPr>
            <p:ph idx="1"/>
          </p:nvPr>
        </p:nvSpPr>
        <p:spPr/>
        <p:txBody>
          <a:bodyPr>
            <a:normAutofit lnSpcReduction="10000"/>
          </a:bodyPr>
          <a:lstStyle/>
          <a:p>
            <a:r>
              <a:rPr lang="de-DE" sz="6500" b="1" i="1" dirty="0">
                <a:solidFill>
                  <a:srgbClr val="C0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OGTS</a:t>
            </a:r>
            <a:r>
              <a:rPr lang="de-DE" sz="6500" dirty="0">
                <a:latin typeface="Comic Sans MS" panose="030F0702030302020204" pitchFamily="66" charset="0"/>
                <a:cs typeface="Segoe UI Light" panose="020B0502040204020203" pitchFamily="34" charset="0"/>
              </a:rPr>
              <a:t> – offene Fragen</a:t>
            </a:r>
            <a:r>
              <a:rPr lang="de-DE" sz="3600" dirty="0">
                <a:latin typeface="Comic Sans MS" panose="030F0702030302020204" pitchFamily="66" charset="0"/>
                <a:cs typeface="Segoe UI Light" panose="020B0502040204020203" pitchFamily="34" charset="0"/>
              </a:rPr>
              <a:t>:</a:t>
            </a:r>
            <a:r>
              <a:rPr lang="de-DE" sz="4100" dirty="0">
                <a:latin typeface="Comic Sans MS" panose="030F0702030302020204" pitchFamily="66" charset="0"/>
                <a:cs typeface="Segoe UI Light" panose="020B0502040204020203" pitchFamily="34" charset="0"/>
              </a:rPr>
              <a:t>	</a:t>
            </a:r>
          </a:p>
          <a:p>
            <a:pPr marL="0" indent="0">
              <a:buNone/>
            </a:pPr>
            <a:r>
              <a:rPr lang="de-DE" dirty="0">
                <a:latin typeface="Comic Sans MS" panose="030F0702030302020204" pitchFamily="66" charset="0"/>
                <a:cs typeface="Segoe UI Light" panose="020B0502040204020203" pitchFamily="34" charset="0"/>
              </a:rPr>
              <a:t>	</a:t>
            </a:r>
            <a:endParaRPr lang="de-DE" sz="4000" dirty="0">
              <a:latin typeface="Comic Sans MS" panose="030F0702030302020204" pitchFamily="66" charset="0"/>
              <a:cs typeface="Segoe UI Light" panose="020B0502040204020203" pitchFamily="34" charset="0"/>
            </a:endParaRPr>
          </a:p>
          <a:p>
            <a:pPr lvl="1"/>
            <a:r>
              <a:rPr lang="de-DE" sz="4000" u="sng" dirty="0">
                <a:latin typeface="Comic Sans MS" panose="030F0702030302020204" pitchFamily="66" charset="0"/>
                <a:cs typeface="Segoe UI Light" panose="020B0502040204020203" pitchFamily="34" charset="0"/>
              </a:rPr>
              <a:t>derzeit</a:t>
            </a:r>
            <a:r>
              <a:rPr lang="de-DE" sz="4000" dirty="0">
                <a:latin typeface="Comic Sans MS" panose="030F0702030302020204" pitchFamily="66" charset="0"/>
                <a:cs typeface="Segoe UI Light" panose="020B0502040204020203" pitchFamily="34" charset="0"/>
              </a:rPr>
              <a:t> </a:t>
            </a:r>
            <a:r>
              <a:rPr lang="de-DE" sz="4000" b="1" i="1" dirty="0">
                <a:solidFill>
                  <a:srgbClr val="7030A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keine</a:t>
            </a:r>
            <a:r>
              <a:rPr lang="de-DE" sz="4000" dirty="0">
                <a:latin typeface="Comic Sans MS" panose="030F0702030302020204" pitchFamily="66" charset="0"/>
                <a:cs typeface="Segoe UI Light" panose="020B0502040204020203" pitchFamily="34" charset="0"/>
              </a:rPr>
              <a:t> Kombination von </a:t>
            </a:r>
          </a:p>
          <a:p>
            <a:pPr marL="457200" lvl="1" indent="0">
              <a:buNone/>
            </a:pPr>
            <a:r>
              <a:rPr lang="de-DE" sz="4000" dirty="0">
                <a:latin typeface="Comic Sans MS" panose="030F0702030302020204" pitchFamily="66" charset="0"/>
                <a:cs typeface="Segoe UI Light" panose="020B0502040204020203" pitchFamily="34" charset="0"/>
              </a:rPr>
              <a:t> OGTS 2kurz/2lang möglich</a:t>
            </a:r>
          </a:p>
          <a:p>
            <a:pPr lvl="1"/>
            <a:endParaRPr lang="de-DE" sz="4000" dirty="0">
              <a:latin typeface="Comic Sans MS" panose="030F0702030302020204" pitchFamily="66" charset="0"/>
              <a:cs typeface="Segoe UI Light" panose="020B0502040204020203" pitchFamily="34" charset="0"/>
            </a:endParaRPr>
          </a:p>
          <a:p>
            <a:pPr lvl="1"/>
            <a:r>
              <a:rPr lang="de-DE" sz="4000" dirty="0">
                <a:latin typeface="Comic Sans MS" panose="030F0702030302020204" pitchFamily="66" charset="0"/>
                <a:cs typeface="Segoe UI Light" panose="020B0502040204020203" pitchFamily="34" charset="0"/>
              </a:rPr>
              <a:t>Koordinator: Herr </a:t>
            </a:r>
            <a:r>
              <a:rPr lang="de-DE" sz="4000" dirty="0" err="1">
                <a:latin typeface="Comic Sans MS" panose="030F0702030302020204" pitchFamily="66" charset="0"/>
                <a:cs typeface="Segoe UI Light" panose="020B0502040204020203" pitchFamily="34" charset="0"/>
              </a:rPr>
              <a:t>Senftl</a:t>
            </a:r>
            <a:r>
              <a:rPr lang="de-DE" sz="4000" dirty="0">
                <a:latin typeface="Comic Sans MS" panose="030F0702030302020204" pitchFamily="66" charset="0"/>
                <a:cs typeface="Segoe UI Light" panose="020B0502040204020203" pitchFamily="34" charset="0"/>
              </a:rPr>
              <a:t> (OTK/BB)</a:t>
            </a:r>
          </a:p>
          <a:p>
            <a:pPr marL="457200" lvl="1" indent="0">
              <a:buNone/>
            </a:pPr>
            <a:r>
              <a:rPr lang="de-DE" sz="4000" dirty="0">
                <a:latin typeface="Comic Sans MS" panose="030F0702030302020204" pitchFamily="66" charset="0"/>
                <a:cs typeface="Segoe UI Light" panose="020B0502040204020203" pitchFamily="34" charset="0"/>
              </a:rPr>
              <a:t>  				 </a:t>
            </a:r>
            <a:r>
              <a:rPr lang="de-DE" sz="2800" i="1" dirty="0">
                <a:latin typeface="Comic Sans MS" panose="030F0702030302020204" pitchFamily="66" charset="0"/>
                <a:cs typeface="Segoe UI Light" panose="020B0502040204020203" pitchFamily="34" charset="0"/>
              </a:rPr>
              <a:t>bei Fragen: </a:t>
            </a:r>
            <a:r>
              <a:rPr lang="de-DE" sz="2800" dirty="0">
                <a:solidFill>
                  <a:srgbClr val="00B0F0"/>
                </a:solidFill>
                <a:latin typeface="Comic Sans MS" panose="030F0702030302020204" pitchFamily="66" charset="0"/>
                <a:cs typeface="Segoe UI Light" panose="020B0502040204020203" pitchFamily="34" charset="0"/>
                <a:sym typeface="Wingdings" panose="05000000000000000000" pitchFamily="2" charset="2"/>
              </a:rPr>
              <a:t> </a:t>
            </a:r>
            <a:r>
              <a:rPr lang="de-DE" sz="2800" u="sng" dirty="0">
                <a:solidFill>
                  <a:srgbClr val="00B0F0"/>
                </a:solidFill>
                <a:latin typeface="Comic Sans MS" panose="030F0702030302020204" pitchFamily="66" charset="0"/>
                <a:cs typeface="Segoe UI Light" panose="020B0502040204020203" pitchFamily="34" charset="0"/>
                <a:sym typeface="Wingdings" panose="05000000000000000000" pitchFamily="2" charset="2"/>
              </a:rPr>
              <a:t>Lorenz.Senftl@web.de </a:t>
            </a:r>
            <a:endParaRPr lang="de-DE" sz="4000" u="sng" dirty="0">
              <a:solidFill>
                <a:srgbClr val="00B0F0"/>
              </a:solidFill>
              <a:latin typeface="Comic Sans MS" panose="030F0702030302020204" pitchFamily="66" charset="0"/>
              <a:cs typeface="Segoe UI Light" panose="020B0502040204020203" pitchFamily="34" charset="0"/>
            </a:endParaRPr>
          </a:p>
          <a:p>
            <a:pPr lvl="1"/>
            <a:endParaRPr lang="de-DE" sz="4000" dirty="0">
              <a:latin typeface="Comic Sans MS" panose="030F0702030302020204" pitchFamily="66" charset="0"/>
              <a:cs typeface="Segoe UI Light" panose="020B0502040204020203" pitchFamily="34" charset="0"/>
            </a:endParaRPr>
          </a:p>
          <a:p>
            <a:pPr lvl="1"/>
            <a:endParaRPr lang="de-DE" sz="51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1683843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6000" b="1" i="1" dirty="0">
                <a:solidFill>
                  <a:srgbClr val="FFC000"/>
                </a:solidFill>
                <a:effectLst>
                  <a:outerShdw blurRad="38100" dist="38100" dir="2700000" algn="tl">
                    <a:srgbClr val="000000">
                      <a:alpha val="43137"/>
                    </a:srgbClr>
                  </a:outerShdw>
                </a:effectLst>
                <a:latin typeface="Comic Sans MS" panose="030F0702030302020204" pitchFamily="66" charset="0"/>
              </a:rPr>
              <a:t>Mittagsbetreuung</a:t>
            </a:r>
            <a:endParaRPr lang="de-DE" b="1" dirty="0">
              <a:latin typeface="Comic Sans MS" panose="030F0702030302020204" pitchFamily="66" charset="0"/>
            </a:endParaRPr>
          </a:p>
        </p:txBody>
      </p:sp>
      <p:sp>
        <p:nvSpPr>
          <p:cNvPr id="3" name="Inhaltsplatzhalter 2"/>
          <p:cNvSpPr>
            <a:spLocks noGrp="1"/>
          </p:cNvSpPr>
          <p:nvPr>
            <p:ph idx="1"/>
          </p:nvPr>
        </p:nvSpPr>
        <p:spPr/>
        <p:txBody>
          <a:bodyPr>
            <a:normAutofit fontScale="70000" lnSpcReduction="20000"/>
          </a:bodyPr>
          <a:lstStyle/>
          <a:p>
            <a:r>
              <a:rPr lang="de-DE" sz="6500" b="1" i="1" dirty="0">
                <a:solidFill>
                  <a:srgbClr val="C0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OGTS</a:t>
            </a:r>
            <a:r>
              <a:rPr lang="de-DE" sz="6500" dirty="0">
                <a:latin typeface="Comic Sans MS" panose="030F0702030302020204" pitchFamily="66" charset="0"/>
                <a:cs typeface="Segoe UI Light" panose="020B0502040204020203" pitchFamily="34" charset="0"/>
              </a:rPr>
              <a:t> – aktuell</a:t>
            </a:r>
            <a:r>
              <a:rPr lang="de-DE" sz="3600" dirty="0">
                <a:latin typeface="Comic Sans MS" panose="030F0702030302020204" pitchFamily="66" charset="0"/>
                <a:cs typeface="Segoe UI Light" panose="020B0502040204020203" pitchFamily="34" charset="0"/>
              </a:rPr>
              <a:t>:</a:t>
            </a:r>
            <a:r>
              <a:rPr lang="de-DE" sz="4100" dirty="0">
                <a:latin typeface="Comic Sans MS" panose="030F0702030302020204" pitchFamily="66" charset="0"/>
                <a:cs typeface="Segoe UI Light" panose="020B0502040204020203" pitchFamily="34" charset="0"/>
              </a:rPr>
              <a:t>	</a:t>
            </a:r>
          </a:p>
          <a:p>
            <a:pPr marL="0" indent="0">
              <a:buNone/>
            </a:pPr>
            <a:r>
              <a:rPr lang="de-DE" dirty="0">
                <a:latin typeface="Comic Sans MS" panose="030F0702030302020204" pitchFamily="66" charset="0"/>
                <a:cs typeface="Segoe UI Light" panose="020B0502040204020203" pitchFamily="34" charset="0"/>
              </a:rPr>
              <a:t>	</a:t>
            </a:r>
            <a:endParaRPr lang="de-DE" sz="4000" dirty="0">
              <a:latin typeface="Comic Sans MS" panose="030F0702030302020204" pitchFamily="66" charset="0"/>
              <a:cs typeface="Segoe UI Light" panose="020B0502040204020203" pitchFamily="34" charset="0"/>
            </a:endParaRPr>
          </a:p>
          <a:p>
            <a:pPr lvl="1"/>
            <a:r>
              <a:rPr lang="de-DE" sz="4000" dirty="0">
                <a:latin typeface="Comic Sans MS" panose="030F0702030302020204" pitchFamily="66" charset="0"/>
                <a:cs typeface="Segoe UI Light" panose="020B0502040204020203" pitchFamily="34" charset="0"/>
              </a:rPr>
              <a:t>weiter Unterlagen/Abfragen:</a:t>
            </a:r>
          </a:p>
          <a:p>
            <a:pPr marL="457200" lvl="1" indent="0">
              <a:buNone/>
            </a:pPr>
            <a:endParaRPr lang="de-DE" sz="4000" dirty="0">
              <a:latin typeface="Comic Sans MS" panose="030F0702030302020204" pitchFamily="66" charset="0"/>
              <a:cs typeface="Segoe UI Light" panose="020B0502040204020203" pitchFamily="34" charset="0"/>
            </a:endParaRPr>
          </a:p>
          <a:p>
            <a:pPr marL="457200" lvl="1" indent="0">
              <a:buNone/>
            </a:pPr>
            <a:r>
              <a:rPr lang="de-DE" sz="4000" dirty="0">
                <a:latin typeface="Comic Sans MS" panose="030F0702030302020204" pitchFamily="66" charset="0"/>
                <a:cs typeface="Segoe UI Light" panose="020B0502040204020203" pitchFamily="34" charset="0"/>
              </a:rPr>
              <a:t>		</a:t>
            </a:r>
            <a:r>
              <a:rPr lang="de-DE" sz="5700" b="1" i="1"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Schuleinschreibung</a:t>
            </a:r>
            <a:r>
              <a:rPr lang="de-DE" sz="5700" dirty="0">
                <a:latin typeface="Comic Sans MS" panose="030F0702030302020204" pitchFamily="66" charset="0"/>
                <a:cs typeface="Segoe UI Light" panose="020B0502040204020203" pitchFamily="34" charset="0"/>
              </a:rPr>
              <a:t>: 17.03.2026 </a:t>
            </a:r>
            <a:endParaRPr lang="de-DE" sz="4000" dirty="0">
              <a:latin typeface="Comic Sans MS" panose="030F0702030302020204" pitchFamily="66" charset="0"/>
              <a:cs typeface="Segoe UI Light" panose="020B0502040204020203" pitchFamily="34" charset="0"/>
            </a:endParaRPr>
          </a:p>
          <a:p>
            <a:pPr marL="457200" lvl="1" indent="0">
              <a:buNone/>
            </a:pPr>
            <a:r>
              <a:rPr lang="de-DE" sz="4000" dirty="0">
                <a:latin typeface="Comic Sans MS" panose="030F0702030302020204" pitchFamily="66" charset="0"/>
                <a:cs typeface="Segoe UI Light" panose="020B0502040204020203" pitchFamily="34" charset="0"/>
              </a:rPr>
              <a:t> </a:t>
            </a:r>
          </a:p>
          <a:p>
            <a:pPr lvl="1"/>
            <a:endParaRPr lang="de-DE" sz="4000" dirty="0">
              <a:latin typeface="Comic Sans MS" panose="030F0702030302020204" pitchFamily="66" charset="0"/>
              <a:cs typeface="Segoe UI Light" panose="020B0502040204020203" pitchFamily="34" charset="0"/>
            </a:endParaRPr>
          </a:p>
          <a:p>
            <a:pPr lvl="1"/>
            <a:r>
              <a:rPr lang="de-DE" sz="4000" dirty="0">
                <a:latin typeface="Comic Sans MS" panose="030F0702030302020204" pitchFamily="66" charset="0"/>
                <a:cs typeface="Segoe UI Light" panose="020B0502040204020203" pitchFamily="34" charset="0"/>
              </a:rPr>
              <a:t>Bedarfsbekundung:</a:t>
            </a:r>
            <a:endParaRPr lang="de-DE" sz="5400" dirty="0">
              <a:latin typeface="Comic Sans MS" panose="030F0702030302020204" pitchFamily="66" charset="0"/>
              <a:cs typeface="Segoe UI Light" panose="020B0502040204020203" pitchFamily="34" charset="0"/>
            </a:endParaRPr>
          </a:p>
          <a:p>
            <a:pPr marL="457200" lvl="1" indent="0">
              <a:buNone/>
            </a:pPr>
            <a:endParaRPr lang="de-DE" sz="5400" dirty="0">
              <a:latin typeface="Comic Sans MS" panose="030F0702030302020204" pitchFamily="66" charset="0"/>
              <a:cs typeface="Segoe UI Light" panose="020B0502040204020203" pitchFamily="34" charset="0"/>
            </a:endParaRPr>
          </a:p>
          <a:p>
            <a:pPr marL="457200" lvl="1" indent="0">
              <a:buNone/>
            </a:pPr>
            <a:r>
              <a:rPr lang="de-DE" sz="5400" dirty="0">
                <a:latin typeface="Comic Sans MS" panose="030F0702030302020204" pitchFamily="66" charset="0"/>
                <a:cs typeface="Segoe UI Light" panose="020B0502040204020203" pitchFamily="34" charset="0"/>
              </a:rPr>
              <a:t>		</a:t>
            </a:r>
            <a:r>
              <a:rPr lang="de-DE" sz="5700" b="1" i="1"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Ausschlusstermin</a:t>
            </a:r>
            <a:r>
              <a:rPr lang="de-DE" sz="5700" dirty="0">
                <a:latin typeface="Comic Sans MS" panose="030F0702030302020204" pitchFamily="66" charset="0"/>
                <a:cs typeface="Segoe UI Light" panose="020B0502040204020203" pitchFamily="34" charset="0"/>
              </a:rPr>
              <a:t>: 	30.04.2026 </a:t>
            </a:r>
            <a:endParaRPr lang="de-DE" sz="5400" dirty="0">
              <a:latin typeface="Comic Sans MS" panose="030F0702030302020204" pitchFamily="66" charset="0"/>
              <a:cs typeface="Segoe UI Light" panose="020B0502040204020203" pitchFamily="34" charset="0"/>
            </a:endParaRPr>
          </a:p>
          <a:p>
            <a:pPr marL="457200" lvl="1" indent="0">
              <a:buNone/>
            </a:pPr>
            <a:endParaRPr lang="de-DE" sz="51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3122622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rot="797966">
            <a:off x="7091497" y="1016539"/>
            <a:ext cx="4577987" cy="3044511"/>
          </a:xfrm>
          <a:prstGeom prst="rect">
            <a:avLst/>
          </a:prstGeom>
        </p:spPr>
      </p:pic>
      <p:sp>
        <p:nvSpPr>
          <p:cNvPr id="2" name="Titel 1"/>
          <p:cNvSpPr>
            <a:spLocks noGrp="1"/>
          </p:cNvSpPr>
          <p:nvPr>
            <p:ph type="title"/>
          </p:nvPr>
        </p:nvSpPr>
        <p:spPr>
          <a:xfrm>
            <a:off x="838200" y="324485"/>
            <a:ext cx="10515600" cy="1325563"/>
          </a:xfrm>
        </p:spPr>
        <p:txBody>
          <a:bodyPr>
            <a:normAutofit/>
          </a:bodyPr>
          <a:lstStyle/>
          <a:p>
            <a:r>
              <a:rPr lang="de-DE" sz="6000" dirty="0">
                <a:latin typeface="Comic Sans MS" panose="030F0702030302020204" pitchFamily="66" charset="0"/>
                <a:cs typeface="Segoe UI Light" panose="020B0502040204020203" pitchFamily="34" charset="0"/>
              </a:rPr>
              <a:t>Ferien – „Hausaufgabe“</a:t>
            </a:r>
          </a:p>
        </p:txBody>
      </p:sp>
      <p:sp>
        <p:nvSpPr>
          <p:cNvPr id="3" name="Inhaltsplatzhalter 2"/>
          <p:cNvSpPr>
            <a:spLocks noGrp="1"/>
          </p:cNvSpPr>
          <p:nvPr>
            <p:ph idx="1"/>
          </p:nvPr>
        </p:nvSpPr>
        <p:spPr/>
        <p:txBody>
          <a:bodyPr>
            <a:normAutofit/>
          </a:bodyPr>
          <a:lstStyle/>
          <a:p>
            <a:pPr marL="0" indent="0">
              <a:buNone/>
            </a:pPr>
            <a:r>
              <a:rPr lang="de-DE" sz="3200" dirty="0">
                <a:latin typeface="Comic Sans MS" panose="030F0702030302020204" pitchFamily="66" charset="0"/>
                <a:cs typeface="Segoe UI Light" panose="020B0502040204020203" pitchFamily="34" charset="0"/>
              </a:rPr>
              <a:t>Ihr Kind sollte sich eigenständig:</a:t>
            </a:r>
          </a:p>
          <a:p>
            <a:pPr marL="0" indent="0">
              <a:buNone/>
            </a:pPr>
            <a:endParaRPr lang="de-DE" sz="800" dirty="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die </a:t>
            </a:r>
            <a:r>
              <a:rPr lang="de-DE" sz="3200" b="1" i="1" dirty="0">
                <a:solidFill>
                  <a:srgbClr val="C0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Schuhbänder</a:t>
            </a:r>
            <a:r>
              <a:rPr lang="de-DE" sz="3200" dirty="0">
                <a:latin typeface="Comic Sans MS" panose="030F0702030302020204" pitchFamily="66" charset="0"/>
                <a:cs typeface="Segoe UI Light" panose="020B0502040204020203" pitchFamily="34" charset="0"/>
              </a:rPr>
              <a:t> binden können.</a:t>
            </a:r>
          </a:p>
          <a:p>
            <a:r>
              <a:rPr lang="de-DE" sz="3200" dirty="0">
                <a:latin typeface="Comic Sans MS" panose="030F0702030302020204" pitchFamily="66" charset="0"/>
                <a:cs typeface="Segoe UI Light" panose="020B0502040204020203" pitchFamily="34" charset="0"/>
              </a:rPr>
              <a:t>einen </a:t>
            </a:r>
            <a:r>
              <a:rPr lang="de-DE" sz="3200" b="1" i="1" dirty="0">
                <a:solidFill>
                  <a:srgbClr val="C0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Zopf</a:t>
            </a:r>
            <a:r>
              <a:rPr lang="de-DE" sz="3200" dirty="0">
                <a:latin typeface="Comic Sans MS" panose="030F0702030302020204" pitchFamily="66" charset="0"/>
                <a:cs typeface="Segoe UI Light" panose="020B0502040204020203" pitchFamily="34" charset="0"/>
              </a:rPr>
              <a:t> machen können.</a:t>
            </a:r>
          </a:p>
          <a:p>
            <a:r>
              <a:rPr lang="de-DE" sz="3200" dirty="0">
                <a:latin typeface="Comic Sans MS" panose="030F0702030302020204" pitchFamily="66" charset="0"/>
                <a:cs typeface="Segoe UI Light" panose="020B0502040204020203" pitchFamily="34" charset="0"/>
              </a:rPr>
              <a:t>sich </a:t>
            </a:r>
            <a:r>
              <a:rPr lang="de-DE" sz="3200" u="sng" dirty="0">
                <a:latin typeface="Comic Sans MS" panose="030F0702030302020204" pitchFamily="66" charset="0"/>
                <a:cs typeface="Segoe UI Light" panose="020B0502040204020203" pitchFamily="34" charset="0"/>
              </a:rPr>
              <a:t>anziehen</a:t>
            </a:r>
            <a:r>
              <a:rPr lang="de-DE" sz="3200" dirty="0">
                <a:latin typeface="Comic Sans MS" panose="030F0702030302020204" pitchFamily="66" charset="0"/>
                <a:cs typeface="Segoe UI Light" panose="020B0502040204020203" pitchFamily="34" charset="0"/>
              </a:rPr>
              <a:t> </a:t>
            </a:r>
            <a:r>
              <a:rPr lang="de-DE" sz="3200" b="1" i="1" dirty="0">
                <a:solidFill>
                  <a:srgbClr val="C0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und</a:t>
            </a:r>
            <a:r>
              <a:rPr lang="de-DE" sz="3200" dirty="0">
                <a:latin typeface="Comic Sans MS" panose="030F0702030302020204" pitchFamily="66" charset="0"/>
                <a:cs typeface="Segoe UI Light" panose="020B0502040204020203" pitchFamily="34" charset="0"/>
              </a:rPr>
              <a:t> </a:t>
            </a:r>
            <a:r>
              <a:rPr lang="de-DE" sz="3200" u="sng" dirty="0">
                <a:latin typeface="Comic Sans MS" panose="030F0702030302020204" pitchFamily="66" charset="0"/>
                <a:cs typeface="Segoe UI Light" panose="020B0502040204020203" pitchFamily="34" charset="0"/>
              </a:rPr>
              <a:t>ausziehen</a:t>
            </a:r>
            <a:r>
              <a:rPr lang="de-DE" sz="3200" dirty="0">
                <a:latin typeface="Comic Sans MS" panose="030F0702030302020204" pitchFamily="66" charset="0"/>
                <a:cs typeface="Segoe UI Light" panose="020B0502040204020203" pitchFamily="34" charset="0"/>
              </a:rPr>
              <a:t> können.</a:t>
            </a:r>
          </a:p>
          <a:p>
            <a:r>
              <a:rPr lang="de-DE" sz="3200" dirty="0">
                <a:latin typeface="Comic Sans MS" panose="030F0702030302020204" pitchFamily="66" charset="0"/>
                <a:cs typeface="Segoe UI Light" panose="020B0502040204020203" pitchFamily="34" charset="0"/>
              </a:rPr>
              <a:t>Seinen </a:t>
            </a:r>
            <a:r>
              <a:rPr lang="de-DE" sz="3200" b="1" i="1" dirty="0">
                <a:solidFill>
                  <a:srgbClr val="C0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Schulweg</a:t>
            </a:r>
            <a:r>
              <a:rPr lang="de-DE" sz="3200" dirty="0">
                <a:latin typeface="Comic Sans MS" panose="030F0702030302020204" pitchFamily="66" charset="0"/>
                <a:cs typeface="Segoe UI Light" panose="020B0502040204020203" pitchFamily="34" charset="0"/>
              </a:rPr>
              <a:t> und mögliche Gefahrenstellen bewältigen/kennen.</a:t>
            </a:r>
          </a:p>
          <a:p>
            <a:endParaRPr lang="de-DE" dirty="0">
              <a:latin typeface="Comic Sans MS" panose="030F0702030302020204" pitchFamily="66" charset="0"/>
              <a:cs typeface="Segoe UI Light" panose="020B0502040204020203" pitchFamily="34" charset="0"/>
            </a:endParaRPr>
          </a:p>
        </p:txBody>
      </p:sp>
      <p:sp>
        <p:nvSpPr>
          <p:cNvPr id="5" name="Textfeld 4"/>
          <p:cNvSpPr txBox="1"/>
          <p:nvPr/>
        </p:nvSpPr>
        <p:spPr>
          <a:xfrm>
            <a:off x="635726" y="5042118"/>
            <a:ext cx="10920548" cy="1200329"/>
          </a:xfrm>
          <a:prstGeom prst="rect">
            <a:avLst/>
          </a:prstGeom>
          <a:noFill/>
        </p:spPr>
        <p:txBody>
          <a:bodyPr wrap="square" rtlCol="0">
            <a:spAutoFit/>
          </a:bodyPr>
          <a:lstStyle/>
          <a:p>
            <a:endParaRPr lang="de-DE" sz="2400" dirty="0">
              <a:solidFill>
                <a:srgbClr val="FF0000"/>
              </a:solidFill>
              <a:latin typeface="Comic Sans MS" panose="030F0702030302020204" pitchFamily="66" charset="0"/>
              <a:cs typeface="Segoe UI Light" panose="020B0502040204020203" pitchFamily="34" charset="0"/>
            </a:endParaRPr>
          </a:p>
          <a:p>
            <a:r>
              <a:rPr lang="de-DE" sz="2400" b="1" dirty="0">
                <a:solidFill>
                  <a:srgbClr val="0000FF"/>
                </a:solidFill>
                <a:latin typeface="Comic Sans MS" panose="030F0702030302020204" pitchFamily="66" charset="0"/>
                <a:cs typeface="Segoe UI Light" panose="020B0502040204020203" pitchFamily="34" charset="0"/>
              </a:rPr>
              <a:t>Gehen Sie den Schulweg mit Ihrem Kind mehrmals im Vorfeld ab. Wählen Sie nicht den schnellsten, sondern den </a:t>
            </a:r>
            <a:r>
              <a:rPr lang="de-DE" sz="2400" b="1" i="1" dirty="0">
                <a:solidFill>
                  <a:srgbClr val="FFCC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sichersten</a:t>
            </a:r>
            <a:r>
              <a:rPr lang="de-DE" sz="2400" b="1" dirty="0">
                <a:solidFill>
                  <a:srgbClr val="0000FF"/>
                </a:solidFill>
                <a:latin typeface="Comic Sans MS" panose="030F0702030302020204" pitchFamily="66" charset="0"/>
                <a:cs typeface="Segoe UI Light" panose="020B0502040204020203" pitchFamily="34" charset="0"/>
              </a:rPr>
              <a:t> Schulweg!</a:t>
            </a:r>
          </a:p>
        </p:txBody>
      </p:sp>
    </p:spTree>
    <p:extLst>
      <p:ext uri="{BB962C8B-B14F-4D97-AF65-F5344CB8AC3E}">
        <p14:creationId xmlns:p14="http://schemas.microsoft.com/office/powerpoint/2010/main" val="1918194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Comic Sans MS" panose="030F0702030302020204" pitchFamily="66" charset="0"/>
                <a:cs typeface="Segoe UI Light" panose="020B0502040204020203" pitchFamily="34" charset="0"/>
              </a:rPr>
              <a:t>Infos</a:t>
            </a:r>
          </a:p>
        </p:txBody>
      </p:sp>
      <p:sp>
        <p:nvSpPr>
          <p:cNvPr id="3" name="Inhaltsplatzhalter 2"/>
          <p:cNvSpPr>
            <a:spLocks noGrp="1"/>
          </p:cNvSpPr>
          <p:nvPr>
            <p:ph idx="1"/>
          </p:nvPr>
        </p:nvSpPr>
        <p:spPr/>
        <p:txBody>
          <a:bodyPr>
            <a:normAutofit lnSpcReduction="10000"/>
          </a:bodyPr>
          <a:lstStyle/>
          <a:p>
            <a:r>
              <a:rPr lang="de-DE" sz="3200" dirty="0">
                <a:latin typeface="Comic Sans MS" panose="030F0702030302020204" pitchFamily="66" charset="0"/>
                <a:cs typeface="Segoe UI Light" panose="020B0502040204020203" pitchFamily="34" charset="0"/>
              </a:rPr>
              <a:t>Meldepflicht ans Gesundheitsamt </a:t>
            </a:r>
          </a:p>
          <a:p>
            <a:pPr lvl="1">
              <a:buFont typeface="Wingdings" panose="05000000000000000000" pitchFamily="2" charset="2"/>
              <a:buChar char="Ø"/>
            </a:pPr>
            <a:r>
              <a:rPr lang="de-DE" dirty="0">
                <a:latin typeface="Comic Sans MS" panose="030F0702030302020204" pitchFamily="66" charset="0"/>
                <a:cs typeface="Segoe UI Light" panose="020B0502040204020203" pitchFamily="34" charset="0"/>
              </a:rPr>
              <a:t>Infektionsschutzgesetz</a:t>
            </a:r>
          </a:p>
          <a:p>
            <a:pPr lvl="1">
              <a:buFont typeface="Wingdings" panose="05000000000000000000" pitchFamily="2" charset="2"/>
              <a:buChar char="Ø"/>
            </a:pPr>
            <a:r>
              <a:rPr lang="de-DE" dirty="0">
                <a:latin typeface="Comic Sans MS" panose="030F0702030302020204" pitchFamily="66" charset="0"/>
                <a:cs typeface="Segoe UI Light" panose="020B0502040204020203" pitchFamily="34" charset="0"/>
              </a:rPr>
              <a:t>ansteckende Krankheiten</a:t>
            </a:r>
          </a:p>
          <a:p>
            <a:pPr marL="457200" lvl="1" indent="0">
              <a:buNone/>
            </a:pPr>
            <a:endParaRPr lang="de-DE" dirty="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Elternbeirat </a:t>
            </a:r>
            <a:r>
              <a:rPr lang="de-DE" sz="2200" dirty="0">
                <a:latin typeface="Comic Sans MS" panose="030F0702030302020204" pitchFamily="66" charset="0"/>
                <a:cs typeface="Segoe UI Light" panose="020B0502040204020203" pitchFamily="34" charset="0"/>
              </a:rPr>
              <a:t>(Neuwahlen 2027/2028)</a:t>
            </a:r>
          </a:p>
          <a:p>
            <a:endParaRPr lang="de-DE" sz="3200" dirty="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Förderverein </a:t>
            </a:r>
            <a:r>
              <a:rPr lang="de-DE" sz="2200" dirty="0">
                <a:latin typeface="Comic Sans MS" panose="030F0702030302020204" pitchFamily="66" charset="0"/>
                <a:cs typeface="Segoe UI Light" panose="020B0502040204020203" pitchFamily="34" charset="0"/>
              </a:rPr>
              <a:t>(Neuwahlen 2028/2029)</a:t>
            </a:r>
          </a:p>
          <a:p>
            <a:endParaRPr lang="de-DE" sz="3200" dirty="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Schulweghelfer </a:t>
            </a:r>
            <a:r>
              <a:rPr lang="de-DE" sz="2400" dirty="0">
                <a:latin typeface="Comic Sans MS" panose="030F0702030302020204" pitchFamily="66" charset="0"/>
                <a:cs typeface="Segoe UI Light" panose="020B0502040204020203" pitchFamily="34" charset="0"/>
              </a:rPr>
              <a:t>( </a:t>
            </a:r>
            <a:r>
              <a:rPr lang="de-DE" sz="2400" dirty="0">
                <a:latin typeface="Comic Sans MS" panose="030F0702030302020204" pitchFamily="66" charset="0"/>
                <a:cs typeface="Segoe UI Light" panose="020B0502040204020203" pitchFamily="34" charset="0"/>
                <a:sym typeface="Wingdings" panose="05000000000000000000" pitchFamily="2" charset="2"/>
              </a:rPr>
              <a:t> </a:t>
            </a:r>
            <a:r>
              <a:rPr lang="de-DE" sz="2400" dirty="0">
                <a:latin typeface="Comic Sans MS" panose="030F0702030302020204" pitchFamily="66" charset="0"/>
                <a:cs typeface="Segoe UI Light" panose="020B0502040204020203" pitchFamily="34" charset="0"/>
              </a:rPr>
              <a:t>EB / Ampel)</a:t>
            </a:r>
            <a:endParaRPr lang="de-DE" sz="20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818567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502C6-F076-4884-A96D-9396DD7BF418}"/>
              </a:ext>
            </a:extLst>
          </p:cNvPr>
          <p:cNvSpPr>
            <a:spLocks noGrp="1"/>
          </p:cNvSpPr>
          <p:nvPr>
            <p:ph type="ctrTitle"/>
          </p:nvPr>
        </p:nvSpPr>
        <p:spPr>
          <a:xfrm>
            <a:off x="1506582" y="657280"/>
            <a:ext cx="9144000" cy="2387600"/>
          </a:xfrm>
        </p:spPr>
        <p:txBody>
          <a:bodyPr>
            <a:normAutofit/>
          </a:bodyPr>
          <a:lstStyle/>
          <a:p>
            <a:r>
              <a:rPr lang="de-DE" dirty="0">
                <a:latin typeface="Comic Sans MS" panose="030F0702030302020204" pitchFamily="66" charset="0"/>
                <a:cs typeface="Segoe UI Light" panose="020B0502040204020203" pitchFamily="34" charset="0"/>
              </a:rPr>
              <a:t>Fragen von Ihrer Seite?</a:t>
            </a:r>
          </a:p>
        </p:txBody>
      </p:sp>
      <p:pic>
        <p:nvPicPr>
          <p:cNvPr id="5" name="Grafik 4"/>
          <p:cNvPicPr>
            <a:picLocks noChangeAspect="1"/>
          </p:cNvPicPr>
          <p:nvPr/>
        </p:nvPicPr>
        <p:blipFill rotWithShape="1">
          <a:blip r:embed="rId2"/>
          <a:srcRect t="13008" r="3633" b="26476"/>
          <a:stretch/>
        </p:blipFill>
        <p:spPr>
          <a:xfrm>
            <a:off x="2442755" y="3460697"/>
            <a:ext cx="6888480" cy="2896717"/>
          </a:xfrm>
          <a:prstGeom prst="rect">
            <a:avLst/>
          </a:prstGeom>
        </p:spPr>
      </p:pic>
    </p:spTree>
    <p:extLst>
      <p:ext uri="{BB962C8B-B14F-4D97-AF65-F5344CB8AC3E}">
        <p14:creationId xmlns:p14="http://schemas.microsoft.com/office/powerpoint/2010/main" val="759232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502C6-F076-4884-A96D-9396DD7BF418}"/>
              </a:ext>
            </a:extLst>
          </p:cNvPr>
          <p:cNvSpPr>
            <a:spLocks noGrp="1"/>
          </p:cNvSpPr>
          <p:nvPr>
            <p:ph type="ctrTitle"/>
          </p:nvPr>
        </p:nvSpPr>
        <p:spPr>
          <a:xfrm>
            <a:off x="1523999" y="2486080"/>
            <a:ext cx="9144000" cy="2387600"/>
          </a:xfrm>
        </p:spPr>
        <p:txBody>
          <a:bodyPr>
            <a:normAutofit fontScale="90000"/>
          </a:bodyPr>
          <a:lstStyle/>
          <a:p>
            <a:r>
              <a:rPr lang="de-DE" sz="8000" dirty="0">
                <a:latin typeface="Comic Sans MS" panose="030F0702030302020204" pitchFamily="66" charset="0"/>
                <a:cs typeface="Segoe UI Light" panose="020B0502040204020203" pitchFamily="34" charset="0"/>
              </a:rPr>
              <a:t>Herzlichen Dank für Ihre Zeit und Aufmerksamkeit!</a:t>
            </a:r>
          </a:p>
        </p:txBody>
      </p:sp>
    </p:spTree>
    <p:extLst>
      <p:ext uri="{BB962C8B-B14F-4D97-AF65-F5344CB8AC3E}">
        <p14:creationId xmlns:p14="http://schemas.microsoft.com/office/powerpoint/2010/main" val="365715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8" name="Titel 4">
            <a:extLst>
              <a:ext uri="{FF2B5EF4-FFF2-40B4-BE49-F238E27FC236}">
                <a16:creationId xmlns:a16="http://schemas.microsoft.com/office/drawing/2014/main" id="{70FBCE99-FDEC-407F-B23A-7885CB24D0E7}"/>
              </a:ext>
            </a:extLst>
          </p:cNvPr>
          <p:cNvSpPr txBox="1">
            <a:spLocks/>
          </p:cNvSpPr>
          <p:nvPr/>
        </p:nvSpPr>
        <p:spPr>
          <a:xfrm>
            <a:off x="4747806" y="26571"/>
            <a:ext cx="9232354" cy="118105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de-DE" sz="3200" dirty="0"/>
          </a:p>
        </p:txBody>
      </p:sp>
      <p:sp>
        <p:nvSpPr>
          <p:cNvPr id="2" name="Rechteck 1"/>
          <p:cNvSpPr/>
          <p:nvPr/>
        </p:nvSpPr>
        <p:spPr>
          <a:xfrm>
            <a:off x="639127" y="1519088"/>
            <a:ext cx="10618153" cy="5262979"/>
          </a:xfrm>
          <a:prstGeom prst="rect">
            <a:avLst/>
          </a:prstGeom>
        </p:spPr>
        <p:txBody>
          <a:bodyPr wrap="square">
            <a:spAutoFit/>
          </a:bodyPr>
          <a:lstStyle/>
          <a:p>
            <a:r>
              <a:rPr lang="de-DE" sz="2800" dirty="0"/>
              <a:t>Mit </a:t>
            </a:r>
            <a:r>
              <a:rPr lang="de-DE" sz="2800" b="1" dirty="0">
                <a:solidFill>
                  <a:srgbClr val="C00000"/>
                </a:solidFill>
                <a:latin typeface="Comic Sans MS" panose="030F0702030302020204" pitchFamily="66" charset="0"/>
              </a:rPr>
              <a:t>Schulreife</a:t>
            </a:r>
            <a:r>
              <a:rPr lang="de-DE" sz="2800" dirty="0"/>
              <a:t> wird der Entwicklungsstand eines Kindes bezeichnet, das von seinen körperlichen und geistigen Fähigkeiten her bereit für die Schule ist. Inzwischen wird die Schulreife eines Kindes in der Regel mit dem Begriff der </a:t>
            </a:r>
            <a:r>
              <a:rPr lang="de-DE" sz="2800" b="1" dirty="0">
                <a:solidFill>
                  <a:srgbClr val="C00000"/>
                </a:solidFill>
                <a:latin typeface="Comic Sans MS" panose="030F0702030302020204" pitchFamily="66" charset="0"/>
              </a:rPr>
              <a:t>Schulfähigkeit</a:t>
            </a:r>
            <a:r>
              <a:rPr lang="de-DE" sz="2800" dirty="0"/>
              <a:t> bezeichnet.</a:t>
            </a:r>
          </a:p>
          <a:p>
            <a:r>
              <a:rPr lang="de-DE" sz="2800" dirty="0"/>
              <a:t>Bevor Du Dein Kind einschulen lässt, sollte bei ihm also die Schulreife festgestellt werden. Denn so kann gewährleistet werden, dass Dein Kind in der Schule nicht überfordert wird, sondern eine guten Start ins erste Schuljahr hat. Ein schulreifes Kind muss noch nicht perfekt lesen können, das lernt es in der Schule. Aber es sollte die Fähigkeiten und Voraussetzungen erworben haben, die es zum Lesen, Schreiben und Rechnen lernen braucht.</a:t>
            </a:r>
          </a:p>
          <a:p>
            <a:endParaRPr lang="de-DE" sz="2800" dirty="0"/>
          </a:p>
        </p:txBody>
      </p:sp>
    </p:spTree>
    <p:extLst>
      <p:ext uri="{BB962C8B-B14F-4D97-AF65-F5344CB8AC3E}">
        <p14:creationId xmlns:p14="http://schemas.microsoft.com/office/powerpoint/2010/main" val="314641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10" name="Titel 4">
            <a:extLst>
              <a:ext uri="{FF2B5EF4-FFF2-40B4-BE49-F238E27FC236}">
                <a16:creationId xmlns:a16="http://schemas.microsoft.com/office/drawing/2014/main" id="{70FBCE99-FDEC-407F-B23A-7885CB24D0E7}"/>
              </a:ext>
            </a:extLst>
          </p:cNvPr>
          <p:cNvSpPr txBox="1">
            <a:spLocks/>
          </p:cNvSpPr>
          <p:nvPr/>
        </p:nvSpPr>
        <p:spPr>
          <a:xfrm>
            <a:off x="1770380" y="2125423"/>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Körperliche </a:t>
            </a:r>
          </a:p>
          <a:p>
            <a:r>
              <a:rPr lang="de-DE" sz="4400" dirty="0"/>
              <a:t>Entwicklung</a:t>
            </a:r>
          </a:p>
        </p:txBody>
      </p:sp>
      <p:sp>
        <p:nvSpPr>
          <p:cNvPr id="4" name="Ellipse 3"/>
          <p:cNvSpPr/>
          <p:nvPr/>
        </p:nvSpPr>
        <p:spPr>
          <a:xfrm>
            <a:off x="1612900" y="1706801"/>
            <a:ext cx="3383280" cy="161750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4">
            <a:extLst>
              <a:ext uri="{FF2B5EF4-FFF2-40B4-BE49-F238E27FC236}">
                <a16:creationId xmlns:a16="http://schemas.microsoft.com/office/drawing/2014/main" id="{70FBCE99-FDEC-407F-B23A-7885CB24D0E7}"/>
              </a:ext>
            </a:extLst>
          </p:cNvPr>
          <p:cNvSpPr txBox="1">
            <a:spLocks/>
          </p:cNvSpPr>
          <p:nvPr/>
        </p:nvSpPr>
        <p:spPr>
          <a:xfrm>
            <a:off x="5217160" y="189991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Geistige </a:t>
            </a:r>
          </a:p>
          <a:p>
            <a:r>
              <a:rPr lang="de-DE" sz="4400" dirty="0"/>
              <a:t>Entwicklung</a:t>
            </a:r>
          </a:p>
        </p:txBody>
      </p:sp>
      <p:sp>
        <p:nvSpPr>
          <p:cNvPr id="12" name="Ellipse 11"/>
          <p:cNvSpPr/>
          <p:nvPr/>
        </p:nvSpPr>
        <p:spPr>
          <a:xfrm>
            <a:off x="5059680" y="1481297"/>
            <a:ext cx="3383280" cy="161750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4">
            <a:extLst>
              <a:ext uri="{FF2B5EF4-FFF2-40B4-BE49-F238E27FC236}">
                <a16:creationId xmlns:a16="http://schemas.microsoft.com/office/drawing/2014/main" id="{70FBCE99-FDEC-407F-B23A-7885CB24D0E7}"/>
              </a:ext>
            </a:extLst>
          </p:cNvPr>
          <p:cNvSpPr txBox="1">
            <a:spLocks/>
          </p:cNvSpPr>
          <p:nvPr/>
        </p:nvSpPr>
        <p:spPr>
          <a:xfrm>
            <a:off x="7868920" y="303783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Motorische</a:t>
            </a:r>
          </a:p>
          <a:p>
            <a:r>
              <a:rPr lang="de-DE" sz="4400" dirty="0"/>
              <a:t>Entwicklung</a:t>
            </a:r>
          </a:p>
        </p:txBody>
      </p:sp>
      <p:sp>
        <p:nvSpPr>
          <p:cNvPr id="14" name="Ellipse 13"/>
          <p:cNvSpPr/>
          <p:nvPr/>
        </p:nvSpPr>
        <p:spPr>
          <a:xfrm>
            <a:off x="7711440" y="2619217"/>
            <a:ext cx="3383280" cy="161750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 4">
            <a:extLst>
              <a:ext uri="{FF2B5EF4-FFF2-40B4-BE49-F238E27FC236}">
                <a16:creationId xmlns:a16="http://schemas.microsoft.com/office/drawing/2014/main" id="{70FBCE99-FDEC-407F-B23A-7885CB24D0E7}"/>
              </a:ext>
            </a:extLst>
          </p:cNvPr>
          <p:cNvSpPr txBox="1">
            <a:spLocks/>
          </p:cNvSpPr>
          <p:nvPr/>
        </p:nvSpPr>
        <p:spPr>
          <a:xfrm>
            <a:off x="939800" y="380999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Sprachliche </a:t>
            </a:r>
          </a:p>
          <a:p>
            <a:r>
              <a:rPr lang="de-DE" sz="4400" dirty="0"/>
              <a:t>Entwicklung</a:t>
            </a:r>
          </a:p>
        </p:txBody>
      </p:sp>
      <p:sp>
        <p:nvSpPr>
          <p:cNvPr id="16" name="Ellipse 15"/>
          <p:cNvSpPr/>
          <p:nvPr/>
        </p:nvSpPr>
        <p:spPr>
          <a:xfrm>
            <a:off x="782320" y="3391377"/>
            <a:ext cx="3383280" cy="16175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itel 4">
            <a:extLst>
              <a:ext uri="{FF2B5EF4-FFF2-40B4-BE49-F238E27FC236}">
                <a16:creationId xmlns:a16="http://schemas.microsoft.com/office/drawing/2014/main" id="{70FBCE99-FDEC-407F-B23A-7885CB24D0E7}"/>
              </a:ext>
            </a:extLst>
          </p:cNvPr>
          <p:cNvSpPr txBox="1">
            <a:spLocks/>
          </p:cNvSpPr>
          <p:nvPr/>
        </p:nvSpPr>
        <p:spPr>
          <a:xfrm>
            <a:off x="3256280" y="511047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Emotionale</a:t>
            </a:r>
          </a:p>
          <a:p>
            <a:r>
              <a:rPr lang="de-DE" sz="4400" dirty="0"/>
              <a:t>Entwicklung</a:t>
            </a:r>
          </a:p>
        </p:txBody>
      </p:sp>
      <p:sp>
        <p:nvSpPr>
          <p:cNvPr id="18" name="Ellipse 17"/>
          <p:cNvSpPr/>
          <p:nvPr/>
        </p:nvSpPr>
        <p:spPr>
          <a:xfrm>
            <a:off x="3098800" y="4691857"/>
            <a:ext cx="3383280" cy="161750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el 4">
            <a:extLst>
              <a:ext uri="{FF2B5EF4-FFF2-40B4-BE49-F238E27FC236}">
                <a16:creationId xmlns:a16="http://schemas.microsoft.com/office/drawing/2014/main" id="{70FBCE99-FDEC-407F-B23A-7885CB24D0E7}"/>
              </a:ext>
            </a:extLst>
          </p:cNvPr>
          <p:cNvSpPr txBox="1">
            <a:spLocks/>
          </p:cNvSpPr>
          <p:nvPr/>
        </p:nvSpPr>
        <p:spPr>
          <a:xfrm>
            <a:off x="6588760" y="464311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Soziale</a:t>
            </a:r>
          </a:p>
          <a:p>
            <a:r>
              <a:rPr lang="de-DE" sz="4400" dirty="0"/>
              <a:t>Entwicklung</a:t>
            </a:r>
          </a:p>
        </p:txBody>
      </p:sp>
      <p:sp>
        <p:nvSpPr>
          <p:cNvPr id="20" name="Ellipse 19"/>
          <p:cNvSpPr/>
          <p:nvPr/>
        </p:nvSpPr>
        <p:spPr>
          <a:xfrm>
            <a:off x="6431280" y="4224497"/>
            <a:ext cx="3383280" cy="161750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53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iste mit Voraussetzungen der Schulfähigkeit, unterteilt in körperlich-motorische Voraussetzungen, kognitive sowie sozial-emotionale Voraussetzungen"/>
          <p:cNvPicPr>
            <a:picLocks noChangeAspect="1" noChangeArrowheads="1"/>
          </p:cNvPicPr>
          <p:nvPr/>
        </p:nvPicPr>
        <p:blipFill rotWithShape="1">
          <a:blip r:embed="rId2">
            <a:extLst>
              <a:ext uri="{28A0092B-C50C-407E-A947-70E740481C1C}">
                <a14:useLocalDpi xmlns:a14="http://schemas.microsoft.com/office/drawing/2010/main" val="0"/>
              </a:ext>
            </a:extLst>
          </a:blip>
          <a:srcRect t="11637" b="11965"/>
          <a:stretch/>
        </p:blipFill>
        <p:spPr bwMode="auto">
          <a:xfrm>
            <a:off x="594061" y="1185333"/>
            <a:ext cx="9972675" cy="5054601"/>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Tree>
    <p:extLst>
      <p:ext uri="{BB962C8B-B14F-4D97-AF65-F5344CB8AC3E}">
        <p14:creationId xmlns:p14="http://schemas.microsoft.com/office/powerpoint/2010/main" val="296327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err="1">
                <a:solidFill>
                  <a:srgbClr val="FFC000"/>
                </a:solidFill>
                <a:effectLst>
                  <a:outerShdw blurRad="38100" dist="38100" dir="2700000" algn="tl">
                    <a:srgbClr val="000000">
                      <a:alpha val="43137"/>
                    </a:srgbClr>
                  </a:outerShdw>
                </a:effectLst>
                <a:latin typeface="Comic Sans MS" panose="030F0702030302020204" pitchFamily="66" charset="0"/>
              </a:rPr>
              <a:t>screening</a:t>
            </a:r>
            <a:endParaRPr lang="de-DE"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10" name="Titel 4">
            <a:extLst>
              <a:ext uri="{FF2B5EF4-FFF2-40B4-BE49-F238E27FC236}">
                <a16:creationId xmlns:a16="http://schemas.microsoft.com/office/drawing/2014/main" id="{70FBCE99-FDEC-407F-B23A-7885CB24D0E7}"/>
              </a:ext>
            </a:extLst>
          </p:cNvPr>
          <p:cNvSpPr txBox="1">
            <a:spLocks/>
          </p:cNvSpPr>
          <p:nvPr/>
        </p:nvSpPr>
        <p:spPr>
          <a:xfrm>
            <a:off x="1770380" y="2125423"/>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Bewegungs-übungen</a:t>
            </a:r>
          </a:p>
        </p:txBody>
      </p:sp>
      <p:sp>
        <p:nvSpPr>
          <p:cNvPr id="4" name="Ellipse 3"/>
          <p:cNvSpPr/>
          <p:nvPr/>
        </p:nvSpPr>
        <p:spPr>
          <a:xfrm>
            <a:off x="1612900" y="1706801"/>
            <a:ext cx="3383280" cy="161750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4">
            <a:extLst>
              <a:ext uri="{FF2B5EF4-FFF2-40B4-BE49-F238E27FC236}">
                <a16:creationId xmlns:a16="http://schemas.microsoft.com/office/drawing/2014/main" id="{70FBCE99-FDEC-407F-B23A-7885CB24D0E7}"/>
              </a:ext>
            </a:extLst>
          </p:cNvPr>
          <p:cNvSpPr txBox="1">
            <a:spLocks/>
          </p:cNvSpPr>
          <p:nvPr/>
        </p:nvSpPr>
        <p:spPr>
          <a:xfrm>
            <a:off x="5166360" y="165607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Merkfähigkeit</a:t>
            </a:r>
          </a:p>
        </p:txBody>
      </p:sp>
      <p:sp>
        <p:nvSpPr>
          <p:cNvPr id="12" name="Ellipse 11"/>
          <p:cNvSpPr/>
          <p:nvPr/>
        </p:nvSpPr>
        <p:spPr>
          <a:xfrm>
            <a:off x="5059680" y="1481297"/>
            <a:ext cx="3383280" cy="161750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4">
            <a:extLst>
              <a:ext uri="{FF2B5EF4-FFF2-40B4-BE49-F238E27FC236}">
                <a16:creationId xmlns:a16="http://schemas.microsoft.com/office/drawing/2014/main" id="{70FBCE99-FDEC-407F-B23A-7885CB24D0E7}"/>
              </a:ext>
            </a:extLst>
          </p:cNvPr>
          <p:cNvSpPr txBox="1">
            <a:spLocks/>
          </p:cNvSpPr>
          <p:nvPr/>
        </p:nvSpPr>
        <p:spPr>
          <a:xfrm>
            <a:off x="7747000" y="308863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Feinmotorik</a:t>
            </a:r>
          </a:p>
          <a:p>
            <a:r>
              <a:rPr lang="de-DE" sz="4400" dirty="0"/>
              <a:t>Grobmotorik</a:t>
            </a:r>
          </a:p>
        </p:txBody>
      </p:sp>
      <p:sp>
        <p:nvSpPr>
          <p:cNvPr id="14" name="Ellipse 13"/>
          <p:cNvSpPr/>
          <p:nvPr/>
        </p:nvSpPr>
        <p:spPr>
          <a:xfrm>
            <a:off x="7711440" y="2619217"/>
            <a:ext cx="3383280" cy="161750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 4">
            <a:extLst>
              <a:ext uri="{FF2B5EF4-FFF2-40B4-BE49-F238E27FC236}">
                <a16:creationId xmlns:a16="http://schemas.microsoft.com/office/drawing/2014/main" id="{70FBCE99-FDEC-407F-B23A-7885CB24D0E7}"/>
              </a:ext>
            </a:extLst>
          </p:cNvPr>
          <p:cNvSpPr txBox="1">
            <a:spLocks/>
          </p:cNvSpPr>
          <p:nvPr/>
        </p:nvSpPr>
        <p:spPr>
          <a:xfrm>
            <a:off x="939800" y="380999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Gesprächs-fähigkeit</a:t>
            </a:r>
          </a:p>
        </p:txBody>
      </p:sp>
      <p:sp>
        <p:nvSpPr>
          <p:cNvPr id="16" name="Ellipse 15"/>
          <p:cNvSpPr/>
          <p:nvPr/>
        </p:nvSpPr>
        <p:spPr>
          <a:xfrm>
            <a:off x="838200" y="3421855"/>
            <a:ext cx="3383280" cy="16175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itel 4">
            <a:extLst>
              <a:ext uri="{FF2B5EF4-FFF2-40B4-BE49-F238E27FC236}">
                <a16:creationId xmlns:a16="http://schemas.microsoft.com/office/drawing/2014/main" id="{70FBCE99-FDEC-407F-B23A-7885CB24D0E7}"/>
              </a:ext>
            </a:extLst>
          </p:cNvPr>
          <p:cNvSpPr txBox="1">
            <a:spLocks/>
          </p:cNvSpPr>
          <p:nvPr/>
        </p:nvSpPr>
        <p:spPr>
          <a:xfrm>
            <a:off x="3195320" y="498855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Selbst-einschätzung</a:t>
            </a:r>
          </a:p>
        </p:txBody>
      </p:sp>
      <p:sp>
        <p:nvSpPr>
          <p:cNvPr id="18" name="Ellipse 17"/>
          <p:cNvSpPr/>
          <p:nvPr/>
        </p:nvSpPr>
        <p:spPr>
          <a:xfrm>
            <a:off x="3098800" y="4691857"/>
            <a:ext cx="3383280" cy="161750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el 4">
            <a:extLst>
              <a:ext uri="{FF2B5EF4-FFF2-40B4-BE49-F238E27FC236}">
                <a16:creationId xmlns:a16="http://schemas.microsoft.com/office/drawing/2014/main" id="{70FBCE99-FDEC-407F-B23A-7885CB24D0E7}"/>
              </a:ext>
            </a:extLst>
          </p:cNvPr>
          <p:cNvSpPr txBox="1">
            <a:spLocks/>
          </p:cNvSpPr>
          <p:nvPr/>
        </p:nvSpPr>
        <p:spPr>
          <a:xfrm>
            <a:off x="6446520" y="4389119"/>
            <a:ext cx="344932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Teamfähigkeit</a:t>
            </a:r>
          </a:p>
        </p:txBody>
      </p:sp>
      <p:sp>
        <p:nvSpPr>
          <p:cNvPr id="20" name="Ellipse 19"/>
          <p:cNvSpPr/>
          <p:nvPr/>
        </p:nvSpPr>
        <p:spPr>
          <a:xfrm>
            <a:off x="6431280" y="4224497"/>
            <a:ext cx="3383280" cy="161750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461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heel(1)">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heel(1)">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1" grpId="0"/>
      <p:bldP spid="12" grpId="0" animBg="1"/>
      <p:bldP spid="13" grpId="0"/>
      <p:bldP spid="14" grpId="0" animBg="1"/>
      <p:bldP spid="15" grpId="0"/>
      <p:bldP spid="16" grpId="0" animBg="1"/>
      <p:bldP spid="17" grpId="0"/>
      <p:bldP spid="18" grpId="0" animBg="1"/>
      <p:bldP spid="1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eckliste, anhand der Eltern erste Fähigkeiten checken können, die für die Schulfähigkeit benötigt we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26" y="1150658"/>
            <a:ext cx="9963874" cy="571182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Tree>
    <p:extLst>
      <p:ext uri="{BB962C8B-B14F-4D97-AF65-F5344CB8AC3E}">
        <p14:creationId xmlns:p14="http://schemas.microsoft.com/office/powerpoint/2010/main" val="4215292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1508</Words>
  <Application>Microsoft Office PowerPoint</Application>
  <PresentationFormat>Breitbild</PresentationFormat>
  <Paragraphs>386</Paragraphs>
  <Slides>46</Slides>
  <Notes>0</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46</vt:i4>
      </vt:variant>
    </vt:vector>
  </HeadingPairs>
  <TitlesOfParts>
    <vt:vector size="56" baseType="lpstr">
      <vt:lpstr>Arial</vt:lpstr>
      <vt:lpstr>Calibri</vt:lpstr>
      <vt:lpstr>Calibri Light</vt:lpstr>
      <vt:lpstr>Comic Sans MS</vt:lpstr>
      <vt:lpstr>Courier New</vt:lpstr>
      <vt:lpstr>ET  VA U0</vt:lpstr>
      <vt:lpstr>Segoe UI Light</vt:lpstr>
      <vt:lpstr>Wingdings</vt:lpstr>
      <vt:lpstr>Office Theme</vt:lpstr>
      <vt:lpstr>Acrobat Document</vt:lpstr>
      <vt:lpstr>Herzlich willkommen</vt:lpstr>
      <vt:lpstr>Themen: </vt:lpstr>
      <vt:lpstr>Schulfähigkeit</vt:lpstr>
      <vt:lpstr>Schulfähigkeit</vt:lpstr>
      <vt:lpstr>Schulfähigkeit</vt:lpstr>
      <vt:lpstr>Schulfähigkeit</vt:lpstr>
      <vt:lpstr>Schulfähigkeit</vt:lpstr>
      <vt:lpstr>screening</vt:lpstr>
      <vt:lpstr>Schulfähigkeit</vt:lpstr>
      <vt:lpstr>Schulanmeldung</vt:lpstr>
      <vt:lpstr>digitale Schulanmeldung</vt:lpstr>
      <vt:lpstr>digitale Schulanmeldung</vt:lpstr>
      <vt:lpstr>digitale Schulanmeldung</vt:lpstr>
      <vt:lpstr>digitale Schulanmeldung</vt:lpstr>
      <vt:lpstr>digitale Schulanmeldung</vt:lpstr>
      <vt:lpstr>digitale Schulanmeldung</vt:lpstr>
      <vt:lpstr>screening</vt:lpstr>
      <vt:lpstr>screening</vt:lpstr>
      <vt:lpstr>screening</vt:lpstr>
      <vt:lpstr>PowerPoint-Präsentation</vt:lpstr>
      <vt:lpstr>1. Schultag: </vt:lpstr>
      <vt:lpstr>1. Schultag: </vt:lpstr>
      <vt:lpstr>Die ersten Wochen: </vt:lpstr>
      <vt:lpstr>Stundentafel: </vt:lpstr>
      <vt:lpstr>Stundentafel: </vt:lpstr>
      <vt:lpstr>Religionsunterricht: </vt:lpstr>
      <vt:lpstr> Schreibhaltung</vt:lpstr>
      <vt:lpstr> Schreibhaltung</vt:lpstr>
      <vt:lpstr> Schreibhaltung</vt:lpstr>
      <vt:lpstr>Hinweise zum Sachbedarf/Material:</vt:lpstr>
      <vt:lpstr>Hinweise zum Sachbedarf/Material:</vt:lpstr>
      <vt:lpstr>Hinweise zum Sachbedarf/Material:</vt:lpstr>
      <vt:lpstr>Sachbedarf/Material:</vt:lpstr>
      <vt:lpstr>Schulbus – Buszeiten</vt:lpstr>
      <vt:lpstr>Schulweg</vt:lpstr>
      <vt:lpstr>Mittagsbetreuung</vt:lpstr>
      <vt:lpstr>Mittagsbetreuung</vt:lpstr>
      <vt:lpstr>Mittagsbetreuung</vt:lpstr>
      <vt:lpstr>Mittagsbetreuung</vt:lpstr>
      <vt:lpstr>Mittagsbetreuung</vt:lpstr>
      <vt:lpstr>Mittagsbetreuung</vt:lpstr>
      <vt:lpstr>Mittagsbetreuung</vt:lpstr>
      <vt:lpstr>Ferien – „Hausaufgabe“</vt:lpstr>
      <vt:lpstr>Infos</vt:lpstr>
      <vt:lpstr>Fragen von Ihrer Seite?</vt:lpstr>
      <vt:lpstr>Herzlichen Dank für Ihre Zeit und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Besitzer</dc:creator>
  <cp:lastModifiedBy>Besitzer</cp:lastModifiedBy>
  <cp:revision>84</cp:revision>
  <cp:lastPrinted>2025-02-17T07:02:08Z</cp:lastPrinted>
  <dcterms:created xsi:type="dcterms:W3CDTF">2020-12-02T11:45:43Z</dcterms:created>
  <dcterms:modified xsi:type="dcterms:W3CDTF">2026-03-04T12:04:29Z</dcterms:modified>
</cp:coreProperties>
</file>