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76" r:id="rId7"/>
    <p:sldId id="268" r:id="rId8"/>
    <p:sldId id="269" r:id="rId9"/>
    <p:sldId id="279" r:id="rId10"/>
    <p:sldId id="277" r:id="rId11"/>
    <p:sldId id="278" r:id="rId12"/>
    <p:sldId id="270" r:id="rId13"/>
    <p:sldId id="274" r:id="rId14"/>
    <p:sldId id="275" r:id="rId15"/>
    <p:sldId id="271" r:id="rId16"/>
    <p:sldId id="272" r:id="rId17"/>
    <p:sldId id="273" r:id="rId18"/>
    <p:sldId id="280" r:id="rId19"/>
    <p:sldId id="281" r:id="rId20"/>
    <p:sldId id="260" r:id="rId21"/>
    <p:sldId id="282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09284-B81A-4CCA-BF92-A5C330547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8462FE-54EA-4335-8B3E-EEF976044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ACDF36-ADCE-4A32-97D7-C2D767C4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FDD85-FB04-447E-A195-5729928C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63CC9-7D95-44AD-B174-3B2C53AC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70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029BC-7507-4761-9B0D-3C677BCC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F218F7-AC4E-46CD-B000-94222B550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2236AA-FC3A-44B9-AD06-D4D1118B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FFE5E0-B334-4045-8956-033AC598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E241B6-6D17-4C16-A299-8D5D09BA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0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25233CF-7EFA-42AB-B616-D95946FC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467431-CE67-4140-95D5-63B7B5C1D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646BD3-50E9-4509-9CF8-6B6C07AC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59FED0-697E-44AF-8C09-FF5F21C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B9A2B-ABCB-4BA0-9D60-3A7286F3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11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977D0-7D10-4342-B0FB-4E703B63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805799-CB45-428B-904B-E8C5F50D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79E9BC-36B2-4F03-947A-D08CFF11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DC3B06-D65C-40C3-A807-AE8B7961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13FD95-5C3B-4CB2-B40E-5D2EEC2D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17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1BD32-5EB7-4B0C-B376-EEC32B04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C14776-FE04-44DB-B537-151630CE1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44ACB8-108D-4602-BB82-9760540C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AF2E13-615D-4C88-BFBD-317D56D0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2E6CE-CC2A-4672-8B0D-C930B2FA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2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924D5-B96F-4F68-A77F-ABC70686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E20CDB-41CF-4420-ACAF-E2A07C9A7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303899-DE40-44F0-8983-3ED7CB93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B610BE-34CA-42F8-8F98-C6962CA7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D8086D-9EE8-4C0B-95FE-00A2E626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C138FE-1DC5-4F9D-B2FD-175375CE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89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F562D-6824-4AB4-A013-8C722776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4DDCAB-A17D-4E49-B3E1-E36AA96F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D5C877-DCDF-4C69-8C00-04C12D0E6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F3E8DA-0EBD-4D94-9751-FC132A767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4512C8-5955-4943-BC52-15B341557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3EFBA5-E2F3-406A-A29E-DAA382EC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51B54D-3A83-4A78-AC9D-2AAC5748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7BEC761-A1E4-4D5F-995A-CDF2A07A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18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792CA-0214-42A6-9D25-C5E6F46D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8B8621-5493-4AB7-8096-6E169D6C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077033-0817-43BE-B2FA-B02086FF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90C25C-650E-4224-AE00-0087DC75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00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CFE4CB-1DFD-45C9-8868-09ED4DDB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1C8D5D-6B89-40E5-BE02-69FDD89E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94B2BB-3664-4922-9A18-E842499D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67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5C334-1F27-41D4-BADA-0607FD3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B1B092-2345-4F84-8E80-EC4A4FA1B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9D4F2C-1379-4986-A57C-9020623EF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930D26-A391-4004-9687-8C918368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AA6241-EA54-4C2A-A4EC-0ECB3EAB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6FE130-166B-49A2-AEAE-98973AFA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7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B6454-6D57-46D4-872C-9002714C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EE1C76-85E3-4F32-B2AF-EEB6BE833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453D23-78B5-44DE-87AA-2F1167D8D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C50751-08E3-4270-8F02-9EB8163D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A40505-A26D-4107-B9BA-ECF5A821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4C1D36-4B86-45D1-8022-5C0C4A40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83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3488D2-726C-4246-9699-195A48A8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A43F3D-D06B-4125-9CE5-97844306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1B2571-C705-4051-BDC2-7122D7B34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15358-09BA-4D36-B6D7-6AB8BB3D3CAC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9193A8-3198-4E76-BF80-4509F1F9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18BE6A-9DC3-4E86-9367-ED2AA4A7D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F365-DA60-43F5-A5C8-DE8CE63E4A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5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orenz.senftl@web.d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1484206" y="795287"/>
            <a:ext cx="97483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oGTS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OTK / Schwindegg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Unterrichtsende</a:t>
            </a:r>
            <a:endParaRPr lang="de-DE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Bustransfer</a:t>
            </a:r>
            <a:r>
              <a:rPr lang="de-DE" sz="4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(Langgruppe Schwindegg)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5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de-DE" sz="60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Ankommen</a:t>
            </a:r>
            <a:r>
              <a:rPr lang="de-DE" sz="5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de-DE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(GS OTK – Untergeschoss)</a:t>
            </a:r>
            <a:endParaRPr lang="de-DE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C24F9C-829C-4A2D-B65D-1E29490E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1" y="724468"/>
            <a:ext cx="1684682" cy="25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959423" y="111474"/>
            <a:ext cx="10463698" cy="787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Beispiel</a:t>
            </a:r>
            <a:endParaRPr lang="de-DE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11:20 Uhr „</a:t>
            </a:r>
            <a:r>
              <a:rPr lang="de-DE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Ankommen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11:30 – 12:00 Uhr „</a:t>
            </a: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Bastelzeit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12:00 – 13:00 Uhr „</a:t>
            </a:r>
            <a:r>
              <a:rPr lang="de-DE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Hausi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13:00 – 13:30 Uhr „</a:t>
            </a: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13:30 – 14:00 Uhr „</a:t>
            </a: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Freizeit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14:00 Uhr   „</a:t>
            </a: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Abholung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lvl="2"/>
            <a:endParaRPr lang="de-DE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C24F9C-829C-4A2D-B65D-1E29490E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1" y="724468"/>
            <a:ext cx="1684682" cy="25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1518083" y="763481"/>
            <a:ext cx="889743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Mittagessen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(gemeinsam)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Stoiber </a:t>
            </a:r>
            <a:r>
              <a:rPr lang="de-DE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Sterneck</a:t>
            </a:r>
            <a:endParaRPr lang="de-DE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Warmes Essen</a:t>
            </a: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Kitafino</a:t>
            </a:r>
            <a:r>
              <a:rPr lang="de-DE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(App)</a:t>
            </a: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Kosten </a:t>
            </a:r>
            <a:r>
              <a:rPr lang="de-DE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(4,50 €uro/Essen)</a:t>
            </a: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Bestellung </a:t>
            </a:r>
            <a:r>
              <a:rPr lang="de-DE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(freiwillig)</a:t>
            </a:r>
            <a:endParaRPr lang="de-DE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69D557-577C-4843-968C-1C7C8287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6" y="1571798"/>
            <a:ext cx="32004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1518083" y="763481"/>
            <a:ext cx="826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Mittagessen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(gemeinsam)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69D557-577C-4843-968C-1C7C8287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6" y="1571798"/>
            <a:ext cx="3200400" cy="260604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CBE3AF3-A91C-430C-9538-1EFDA496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92" y="1733382"/>
            <a:ext cx="3299302" cy="46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1518083" y="763481"/>
            <a:ext cx="826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Mittagessen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(gemeinsam)</a:t>
            </a:r>
            <a:endParaRPr lang="de-D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69D557-577C-4843-968C-1C7C8287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6" y="1571798"/>
            <a:ext cx="3200400" cy="260604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970388E-F590-44C2-BFD1-7303D2FDE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14" y="2282024"/>
            <a:ext cx="5963337" cy="178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64491E-9BF8-4A21-8A86-2FDB5BA38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10" y="4204573"/>
            <a:ext cx="5957842" cy="15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1518083" y="763481"/>
            <a:ext cx="800809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Hausaufgaben</a:t>
            </a:r>
            <a:endParaRPr lang="de-D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Lernzeit</a:t>
            </a: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Lernraum</a:t>
            </a: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Hausaufgaben</a:t>
            </a:r>
          </a:p>
          <a:p>
            <a:pPr marL="3143250" lvl="5" indent="-857250">
              <a:buFont typeface="Courier New" panose="02070309020205020404" pitchFamily="49" charset="0"/>
              <a:buChar char="o"/>
            </a:pPr>
            <a:r>
              <a:rPr lang="de-DE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„Silentium“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3C92EE-9B30-4469-AE98-0659D7699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5649">
            <a:off x="728769" y="1847733"/>
            <a:ext cx="3494001" cy="22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C8DD75-2A96-41BB-8E02-FE451054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81" y="544947"/>
            <a:ext cx="4906417" cy="45582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885919" y="1123700"/>
            <a:ext cx="52100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Bewegung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Beschäftigung</a:t>
            </a:r>
          </a:p>
        </p:txBody>
      </p:sp>
    </p:spTree>
    <p:extLst>
      <p:ext uri="{BB962C8B-B14F-4D97-AF65-F5344CB8AC3E}">
        <p14:creationId xmlns:p14="http://schemas.microsoft.com/office/powerpoint/2010/main" val="19973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719093" y="719091"/>
            <a:ext cx="6809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Zeitplan / Termine</a:t>
            </a:r>
            <a:endParaRPr lang="de-DE" sz="5400" dirty="0">
              <a:solidFill>
                <a:srgbClr val="00B0F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19EF9E-D3E8-4DFF-9B5C-697036A6EBEC}"/>
              </a:ext>
            </a:extLst>
          </p:cNvPr>
          <p:cNvSpPr txBox="1"/>
          <p:nvPr/>
        </p:nvSpPr>
        <p:spPr>
          <a:xfrm>
            <a:off x="1007056" y="1350331"/>
            <a:ext cx="869353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Anmeldung </a:t>
            </a:r>
            <a:r>
              <a:rPr lang="de-DE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oGTS</a:t>
            </a:r>
            <a:endParaRPr lang="de-DE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Tx/>
              <a:buChar char="-"/>
            </a:pPr>
            <a:r>
              <a:rPr lang="de-D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verbindliche </a:t>
            </a:r>
            <a:r>
              <a:rPr lang="de-DE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Ameldung</a:t>
            </a:r>
            <a:endParaRPr lang="de-DE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Tx/>
              <a:buChar char="-"/>
            </a:pPr>
            <a:r>
              <a:rPr lang="de-D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ROB-Meldung: 41 Kinder</a:t>
            </a:r>
          </a:p>
          <a:p>
            <a:pPr marL="1028700" lvl="1" indent="-571500">
              <a:buFontTx/>
              <a:buChar char="-"/>
            </a:pPr>
            <a:r>
              <a:rPr lang="de-D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Rückfragen: </a:t>
            </a:r>
            <a:r>
              <a:rPr lang="de-DE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 </a:t>
            </a:r>
            <a:r>
              <a:rPr lang="de-DE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Senftl</a:t>
            </a:r>
            <a:endParaRPr lang="de-DE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Tx/>
              <a:buChar char="-"/>
            </a:pPr>
            <a:endParaRPr lang="de-DE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Anmeldung Ferienbetreuung</a:t>
            </a:r>
          </a:p>
          <a:p>
            <a:pPr marL="1028700" lvl="1" indent="-571500">
              <a:buFontTx/>
              <a:buChar char="-"/>
            </a:pPr>
            <a:r>
              <a:rPr lang="de-D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der GS Schwindegg / </a:t>
            </a:r>
            <a:r>
              <a:rPr lang="de-DE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oGTS</a:t>
            </a:r>
            <a:endParaRPr lang="de-DE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Tx/>
              <a:buChar char="-"/>
            </a:pPr>
            <a:r>
              <a:rPr lang="de-D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letzte Sommerferienwoche 2026</a:t>
            </a:r>
          </a:p>
          <a:p>
            <a:pPr marL="1028700" lvl="1" indent="-571500">
              <a:buFontTx/>
              <a:buChar char="-"/>
            </a:pPr>
            <a:r>
              <a:rPr lang="de-DE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07.-11.09.2026</a:t>
            </a:r>
          </a:p>
          <a:p>
            <a:pPr marL="1028700" lvl="1" indent="-571500">
              <a:buFontTx/>
              <a:buChar char="-"/>
            </a:pPr>
            <a:endParaRPr lang="de-DE" sz="3600" dirty="0"/>
          </a:p>
          <a:p>
            <a:pPr marL="571500" indent="-571500">
              <a:buFontTx/>
              <a:buChar char="-"/>
            </a:pP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677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719093" y="719090"/>
            <a:ext cx="95937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b="1" i="1" dirty="0">
                <a:solidFill>
                  <a:srgbClr val="00B0F0"/>
                </a:solidFill>
                <a:latin typeface="Comic Sans MS" panose="030F0702030302020204" pitchFamily="66" charset="0"/>
              </a:rPr>
              <a:t>Fragerunde</a:t>
            </a:r>
            <a:endParaRPr lang="de-DE" sz="11500" dirty="0">
              <a:solidFill>
                <a:srgbClr val="00B0F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19EF9E-D3E8-4DFF-9B5C-697036A6EBEC}"/>
              </a:ext>
            </a:extLst>
          </p:cNvPr>
          <p:cNvSpPr txBox="1"/>
          <p:nvPr/>
        </p:nvSpPr>
        <p:spPr>
          <a:xfrm>
            <a:off x="1007056" y="1350331"/>
            <a:ext cx="8693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sz="3600" dirty="0"/>
          </a:p>
          <a:p>
            <a:pPr marL="571500" indent="-571500">
              <a:buFontTx/>
              <a:buChar char="-"/>
            </a:pP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0739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19EF9E-D3E8-4DFF-9B5C-697036A6EBEC}"/>
              </a:ext>
            </a:extLst>
          </p:cNvPr>
          <p:cNvSpPr txBox="1"/>
          <p:nvPr/>
        </p:nvSpPr>
        <p:spPr>
          <a:xfrm>
            <a:off x="1007056" y="1350331"/>
            <a:ext cx="101645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sz="3600" dirty="0"/>
          </a:p>
          <a:p>
            <a:r>
              <a:rPr lang="de-DE" sz="7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Danke</a:t>
            </a:r>
            <a:r>
              <a:rPr lang="de-DE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für Ihr Interesse!</a:t>
            </a:r>
          </a:p>
          <a:p>
            <a:pPr marL="571500" indent="-571500">
              <a:buFontTx/>
              <a:buChar char="-"/>
            </a:pPr>
            <a:endParaRPr lang="de-DE" sz="4800" dirty="0"/>
          </a:p>
          <a:p>
            <a:r>
              <a:rPr lang="de-DE" sz="4800" dirty="0"/>
              <a:t>		</a:t>
            </a:r>
            <a:r>
              <a:rPr lang="de-DE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Kommen Sie gut nach Hause.</a:t>
            </a:r>
            <a:endParaRPr lang="de-DE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8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003EEC2-FE1D-4D94-AE5A-9CF3C077E64B}"/>
              </a:ext>
            </a:extLst>
          </p:cNvPr>
          <p:cNvSpPr txBox="1"/>
          <p:nvPr/>
        </p:nvSpPr>
        <p:spPr>
          <a:xfrm>
            <a:off x="1296139" y="5743852"/>
            <a:ext cx="971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Montag, 06.07.2026 – 19:00 Uhr – Aula der GS Obertaufkirchen</a:t>
            </a:r>
          </a:p>
        </p:txBody>
      </p:sp>
    </p:spTree>
    <p:extLst>
      <p:ext uri="{BB962C8B-B14F-4D97-AF65-F5344CB8AC3E}">
        <p14:creationId xmlns:p14="http://schemas.microsoft.com/office/powerpoint/2010/main" val="428892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97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8992F15-420B-4141-B5DB-26C1B2A4493C}"/>
              </a:ext>
            </a:extLst>
          </p:cNvPr>
          <p:cNvSpPr/>
          <p:nvPr/>
        </p:nvSpPr>
        <p:spPr>
          <a:xfrm>
            <a:off x="0" y="0"/>
            <a:ext cx="12300155" cy="6941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39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38931-6D93-41C9-B2D4-431878D7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27933"/>
          </a:xfrm>
        </p:spPr>
        <p:txBody>
          <a:bodyPr>
            <a:normAutofit/>
          </a:bodyPr>
          <a:lstStyle/>
          <a:p>
            <a:r>
              <a:rPr lang="de-DE" sz="11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Elternabend </a:t>
            </a:r>
            <a:br>
              <a:rPr lang="de-DE" sz="11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DE" sz="7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oGTS</a:t>
            </a:r>
            <a:r>
              <a:rPr lang="de-DE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  <a:endParaRPr lang="de-DE" sz="11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575806-F8FF-434A-8084-227EFA6DCCA3}"/>
              </a:ext>
            </a:extLst>
          </p:cNvPr>
          <p:cNvSpPr txBox="1"/>
          <p:nvPr/>
        </p:nvSpPr>
        <p:spPr>
          <a:xfrm>
            <a:off x="1020932" y="1088590"/>
            <a:ext cx="10218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Herzlich willkommen zum</a:t>
            </a:r>
          </a:p>
        </p:txBody>
      </p:sp>
    </p:spTree>
    <p:extLst>
      <p:ext uri="{BB962C8B-B14F-4D97-AF65-F5344CB8AC3E}">
        <p14:creationId xmlns:p14="http://schemas.microsoft.com/office/powerpoint/2010/main" val="96311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719093" y="719091"/>
            <a:ext cx="10245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Teamvorstellung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i="1" dirty="0"/>
              <a:t>Betreuung nach Unterrichtsschluss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i="1" dirty="0"/>
              <a:t>Mittagessen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i="1" dirty="0"/>
              <a:t>Hausaufgaben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i="1" dirty="0"/>
              <a:t>Sport / Bewegung / Beschäftigung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Zeitplan / Termine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Fragerunde</a:t>
            </a:r>
          </a:p>
        </p:txBody>
      </p:sp>
    </p:spTree>
    <p:extLst>
      <p:ext uri="{BB962C8B-B14F-4D97-AF65-F5344CB8AC3E}">
        <p14:creationId xmlns:p14="http://schemas.microsoft.com/office/powerpoint/2010/main" val="42523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719093" y="719091"/>
            <a:ext cx="6006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Teamvorstellung</a:t>
            </a:r>
            <a:endParaRPr lang="de-DE" sz="5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19EF9E-D3E8-4DFF-9B5C-697036A6EBEC}"/>
              </a:ext>
            </a:extLst>
          </p:cNvPr>
          <p:cNvSpPr txBox="1"/>
          <p:nvPr/>
        </p:nvSpPr>
        <p:spPr>
          <a:xfrm>
            <a:off x="1007056" y="2272683"/>
            <a:ext cx="99422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Bgm.Franz</a:t>
            </a: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Ehgartner 	</a:t>
            </a:r>
            <a:r>
              <a:rPr lang="de-DE" sz="3600" dirty="0"/>
              <a:t>(Schulaufwandsträger)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 </a:t>
            </a:r>
            <a:r>
              <a:rPr lang="de-DE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Senftl</a:t>
            </a: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</a:t>
            </a:r>
            <a:r>
              <a:rPr lang="de-DE" sz="3600" dirty="0"/>
              <a:t>(Ganztagsschule </a:t>
            </a:r>
            <a:r>
              <a:rPr lang="de-DE" sz="3600" dirty="0" err="1"/>
              <a:t>gUG</a:t>
            </a:r>
            <a:r>
              <a:rPr lang="de-DE" sz="3600" dirty="0"/>
              <a:t>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Hofer</a:t>
            </a:r>
            <a:r>
              <a:rPr lang="de-DE" sz="3600" dirty="0"/>
              <a:t>		(Schulleitung)</a:t>
            </a:r>
          </a:p>
        </p:txBody>
      </p:sp>
    </p:spTree>
    <p:extLst>
      <p:ext uri="{BB962C8B-B14F-4D97-AF65-F5344CB8AC3E}">
        <p14:creationId xmlns:p14="http://schemas.microsoft.com/office/powerpoint/2010/main" val="19532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19EF9E-D3E8-4DFF-9B5C-697036A6EBEC}"/>
              </a:ext>
            </a:extLst>
          </p:cNvPr>
          <p:cNvSpPr txBox="1"/>
          <p:nvPr/>
        </p:nvSpPr>
        <p:spPr>
          <a:xfrm>
            <a:off x="719093" y="1714007"/>
            <a:ext cx="10587322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 </a:t>
            </a:r>
            <a:r>
              <a:rPr lang="de-DE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Senftl</a:t>
            </a: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3600" dirty="0"/>
              <a:t>(Ganztagsschule </a:t>
            </a:r>
            <a:r>
              <a:rPr lang="de-DE" sz="3600" dirty="0" err="1"/>
              <a:t>gUG</a:t>
            </a:r>
            <a:r>
              <a:rPr lang="de-DE" sz="3600" dirty="0"/>
              <a:t>)</a:t>
            </a:r>
          </a:p>
          <a:p>
            <a:r>
              <a:rPr lang="de-DE" dirty="0"/>
              <a:t>E-Mail-Adresse:</a:t>
            </a:r>
          </a:p>
          <a:p>
            <a:r>
              <a:rPr lang="de-DE" u="sng" dirty="0">
                <a:hlinkClick r:id="rId2"/>
              </a:rPr>
              <a:t>Lorenz.senftl@web.de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sz="3600" dirty="0"/>
              <a:t>Leiter und Träger für die Offene Ganztagsschule (OGTS) </a:t>
            </a:r>
          </a:p>
          <a:p>
            <a:r>
              <a:rPr lang="de-DE" sz="3600" dirty="0"/>
              <a:t>in Obertaufkirchen und Buchbach.</a:t>
            </a:r>
            <a:endParaRPr lang="de-DE" sz="900" dirty="0"/>
          </a:p>
          <a:p>
            <a:endParaRPr lang="de-DE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/>
              <a:t>kurzen Informationswegen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/>
              <a:t>Effiziente und praxisnahe Herangehensweise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600" dirty="0"/>
              <a:t>flexibel auf Anforderungen reagieren</a:t>
            </a:r>
            <a:endParaRPr lang="de-DE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7704A7-FF14-4083-ACEC-75E8DEF9FC9F}"/>
              </a:ext>
            </a:extLst>
          </p:cNvPr>
          <p:cNvSpPr txBox="1"/>
          <p:nvPr/>
        </p:nvSpPr>
        <p:spPr>
          <a:xfrm>
            <a:off x="719093" y="719085"/>
            <a:ext cx="6006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Teamvorstellung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91655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19EF9E-D3E8-4DFF-9B5C-697036A6EBEC}"/>
              </a:ext>
            </a:extLst>
          </p:cNvPr>
          <p:cNvSpPr txBox="1"/>
          <p:nvPr/>
        </p:nvSpPr>
        <p:spPr>
          <a:xfrm>
            <a:off x="1447060" y="2024108"/>
            <a:ext cx="911916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 </a:t>
            </a:r>
            <a:r>
              <a:rPr lang="de-DE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Senftl</a:t>
            </a: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3600" dirty="0"/>
              <a:t>(Ganztagsschule </a:t>
            </a:r>
            <a:r>
              <a:rPr lang="de-DE" sz="3600" dirty="0" err="1"/>
              <a:t>gUG</a:t>
            </a:r>
            <a:r>
              <a:rPr lang="de-DE" sz="3600" dirty="0"/>
              <a:t>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DE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Svenja Hagen </a:t>
            </a:r>
            <a:r>
              <a:rPr lang="de-DE" sz="4800" dirty="0"/>
              <a:t>(Koordinatorin)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Louise </a:t>
            </a:r>
            <a:r>
              <a:rPr lang="de-DE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Pernath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Patrizia Müller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Regina Angeli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Christa </a:t>
            </a:r>
            <a:r>
              <a:rPr lang="de-DE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Leipfinger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7704A7-FF14-4083-ACEC-75E8DEF9FC9F}"/>
              </a:ext>
            </a:extLst>
          </p:cNvPr>
          <p:cNvSpPr txBox="1"/>
          <p:nvPr/>
        </p:nvSpPr>
        <p:spPr>
          <a:xfrm>
            <a:off x="719093" y="719085"/>
            <a:ext cx="6006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Teamvorstellung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9165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1518083" y="763481"/>
            <a:ext cx="963417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Betreuung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 Unterrichtsschluss</a:t>
            </a:r>
            <a:endParaRPr lang="de-DE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Unterrichtsende</a:t>
            </a:r>
            <a:r>
              <a:rPr lang="de-DE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(nach Stundentafel)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Bustransfer</a:t>
            </a:r>
            <a:r>
              <a:rPr lang="de-DE" sz="4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(Langgruppe Schwindegg)</a:t>
            </a:r>
          </a:p>
          <a:p>
            <a:pPr lvl="1"/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5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de-DE" sz="60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Ankommen</a:t>
            </a:r>
            <a:r>
              <a:rPr lang="de-DE" sz="5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de-DE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(GS OTK – UG)</a:t>
            </a:r>
            <a:endParaRPr lang="de-DE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C24F9C-829C-4A2D-B65D-1E29490E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1" y="724468"/>
            <a:ext cx="1684682" cy="25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8874C20-472C-44DA-B8B4-9FC4E9F105CF}"/>
              </a:ext>
            </a:extLst>
          </p:cNvPr>
          <p:cNvSpPr txBox="1"/>
          <p:nvPr/>
        </p:nvSpPr>
        <p:spPr>
          <a:xfrm>
            <a:off x="1518083" y="763481"/>
            <a:ext cx="3953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Betreuung</a:t>
            </a:r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C24F9C-829C-4A2D-B65D-1E29490E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1" y="724468"/>
            <a:ext cx="1684682" cy="2595786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A6E8D2B-DAF6-4B88-A151-402E4D82D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40698"/>
              </p:ext>
            </p:extLst>
          </p:nvPr>
        </p:nvGraphicFramePr>
        <p:xfrm>
          <a:off x="1908310" y="1661823"/>
          <a:ext cx="9024731" cy="448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070">
                  <a:extLst>
                    <a:ext uri="{9D8B030D-6E8A-4147-A177-3AD203B41FA5}">
                      <a16:colId xmlns:a16="http://schemas.microsoft.com/office/drawing/2014/main" val="656212280"/>
                    </a:ext>
                  </a:extLst>
                </a:gridCol>
                <a:gridCol w="1034804">
                  <a:extLst>
                    <a:ext uri="{9D8B030D-6E8A-4147-A177-3AD203B41FA5}">
                      <a16:colId xmlns:a16="http://schemas.microsoft.com/office/drawing/2014/main" val="2798062402"/>
                    </a:ext>
                  </a:extLst>
                </a:gridCol>
                <a:gridCol w="164855">
                  <a:extLst>
                    <a:ext uri="{9D8B030D-6E8A-4147-A177-3AD203B41FA5}">
                      <a16:colId xmlns:a16="http://schemas.microsoft.com/office/drawing/2014/main" val="3932527185"/>
                    </a:ext>
                  </a:extLst>
                </a:gridCol>
                <a:gridCol w="1364515">
                  <a:extLst>
                    <a:ext uri="{9D8B030D-6E8A-4147-A177-3AD203B41FA5}">
                      <a16:colId xmlns:a16="http://schemas.microsoft.com/office/drawing/2014/main" val="1400088822"/>
                    </a:ext>
                  </a:extLst>
                </a:gridCol>
                <a:gridCol w="2726801">
                  <a:extLst>
                    <a:ext uri="{9D8B030D-6E8A-4147-A177-3AD203B41FA5}">
                      <a16:colId xmlns:a16="http://schemas.microsoft.com/office/drawing/2014/main" val="1990119264"/>
                    </a:ext>
                  </a:extLst>
                </a:gridCol>
                <a:gridCol w="1161787">
                  <a:extLst>
                    <a:ext uri="{9D8B030D-6E8A-4147-A177-3AD203B41FA5}">
                      <a16:colId xmlns:a16="http://schemas.microsoft.com/office/drawing/2014/main" val="4160417860"/>
                    </a:ext>
                  </a:extLst>
                </a:gridCol>
                <a:gridCol w="1563899">
                  <a:extLst>
                    <a:ext uri="{9D8B030D-6E8A-4147-A177-3AD203B41FA5}">
                      <a16:colId xmlns:a16="http://schemas.microsoft.com/office/drawing/2014/main" val="1854548587"/>
                    </a:ext>
                  </a:extLst>
                </a:gridCol>
              </a:tblGrid>
              <a:tr h="2094193">
                <a:tc>
                  <a:txBody>
                    <a:bodyPr/>
                    <a:lstStyle/>
                    <a:p>
                      <a:r>
                        <a:rPr lang="de-DE" sz="1100" dirty="0">
                          <a:effectLst/>
                        </a:rPr>
                        <a:t>R 0.05</a:t>
                      </a:r>
                    </a:p>
                    <a:p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r>
                        <a:rPr lang="de-DE" sz="1100" dirty="0">
                          <a:effectLst/>
                        </a:rPr>
                        <a:t>Lager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effectLst/>
                        </a:rPr>
                        <a:t>R 0.05</a:t>
                      </a:r>
                    </a:p>
                    <a:p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r>
                        <a:rPr lang="de-DE" sz="1100" dirty="0">
                          <a:effectLst/>
                        </a:rPr>
                        <a:t>Küche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de-DE" sz="1100" dirty="0">
                          <a:effectLst/>
                        </a:rPr>
                        <a:t>R 0.04 - Werkraum</a:t>
                      </a:r>
                    </a:p>
                    <a:p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r>
                        <a:rPr lang="de-DE" sz="1100" u="sng" dirty="0">
                          <a:effectLst/>
                        </a:rPr>
                        <a:t>GT-Betreuung</a:t>
                      </a:r>
                      <a:endParaRPr lang="de-DE" sz="1100" dirty="0">
                        <a:effectLst/>
                      </a:endParaRPr>
                    </a:p>
                    <a:p>
                      <a:r>
                        <a:rPr lang="de-DE" sz="1100" dirty="0">
                          <a:effectLst/>
                        </a:rPr>
                        <a:t>   - </a:t>
                      </a:r>
                      <a:r>
                        <a:rPr lang="de-DE" sz="1100" dirty="0" err="1">
                          <a:effectLst/>
                        </a:rPr>
                        <a:t>EssensRaum</a:t>
                      </a:r>
                      <a:endParaRPr lang="de-DE" sz="1100" dirty="0">
                        <a:effectLst/>
                      </a:endParaRPr>
                    </a:p>
                    <a:p>
                      <a:r>
                        <a:rPr lang="de-DE" sz="1100" dirty="0">
                          <a:effectLst/>
                        </a:rPr>
                        <a:t>   - </a:t>
                      </a:r>
                      <a:r>
                        <a:rPr lang="de-DE" sz="1100" dirty="0" err="1">
                          <a:effectLst/>
                        </a:rPr>
                        <a:t>AufenthaltsRaum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R 0.03 – Handarbeit</a:t>
                      </a:r>
                    </a:p>
                    <a:p>
                      <a:r>
                        <a:rPr lang="de-DE" sz="1100">
                          <a:effectLst/>
                        </a:rPr>
                        <a:t> </a:t>
                      </a:r>
                    </a:p>
                    <a:p>
                      <a:r>
                        <a:rPr lang="de-DE" sz="1100" u="sng">
                          <a:effectLst/>
                        </a:rPr>
                        <a:t>GT-Betreuung</a:t>
                      </a:r>
                      <a:endParaRPr lang="de-DE" sz="1100">
                        <a:effectLst/>
                      </a:endParaRPr>
                    </a:p>
                    <a:p>
                      <a:r>
                        <a:rPr lang="de-DE" sz="1100">
                          <a:effectLst/>
                        </a:rPr>
                        <a:t>   - AufenthaltsRaum</a:t>
                      </a:r>
                    </a:p>
                    <a:p>
                      <a:r>
                        <a:rPr lang="de-DE" sz="1100">
                          <a:effectLst/>
                        </a:rPr>
                        <a:t>   - GruppenRaum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R 0.02 – Theater</a:t>
                      </a:r>
                    </a:p>
                    <a:p>
                      <a:r>
                        <a:rPr lang="de-DE" sz="1100">
                          <a:effectLst/>
                        </a:rPr>
                        <a:t> </a:t>
                      </a:r>
                    </a:p>
                    <a:p>
                      <a:r>
                        <a:rPr lang="de-DE" sz="1100" u="sng">
                          <a:effectLst/>
                        </a:rPr>
                        <a:t>Handarbeitsraum</a:t>
                      </a:r>
                      <a:endParaRPr lang="de-DE" sz="1100">
                        <a:effectLst/>
                      </a:endParaRPr>
                    </a:p>
                    <a:p>
                      <a:r>
                        <a:rPr lang="de-DE" sz="900">
                          <a:effectLst/>
                        </a:rPr>
                        <a:t>- funktionelle Einrichtung</a:t>
                      </a:r>
                      <a:endParaRPr lang="de-DE" sz="1100">
                        <a:effectLst/>
                      </a:endParaRPr>
                    </a:p>
                    <a:p>
                      <a:r>
                        <a:rPr lang="de-DE" sz="900">
                          <a:effectLst/>
                        </a:rPr>
                        <a:t>- Umzug aus R 0.03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729129"/>
                  </a:ext>
                </a:extLst>
              </a:tr>
              <a:tr h="592298">
                <a:tc gridSpan="2">
                  <a:txBody>
                    <a:bodyPr/>
                    <a:lstStyle/>
                    <a:p>
                      <a:r>
                        <a:rPr lang="de-DE" sz="2800">
                          <a:effectLst/>
                        </a:rPr>
                        <a:t>UG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R 0.01</a:t>
                      </a:r>
                    </a:p>
                    <a:p>
                      <a:r>
                        <a:rPr lang="de-DE" sz="1100" u="sng">
                          <a:effectLst/>
                        </a:rPr>
                        <a:t>Lager (HA)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794704"/>
                  </a:ext>
                </a:extLst>
              </a:tr>
              <a:tr h="1798044">
                <a:tc gridSpan="3"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R 0.06 MedienRaum 3 (alt)</a:t>
                      </a:r>
                    </a:p>
                    <a:p>
                      <a:r>
                        <a:rPr lang="de-DE" sz="1100">
                          <a:effectLst/>
                        </a:rPr>
                        <a:t> </a:t>
                      </a:r>
                    </a:p>
                    <a:p>
                      <a:r>
                        <a:rPr lang="de-DE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100">
                          <a:effectLst/>
                        </a:rPr>
                        <a:t> </a:t>
                      </a:r>
                      <a:r>
                        <a:rPr lang="de-DE" sz="1100" u="sng">
                          <a:effectLst/>
                        </a:rPr>
                        <a:t>Maschinen/Geräte</a:t>
                      </a:r>
                      <a:endParaRPr lang="de-DE" sz="1100">
                        <a:effectLst/>
                      </a:endParaRPr>
                    </a:p>
                    <a:p>
                      <a:r>
                        <a:rPr lang="de-DE" sz="1100">
                          <a:effectLst/>
                        </a:rPr>
                        <a:t>   - Sägen / - Brennofen</a:t>
                      </a:r>
                    </a:p>
                    <a:p>
                      <a:r>
                        <a:rPr lang="de-DE" sz="1100">
                          <a:effectLst/>
                        </a:rPr>
                        <a:t>   - Werkzeug </a:t>
                      </a:r>
                      <a:r>
                        <a:rPr lang="de-DE" sz="800">
                          <a:effectLst/>
                        </a:rPr>
                        <a:t>(unter Verschluss)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effectLst/>
                        </a:rPr>
                        <a:t> </a:t>
                      </a:r>
                    </a:p>
                    <a:p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9939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C44AD6F-9EBC-4801-953D-2435C8A08BFF}"/>
              </a:ext>
            </a:extLst>
          </p:cNvPr>
          <p:cNvSpPr txBox="1"/>
          <p:nvPr/>
        </p:nvSpPr>
        <p:spPr>
          <a:xfrm>
            <a:off x="3992266" y="4342893"/>
            <a:ext cx="71128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Besichtigung im </a:t>
            </a:r>
          </a:p>
          <a:p>
            <a:r>
              <a:rPr lang="de-DE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Anschluss an den EA</a:t>
            </a:r>
            <a:endParaRPr lang="de-DE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4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Breitbild</PresentationFormat>
  <Paragraphs>131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Courier New</vt:lpstr>
      <vt:lpstr>Wingdings</vt:lpstr>
      <vt:lpstr>Office</vt:lpstr>
      <vt:lpstr>PowerPoint-Präsentation</vt:lpstr>
      <vt:lpstr>PowerPoint-Präsentation</vt:lpstr>
      <vt:lpstr>Elternabend  der oGTS 2026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Besitzer</dc:creator>
  <cp:lastModifiedBy>Besitzer</cp:lastModifiedBy>
  <cp:revision>16</cp:revision>
  <dcterms:created xsi:type="dcterms:W3CDTF">2026-06-17T10:18:09Z</dcterms:created>
  <dcterms:modified xsi:type="dcterms:W3CDTF">2026-07-06T16:43:52Z</dcterms:modified>
</cp:coreProperties>
</file>